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0"/>
  </p:notesMasterIdLst>
  <p:handoutMasterIdLst>
    <p:handoutMasterId r:id="rId81"/>
  </p:handoutMasterIdLst>
  <p:sldIdLst>
    <p:sldId id="904" r:id="rId2"/>
    <p:sldId id="905" r:id="rId3"/>
    <p:sldId id="906" r:id="rId4"/>
    <p:sldId id="907" r:id="rId5"/>
    <p:sldId id="908" r:id="rId6"/>
    <p:sldId id="909" r:id="rId7"/>
    <p:sldId id="910" r:id="rId8"/>
    <p:sldId id="911" r:id="rId9"/>
    <p:sldId id="912" r:id="rId10"/>
    <p:sldId id="913" r:id="rId11"/>
    <p:sldId id="903" r:id="rId12"/>
    <p:sldId id="914" r:id="rId13"/>
    <p:sldId id="915" r:id="rId14"/>
    <p:sldId id="916" r:id="rId15"/>
    <p:sldId id="917" r:id="rId16"/>
    <p:sldId id="918" r:id="rId17"/>
    <p:sldId id="919" r:id="rId18"/>
    <p:sldId id="920" r:id="rId19"/>
    <p:sldId id="921" r:id="rId20"/>
    <p:sldId id="922" r:id="rId21"/>
    <p:sldId id="923" r:id="rId22"/>
    <p:sldId id="924" r:id="rId23"/>
    <p:sldId id="925" r:id="rId24"/>
    <p:sldId id="926" r:id="rId25"/>
    <p:sldId id="927" r:id="rId26"/>
    <p:sldId id="928" r:id="rId27"/>
    <p:sldId id="929" r:id="rId28"/>
    <p:sldId id="930" r:id="rId29"/>
    <p:sldId id="931" r:id="rId30"/>
    <p:sldId id="932" r:id="rId31"/>
    <p:sldId id="933" r:id="rId32"/>
    <p:sldId id="934" r:id="rId33"/>
    <p:sldId id="935" r:id="rId34"/>
    <p:sldId id="936" r:id="rId35"/>
    <p:sldId id="937" r:id="rId36"/>
    <p:sldId id="938" r:id="rId37"/>
    <p:sldId id="939" r:id="rId38"/>
    <p:sldId id="940" r:id="rId39"/>
    <p:sldId id="941" r:id="rId40"/>
    <p:sldId id="942" r:id="rId41"/>
    <p:sldId id="943" r:id="rId42"/>
    <p:sldId id="944" r:id="rId43"/>
    <p:sldId id="945" r:id="rId44"/>
    <p:sldId id="946" r:id="rId45"/>
    <p:sldId id="947" r:id="rId46"/>
    <p:sldId id="948" r:id="rId47"/>
    <p:sldId id="949" r:id="rId48"/>
    <p:sldId id="950" r:id="rId49"/>
    <p:sldId id="951" r:id="rId50"/>
    <p:sldId id="952" r:id="rId51"/>
    <p:sldId id="953" r:id="rId52"/>
    <p:sldId id="954" r:id="rId53"/>
    <p:sldId id="955" r:id="rId54"/>
    <p:sldId id="956" r:id="rId55"/>
    <p:sldId id="957" r:id="rId56"/>
    <p:sldId id="958" r:id="rId57"/>
    <p:sldId id="959" r:id="rId58"/>
    <p:sldId id="960" r:id="rId59"/>
    <p:sldId id="961" r:id="rId60"/>
    <p:sldId id="962" r:id="rId61"/>
    <p:sldId id="963" r:id="rId62"/>
    <p:sldId id="964" r:id="rId63"/>
    <p:sldId id="965" r:id="rId64"/>
    <p:sldId id="966" r:id="rId65"/>
    <p:sldId id="967" r:id="rId66"/>
    <p:sldId id="968" r:id="rId67"/>
    <p:sldId id="969" r:id="rId68"/>
    <p:sldId id="970" r:id="rId69"/>
    <p:sldId id="971" r:id="rId70"/>
    <p:sldId id="972" r:id="rId71"/>
    <p:sldId id="973" r:id="rId72"/>
    <p:sldId id="974" r:id="rId73"/>
    <p:sldId id="975" r:id="rId74"/>
    <p:sldId id="976" r:id="rId75"/>
    <p:sldId id="977" r:id="rId76"/>
    <p:sldId id="978" r:id="rId77"/>
    <p:sldId id="979" r:id="rId78"/>
    <p:sldId id="980" r:id="rId79"/>
  </p:sldIdLst>
  <p:sldSz cx="9144000" cy="6858000" type="screen4x3"/>
  <p:notesSz cx="6854825" cy="9871075"/>
  <p:custShowLst>
    <p:custShow name="Electricidad" id="0">
      <p:sldLst/>
    </p:custShow>
    <p:custShow name="Energía y Potencias" id="1">
      <p:sldLst>
        <p:sld r:id="rId16"/>
      </p:sldLst>
    </p:custShow>
    <p:custShow name="Líquidos" id="2">
      <p:sldLst/>
    </p:custShow>
    <p:custShow name="Bombas" id="3">
      <p:sldLst/>
    </p:custShow>
    <p:custShow name="Perdidas de Carga" id="4">
      <p:sldLst/>
    </p:custShow>
    <p:custShow name="Costo de Propiedad" id="5">
      <p:sldLst/>
    </p:custShow>
    <p:custShow name="ANPA = NPSH" id="6">
      <p:sldLst/>
    </p:custShow>
    <p:custShow name="Sumergibles - Parte I" id="7">
      <p:sldLst>
        <p:sld r:id="rId17"/>
      </p:sldLst>
    </p:custShow>
    <p:custShow name="Crónica" id="8">
      <p:sldLst>
        <p:sld r:id="rId40"/>
        <p:sld r:id="rId41"/>
        <p:sld r:id="rId42"/>
        <p:sld r:id="rId43"/>
        <p:sld r:id="rId44"/>
        <p:sld r:id="rId45"/>
        <p:sld r:id="rId46"/>
        <p:sld r:id="rId47"/>
        <p:sld r:id="rId48"/>
      </p:sldLst>
    </p:custShow>
    <p:custShow name="Calefacción" id="9">
      <p:sldLst>
        <p:sld r:id="rId23"/>
        <p:sld r:id="rId24"/>
        <p:sld r:id="rId25"/>
        <p:sld r:id="rId26"/>
        <p:sld r:id="rId27"/>
        <p:sld r:id="rId28"/>
      </p:sldLst>
    </p:custShow>
    <p:custShow name="Ingenio" id="10">
      <p:sldLst>
        <p:sld r:id="rId29"/>
        <p:sld r:id="rId30"/>
        <p:sld r:id="rId31"/>
        <p:sld r:id="rId32"/>
        <p:sld r:id="rId33"/>
        <p:sld r:id="rId34"/>
        <p:sld r:id="rId35"/>
        <p:sld r:id="rId36"/>
        <p:sld r:id="rId37"/>
        <p:sld r:id="rId38"/>
        <p:sld r:id="rId39"/>
      </p:sldLst>
    </p:custShow>
    <p:custShow name="Sumergibles - Parte II" id="11">
      <p:sldLst/>
    </p:custShow>
    <p:custShow name="Ejercicios y Ejemplos" id="12">
      <p:sldLst>
        <p:sld r:id="rId50"/>
        <p:sld r:id="rId51"/>
        <p:sld r:id="rId52"/>
        <p:sld r:id="rId53"/>
        <p:sld r:id="rId54"/>
        <p:sld r:id="rId55"/>
        <p:sld r:id="rId56"/>
        <p:sld r:id="rId57"/>
        <p:sld r:id="rId58"/>
        <p:sld r:id="rId59"/>
        <p:sld r:id="rId60"/>
        <p:sld r:id="rId61"/>
        <p:sld r:id="rId62"/>
        <p:sld r:id="rId63"/>
        <p:sld r:id="rId64"/>
        <p:sld r:id="rId65"/>
        <p:sld r:id="rId66"/>
        <p:sld r:id="rId67"/>
        <p:sld r:id="rId68"/>
        <p:sld r:id="rId69"/>
        <p:sld r:id="rId70"/>
        <p:sld r:id="rId71"/>
        <p:sld r:id="rId72"/>
        <p:sld r:id="rId73"/>
        <p:sld r:id="rId74"/>
        <p:sld r:id="rId75"/>
        <p:sld r:id="rId76"/>
        <p:sld r:id="rId77"/>
        <p:sld r:id="rId78"/>
        <p:sld r:id="rId79"/>
        <p:sld r:id="rId18"/>
        <p:sld r:id="rId19"/>
        <p:sld r:id="rId20"/>
        <p:sld r:id="rId21"/>
        <p:sld r:id="rId22"/>
      </p:sldLst>
    </p:custShow>
    <p:custShow name="Altura Manometrica Total" id="13">
      <p:sldLst>
        <p:sld r:id="rId50"/>
        <p:sld r:id="rId51"/>
        <p:sld r:id="rId52"/>
        <p:sld r:id="rId53"/>
        <p:sld r:id="rId54"/>
      </p:sldLst>
    </p:custShow>
    <p:custShow name="Determinacion de Caudal" id="14">
      <p:sldLst/>
    </p:custShow>
    <p:custShow name="Ejemplo SP y cañeria" id="15">
      <p:sldLst/>
    </p:custShow>
    <p:custShow name="Bomba de 10 HP" id="16">
      <p:sldLst>
        <p:sld r:id="rId56"/>
        <p:sld r:id="rId57"/>
        <p:sld r:id="rId58"/>
        <p:sld r:id="rId59"/>
        <p:sld r:id="rId60"/>
        <p:sld r:id="rId61"/>
      </p:sldLst>
    </p:custShow>
    <p:custShow name="Seleccion DN-NK" id="17">
      <p:sldLst>
        <p:sld r:id="rId62"/>
        <p:sld r:id="rId63"/>
        <p:sld r:id="rId64"/>
        <p:sld r:id="rId65"/>
        <p:sld r:id="rId66"/>
        <p:sld r:id="rId67"/>
        <p:sld r:id="rId68"/>
        <p:sld r:id="rId69"/>
        <p:sld r:id="rId70"/>
        <p:sld r:id="rId71"/>
        <p:sld r:id="rId72"/>
        <p:sld r:id="rId73"/>
        <p:sld r:id="rId74"/>
        <p:sld r:id="rId75"/>
        <p:sld r:id="rId76"/>
        <p:sld r:id="rId77"/>
        <p:sld r:id="rId78"/>
      </p:sldLst>
    </p:custShow>
    <p:custShow name="Bomba de Calefacción" id="18">
      <p:sldLst/>
    </p:custShow>
    <p:custShow name="Ejercicio sobre Potencia" id="19">
      <p:sldLst>
        <p:sld r:id="rId79"/>
      </p:sldLst>
    </p:custShow>
    <p:custShow name="Ejercicio sobre Sumergibles" id="20">
      <p:sldLst>
        <p:sld r:id="rId18"/>
        <p:sld r:id="rId19"/>
        <p:sld r:id="rId20"/>
        <p:sld r:id="rId21"/>
        <p:sld r:id="rId22"/>
      </p:sldLst>
    </p:custShow>
    <p:custShow name="Una Historia Posible" id="21">
      <p:sldLst/>
    </p:custShow>
    <p:custShow name="Debate" id="22">
      <p:sldLst/>
    </p:custShow>
  </p:custShowLst>
  <p:defaultTextStyle>
    <a:defPPr>
      <a:defRPr lang="da-DK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rundfos TheSans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rundfos TheSans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rundfos TheSans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rundfos TheSans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Grundfos TheSans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Grundfos TheSans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Grundfos TheSans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Grundfos TheSans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Grundfos TheSans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DDDDDD"/>
    <a:srgbClr val="CCFFFF"/>
    <a:srgbClr val="FE1A14"/>
    <a:srgbClr val="0D33EF"/>
    <a:srgbClr val="000000"/>
    <a:srgbClr val="0066FF"/>
    <a:srgbClr val="3399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20" autoAdjust="0"/>
    <p:restoredTop sz="94660" autoAdjust="0"/>
  </p:normalViewPr>
  <p:slideViewPr>
    <p:cSldViewPr snapToGrid="0">
      <p:cViewPr>
        <p:scale>
          <a:sx n="75" d="100"/>
          <a:sy n="75" d="100"/>
        </p:scale>
        <p:origin x="-101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83" tIns="46091" rIns="92183" bIns="46091" numCol="1" anchor="t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02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83" tIns="46091" rIns="92183" bIns="46091" numCol="1" anchor="t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70213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83" tIns="46091" rIns="92183" bIns="46091" numCol="1" anchor="b" anchorCtr="0" compatLnSpc="1">
            <a:prstTxWarp prst="textNoShape">
              <a:avLst/>
            </a:prstTxWarp>
          </a:bodyPr>
          <a:lstStyle>
            <a:lvl1pPr defTabSz="922338">
              <a:defRPr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378950"/>
            <a:ext cx="2970212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83" tIns="46091" rIns="92183" bIns="46091" numCol="1" anchor="b" anchorCtr="0" compatLnSpc="1">
            <a:prstTxWarp prst="textNoShape">
              <a:avLst/>
            </a:prstTxWarp>
          </a:bodyPr>
          <a:lstStyle>
            <a:lvl1pPr algn="r" defTabSz="922338">
              <a:defRPr sz="1200"/>
            </a:lvl1pPr>
          </a:lstStyle>
          <a:p>
            <a:fld id="{D411C61B-79C6-4773-BA9C-1A74B2AFDDAE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44" tIns="46022" rIns="92044" bIns="46022" numCol="1" anchor="t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70325" y="0"/>
            <a:ext cx="3019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44" tIns="46022" rIns="92044" bIns="46022" numCol="1" anchor="t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endParaRPr lang="en-US"/>
          </a:p>
        </p:txBody>
      </p:sp>
      <p:sp>
        <p:nvSpPr>
          <p:cNvPr id="1843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006475" y="762000"/>
            <a:ext cx="4878388" cy="36591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4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8688" y="4725988"/>
            <a:ext cx="5032375" cy="442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44" tIns="46022" rIns="92044" bIns="460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5775"/>
            <a:ext cx="2941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44" tIns="46022" rIns="92044" bIns="46022" numCol="1" anchor="b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endParaRPr lang="en-US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70325" y="9375775"/>
            <a:ext cx="3019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44" tIns="46022" rIns="92044" bIns="46022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fld id="{08760C82-C0CE-47D9-97A3-BEA266988113}" type="slidenum">
              <a:rPr lang="en-US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rundfos TheSans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rundfos TheSans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rundfos TheSans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rundfos TheSans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rundfos TheSans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007593-E764-48BB-B789-08E3AB046ADB}" type="slidenum">
              <a:rPr lang="en-US"/>
              <a:pPr/>
              <a:t>3</a:t>
            </a:fld>
            <a:endParaRPr lang="en-US"/>
          </a:p>
        </p:txBody>
      </p:sp>
      <p:sp>
        <p:nvSpPr>
          <p:cNvPr id="104653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39775"/>
            <a:ext cx="4937125" cy="3702050"/>
          </a:xfrm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89475"/>
            <a:ext cx="5026025" cy="44418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30E79A-0376-410D-8818-D88DBDBADA90}" type="slidenum">
              <a:rPr lang="en-US"/>
              <a:pPr/>
              <a:t>64</a:t>
            </a:fld>
            <a:endParaRPr lang="en-US"/>
          </a:p>
        </p:txBody>
      </p:sp>
      <p:sp>
        <p:nvSpPr>
          <p:cNvPr id="111821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latin typeface="MetaPlusNormal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CC7AEC-0F52-4ECC-93E8-36B7B25C0F65}" type="slidenum">
              <a:rPr lang="en-US"/>
              <a:pPr/>
              <a:t>65</a:t>
            </a:fld>
            <a:endParaRPr lang="en-US"/>
          </a:p>
        </p:txBody>
      </p:sp>
      <p:sp>
        <p:nvSpPr>
          <p:cNvPr id="11202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0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latin typeface="MetaPlusNormal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CDF5B9-F110-45A6-96A5-FB5318747995}" type="slidenum">
              <a:rPr lang="en-US"/>
              <a:pPr/>
              <a:t>66</a:t>
            </a:fld>
            <a:endParaRPr lang="en-US"/>
          </a:p>
        </p:txBody>
      </p:sp>
      <p:sp>
        <p:nvSpPr>
          <p:cNvPr id="112230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39775"/>
            <a:ext cx="4937125" cy="3702050"/>
          </a:xfrm>
          <a:ln/>
        </p:spPr>
      </p:sp>
      <p:sp>
        <p:nvSpPr>
          <p:cNvPr id="1122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89475"/>
            <a:ext cx="5026025" cy="44418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A0AEEA-6CC2-4AE4-85BD-6423B3C28760}" type="slidenum">
              <a:rPr lang="en-US"/>
              <a:pPr/>
              <a:t>67</a:t>
            </a:fld>
            <a:endParaRPr lang="en-US"/>
          </a:p>
        </p:txBody>
      </p:sp>
      <p:sp>
        <p:nvSpPr>
          <p:cNvPr id="112435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latin typeface="MetaPlusNormal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57FC1C-DF44-45E9-B426-5A845DC5F7E1}" type="slidenum">
              <a:rPr lang="en-US"/>
              <a:pPr/>
              <a:t>76</a:t>
            </a:fld>
            <a:endParaRPr lang="en-US"/>
          </a:p>
        </p:txBody>
      </p:sp>
      <p:sp>
        <p:nvSpPr>
          <p:cNvPr id="11345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latin typeface="MetaPlusNormal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7C0EC5-181A-422B-955D-598AD01CF7B1}" type="slidenum">
              <a:rPr lang="en-US"/>
              <a:pPr/>
              <a:t>77</a:t>
            </a:fld>
            <a:endParaRPr lang="en-US"/>
          </a:p>
        </p:txBody>
      </p:sp>
      <p:sp>
        <p:nvSpPr>
          <p:cNvPr id="1136642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>
              <a:latin typeface="MetaPlusNormal" charset="0"/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646A99-4292-47A1-951F-7E0E4DA2FF50}" type="slidenum">
              <a:rPr lang="en-US"/>
              <a:pPr/>
              <a:t>4</a:t>
            </a:fld>
            <a:endParaRPr lang="en-US"/>
          </a:p>
        </p:txBody>
      </p:sp>
      <p:sp>
        <p:nvSpPr>
          <p:cNvPr id="104857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39775"/>
            <a:ext cx="4937125" cy="3702050"/>
          </a:xfrm>
          <a:ln/>
        </p:spPr>
      </p:sp>
      <p:sp>
        <p:nvSpPr>
          <p:cNvPr id="1048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89475"/>
            <a:ext cx="5026025" cy="44418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2FED66-8029-4EC3-A0E3-B2539C4CDEA6}" type="slidenum">
              <a:rPr lang="en-US"/>
              <a:pPr/>
              <a:t>5</a:t>
            </a:fld>
            <a:endParaRPr lang="en-US"/>
          </a:p>
        </p:txBody>
      </p:sp>
      <p:sp>
        <p:nvSpPr>
          <p:cNvPr id="105062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39775"/>
            <a:ext cx="4937125" cy="3702050"/>
          </a:xfrm>
          <a:ln/>
        </p:spPr>
      </p:sp>
      <p:sp>
        <p:nvSpPr>
          <p:cNvPr id="1050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89475"/>
            <a:ext cx="5026025" cy="44418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80D1D1-EF46-4B7D-AFCC-312026C5EB72}" type="slidenum">
              <a:rPr lang="en-US"/>
              <a:pPr/>
              <a:t>9</a:t>
            </a:fld>
            <a:endParaRPr lang="en-US"/>
          </a:p>
        </p:txBody>
      </p:sp>
      <p:sp>
        <p:nvSpPr>
          <p:cNvPr id="105574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39775"/>
            <a:ext cx="4937125" cy="3702050"/>
          </a:xfrm>
          <a:ln/>
        </p:spPr>
      </p:sp>
      <p:sp>
        <p:nvSpPr>
          <p:cNvPr id="1055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89475"/>
            <a:ext cx="5026025" cy="44418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945C95-A74C-4391-9A7B-94A784A3A10D}" type="slidenum">
              <a:rPr lang="en-US"/>
              <a:pPr/>
              <a:t>13</a:t>
            </a:fld>
            <a:endParaRPr lang="en-US"/>
          </a:p>
        </p:txBody>
      </p:sp>
      <p:sp>
        <p:nvSpPr>
          <p:cNvPr id="105984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39775"/>
            <a:ext cx="4937125" cy="3702050"/>
          </a:xfrm>
          <a:ln/>
        </p:spPr>
      </p:sp>
      <p:sp>
        <p:nvSpPr>
          <p:cNvPr id="1059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89475"/>
            <a:ext cx="5026025" cy="44418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FF6FAF-E264-4906-A5B4-4C95E51E0619}" type="slidenum">
              <a:rPr lang="en-US"/>
              <a:pPr/>
              <a:t>14</a:t>
            </a:fld>
            <a:endParaRPr lang="en-US"/>
          </a:p>
        </p:txBody>
      </p:sp>
      <p:sp>
        <p:nvSpPr>
          <p:cNvPr id="106189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39775"/>
            <a:ext cx="4937125" cy="3702050"/>
          </a:xfrm>
          <a:ln/>
        </p:spPr>
      </p:sp>
      <p:sp>
        <p:nvSpPr>
          <p:cNvPr id="106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89475"/>
            <a:ext cx="5026025" cy="44418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8E5D67-EA73-462C-A4DB-448E95779141}" type="slidenum">
              <a:rPr lang="en-US"/>
              <a:pPr/>
              <a:t>15</a:t>
            </a:fld>
            <a:endParaRPr lang="en-US"/>
          </a:p>
        </p:txBody>
      </p:sp>
      <p:sp>
        <p:nvSpPr>
          <p:cNvPr id="106393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39775"/>
            <a:ext cx="4937125" cy="3702050"/>
          </a:xfrm>
          <a:ln/>
        </p:spPr>
      </p:sp>
      <p:sp>
        <p:nvSpPr>
          <p:cNvPr id="1063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689475"/>
            <a:ext cx="5026025" cy="44418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E196A5-AC18-4749-89BC-CFDB943634D3}" type="slidenum">
              <a:rPr lang="en-US"/>
              <a:pPr/>
              <a:t>27</a:t>
            </a:fld>
            <a:endParaRPr lang="en-US"/>
          </a:p>
        </p:txBody>
      </p:sp>
      <p:sp>
        <p:nvSpPr>
          <p:cNvPr id="107827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41363"/>
            <a:ext cx="4937125" cy="3702050"/>
          </a:xfrm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91063"/>
            <a:ext cx="5029200" cy="4438650"/>
          </a:xfrm>
        </p:spPr>
        <p:txBody>
          <a:bodyPr/>
          <a:lstStyle/>
          <a:p>
            <a:r>
              <a:rPr lang="en-GB" sz="800">
                <a:latin typeface="Grundfos TheSans 5R" pitchFamily="34" charset="0"/>
                <a:cs typeface="Times New Roman" pitchFamily="18" charset="0"/>
              </a:rPr>
              <a:t>Pumps with integrated electronics are environmentally friendly as they adjust the energy consumption to the current heating requirement.</a:t>
            </a:r>
          </a:p>
          <a:p>
            <a:endParaRPr lang="en-US" sz="800">
              <a:latin typeface="Grundfos TheSans 5R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B55F5D-86E1-4265-9E3C-6E2D008855C2}" type="slidenum">
              <a:rPr lang="en-US"/>
              <a:pPr/>
              <a:t>28</a:t>
            </a:fld>
            <a:endParaRPr lang="en-US"/>
          </a:p>
        </p:txBody>
      </p:sp>
      <p:sp>
        <p:nvSpPr>
          <p:cNvPr id="108032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958850" y="741363"/>
            <a:ext cx="4937125" cy="3702050"/>
          </a:xfrm>
          <a:ln/>
        </p:spPr>
      </p:sp>
      <p:sp>
        <p:nvSpPr>
          <p:cNvPr id="1080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91063"/>
            <a:ext cx="5029200" cy="4438650"/>
          </a:xfrm>
        </p:spPr>
        <p:txBody>
          <a:bodyPr/>
          <a:lstStyle/>
          <a:p>
            <a:r>
              <a:rPr lang="en-GB" sz="800">
                <a:latin typeface="Grundfos TheSans 5R" pitchFamily="34" charset="0"/>
                <a:cs typeface="Times New Roman" pitchFamily="18" charset="0"/>
              </a:rPr>
              <a:t>Pumps with integrated electronics are environmentally friendly as they adjust the energy consumption to the current heating requirement.</a:t>
            </a:r>
          </a:p>
          <a:p>
            <a:endParaRPr lang="en-US" sz="800">
              <a:latin typeface="Grundfos TheSans 5R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da-DK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10C027A9-1C42-44F0-872A-E8E3CD567989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21" name="20 Rectángulo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32 Rectángulo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Rectángulo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31 Rectángulo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6247A-FB07-4251-B4D5-2F5FFA5FB577}" type="slidenum">
              <a:rPr lang="da-DK" smtClean="0"/>
              <a:pPr/>
              <a:t>‹Nº›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1144C-7819-4840-B32D-7C7CB84632DE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188F-6C98-4EB7-9B55-30C6CD8447E8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a-DK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D44110E6-0DE9-4898-808E-B4879FDD576E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7" name="6 Rectángulo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1F351-A11B-4145-9823-8F01382178C5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CBC76-6D38-4254-972C-18E314E17AD1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ECE3B-E5C3-4D64-8B2D-FEED88C1937F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590EB-197A-4E0D-BAA0-D887D16B8992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5" name="4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5DCB3A-4DF1-4AA9-B4F8-728F3B59DF02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Marcador de contenido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1B6E9-4F51-4F7D-8535-C02EDCC7AEAA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a-DK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F2ABE19-B73B-40A3-9E58-887830F515DC}" type="slidenum">
              <a:rPr lang="da-DK" smtClean="0"/>
              <a:pPr/>
              <a:t>‹Nº›</a:t>
            </a:fld>
            <a:endParaRPr lang="da-DK"/>
          </a:p>
        </p:txBody>
      </p:sp>
      <p:sp>
        <p:nvSpPr>
          <p:cNvPr id="28" name="27 Conector recto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Conector recto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Triángulo isósceles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458" name="Rectangle 2"/>
          <p:cNvSpPr>
            <a:spLocks noChangeArrowheads="1"/>
          </p:cNvSpPr>
          <p:nvPr/>
        </p:nvSpPr>
        <p:spPr bwMode="auto">
          <a:xfrm>
            <a:off x="8420100" y="6035675"/>
            <a:ext cx="723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da-DK" sz="800" b="1"/>
              <a:t>BGA-RB</a:t>
            </a:r>
            <a:endParaRPr lang="da-DK"/>
          </a:p>
        </p:txBody>
      </p:sp>
      <p:pic>
        <p:nvPicPr>
          <p:cNvPr id="1043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596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43460" name="WordArt 4"/>
          <p:cNvSpPr>
            <a:spLocks noChangeArrowheads="1" noChangeShapeType="1" noTextEdit="1"/>
          </p:cNvSpPr>
          <p:nvPr/>
        </p:nvSpPr>
        <p:spPr bwMode="auto">
          <a:xfrm>
            <a:off x="193675" y="4919663"/>
            <a:ext cx="875665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s-ES_tradnl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"Acuíferos y Pozos"</a:t>
            </a:r>
          </a:p>
        </p:txBody>
      </p:sp>
      <p:sp>
        <p:nvSpPr>
          <p:cNvPr id="1043461" name="WordArt 5"/>
          <p:cNvSpPr>
            <a:spLocks noChangeArrowheads="1" noChangeShapeType="1" noTextEdit="1"/>
          </p:cNvSpPr>
          <p:nvPr/>
        </p:nvSpPr>
        <p:spPr bwMode="auto">
          <a:xfrm>
            <a:off x="193675" y="615950"/>
            <a:ext cx="1466850" cy="8747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Inicio</a:t>
            </a:r>
          </a:p>
        </p:txBody>
      </p:sp>
      <p:sp>
        <p:nvSpPr>
          <p:cNvPr id="1043462" name="Text Box 6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70" name="Text Box 2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  <p:sp>
        <p:nvSpPr>
          <p:cNvPr id="1056771" name="Text Box 3"/>
          <p:cNvSpPr txBox="1">
            <a:spLocks noChangeArrowheads="1"/>
          </p:cNvSpPr>
          <p:nvPr/>
        </p:nvSpPr>
        <p:spPr bwMode="auto">
          <a:xfrm>
            <a:off x="292100" y="660400"/>
            <a:ext cx="8661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800" b="1" u="sng"/>
              <a:t>“Específico del pozo” (inversa del gradiente)</a:t>
            </a:r>
            <a:endParaRPr lang="es-ES" sz="2800" b="1" u="sng"/>
          </a:p>
        </p:txBody>
      </p:sp>
      <p:sp>
        <p:nvSpPr>
          <p:cNvPr id="1056772" name="Text Box 4"/>
          <p:cNvSpPr txBox="1">
            <a:spLocks noChangeArrowheads="1"/>
          </p:cNvSpPr>
          <p:nvPr/>
        </p:nvSpPr>
        <p:spPr bwMode="auto">
          <a:xfrm>
            <a:off x="774700" y="1320800"/>
            <a:ext cx="764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800" b="1"/>
              <a:t>Caudal específico Q</a:t>
            </a:r>
            <a:r>
              <a:rPr lang="es-AR" sz="1800" b="1" baseline="-25000"/>
              <a:t>e</a:t>
            </a:r>
            <a:r>
              <a:rPr lang="es-AR" sz="1800" b="1"/>
              <a:t> [ m</a:t>
            </a:r>
            <a:r>
              <a:rPr lang="es-AR" sz="1800" b="1" baseline="30000"/>
              <a:t>3</a:t>
            </a:r>
            <a:r>
              <a:rPr lang="es-AR" sz="1800" b="1"/>
              <a:t>/h / m ] = 1 / gradiente </a:t>
            </a:r>
            <a:r>
              <a:rPr lang="es-AR" b="1">
                <a:solidFill>
                  <a:srgbClr val="FE1A14"/>
                </a:solidFill>
                <a:sym typeface="Symbol" pitchFamily="18" charset="2"/>
              </a:rPr>
              <a:t> </a:t>
            </a:r>
            <a:r>
              <a:rPr lang="es-AR" sz="1800" b="1"/>
              <a:t>[ cm / m</a:t>
            </a:r>
            <a:r>
              <a:rPr lang="es-AR" sz="1800" b="1" baseline="30000"/>
              <a:t>3</a:t>
            </a:r>
            <a:r>
              <a:rPr lang="es-AR" sz="1800" b="1"/>
              <a:t>/h ]</a:t>
            </a:r>
            <a:endParaRPr lang="es-ES" sz="1800" b="1"/>
          </a:p>
        </p:txBody>
      </p:sp>
      <p:sp>
        <p:nvSpPr>
          <p:cNvPr id="1056773" name="Line 5"/>
          <p:cNvSpPr>
            <a:spLocks noChangeShapeType="1"/>
          </p:cNvSpPr>
          <p:nvPr/>
        </p:nvSpPr>
        <p:spPr bwMode="auto">
          <a:xfrm>
            <a:off x="952500" y="1955800"/>
            <a:ext cx="0" cy="3378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56774" name="Text Box 6"/>
          <p:cNvSpPr txBox="1">
            <a:spLocks noChangeArrowheads="1"/>
          </p:cNvSpPr>
          <p:nvPr/>
        </p:nvSpPr>
        <p:spPr bwMode="auto">
          <a:xfrm>
            <a:off x="276225" y="1931988"/>
            <a:ext cx="590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b="1"/>
              <a:t>Qe</a:t>
            </a:r>
            <a:endParaRPr lang="es-ES" b="1"/>
          </a:p>
        </p:txBody>
      </p:sp>
      <p:sp>
        <p:nvSpPr>
          <p:cNvPr id="1056775" name="Line 7"/>
          <p:cNvSpPr>
            <a:spLocks noChangeShapeType="1"/>
          </p:cNvSpPr>
          <p:nvPr/>
        </p:nvSpPr>
        <p:spPr bwMode="auto">
          <a:xfrm>
            <a:off x="939800" y="5308600"/>
            <a:ext cx="6007100" cy="12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56776" name="Text Box 8"/>
          <p:cNvSpPr txBox="1">
            <a:spLocks noChangeArrowheads="1"/>
          </p:cNvSpPr>
          <p:nvPr/>
        </p:nvSpPr>
        <p:spPr bwMode="auto">
          <a:xfrm>
            <a:off x="6981825" y="5068888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b="1"/>
              <a:t>Q</a:t>
            </a:r>
            <a:endParaRPr lang="es-ES" b="1"/>
          </a:p>
        </p:txBody>
      </p:sp>
      <p:sp>
        <p:nvSpPr>
          <p:cNvPr id="1056777" name="Line 9"/>
          <p:cNvSpPr>
            <a:spLocks noChangeShapeType="1"/>
          </p:cNvSpPr>
          <p:nvPr/>
        </p:nvSpPr>
        <p:spPr bwMode="auto">
          <a:xfrm>
            <a:off x="965200" y="3200400"/>
            <a:ext cx="3365500" cy="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56778" name="Freeform 10"/>
          <p:cNvSpPr>
            <a:spLocks/>
          </p:cNvSpPr>
          <p:nvPr/>
        </p:nvSpPr>
        <p:spPr bwMode="auto">
          <a:xfrm>
            <a:off x="1816100" y="3200400"/>
            <a:ext cx="2222500" cy="279400"/>
          </a:xfrm>
          <a:custGeom>
            <a:avLst/>
            <a:gdLst/>
            <a:ahLst/>
            <a:cxnLst>
              <a:cxn ang="0">
                <a:pos x="0" y="264"/>
              </a:cxn>
              <a:cxn ang="0">
                <a:pos x="232" y="192"/>
              </a:cxn>
              <a:cxn ang="0">
                <a:pos x="560" y="112"/>
              </a:cxn>
              <a:cxn ang="0">
                <a:pos x="968" y="48"/>
              </a:cxn>
              <a:cxn ang="0">
                <a:pos x="1344" y="0"/>
              </a:cxn>
            </a:cxnLst>
            <a:rect l="0" t="0" r="r" b="b"/>
            <a:pathLst>
              <a:path w="1344" h="264">
                <a:moveTo>
                  <a:pt x="0" y="264"/>
                </a:moveTo>
                <a:cubicBezTo>
                  <a:pt x="69" y="240"/>
                  <a:pt x="139" y="217"/>
                  <a:pt x="232" y="192"/>
                </a:cubicBezTo>
                <a:cubicBezTo>
                  <a:pt x="325" y="167"/>
                  <a:pt x="437" y="136"/>
                  <a:pt x="560" y="112"/>
                </a:cubicBezTo>
                <a:cubicBezTo>
                  <a:pt x="683" y="88"/>
                  <a:pt x="837" y="67"/>
                  <a:pt x="968" y="48"/>
                </a:cubicBezTo>
                <a:cubicBezTo>
                  <a:pt x="1099" y="29"/>
                  <a:pt x="1285" y="8"/>
                  <a:pt x="1344" y="0"/>
                </a:cubicBezTo>
              </a:path>
            </a:pathLst>
          </a:custGeom>
          <a:noFill/>
          <a:ln w="38100" cmpd="sng">
            <a:solidFill>
              <a:srgbClr val="0D33E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56779" name="Freeform 11"/>
          <p:cNvSpPr>
            <a:spLocks/>
          </p:cNvSpPr>
          <p:nvPr/>
        </p:nvSpPr>
        <p:spPr bwMode="auto">
          <a:xfrm>
            <a:off x="4038600" y="3192463"/>
            <a:ext cx="1079500" cy="909637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168" y="13"/>
              </a:cxn>
              <a:cxn ang="0">
                <a:pos x="360" y="93"/>
              </a:cxn>
              <a:cxn ang="0">
                <a:pos x="552" y="293"/>
              </a:cxn>
              <a:cxn ang="0">
                <a:pos x="680" y="573"/>
              </a:cxn>
            </a:cxnLst>
            <a:rect l="0" t="0" r="r" b="b"/>
            <a:pathLst>
              <a:path w="680" h="573">
                <a:moveTo>
                  <a:pt x="0" y="13"/>
                </a:moveTo>
                <a:cubicBezTo>
                  <a:pt x="54" y="6"/>
                  <a:pt x="108" y="0"/>
                  <a:pt x="168" y="13"/>
                </a:cubicBezTo>
                <a:cubicBezTo>
                  <a:pt x="228" y="26"/>
                  <a:pt x="296" y="46"/>
                  <a:pt x="360" y="93"/>
                </a:cubicBezTo>
                <a:cubicBezTo>
                  <a:pt x="424" y="140"/>
                  <a:pt x="499" y="213"/>
                  <a:pt x="552" y="293"/>
                </a:cubicBezTo>
                <a:cubicBezTo>
                  <a:pt x="605" y="373"/>
                  <a:pt x="659" y="526"/>
                  <a:pt x="680" y="573"/>
                </a:cubicBezTo>
              </a:path>
            </a:pathLst>
          </a:custGeom>
          <a:noFill/>
          <a:ln w="38100" cmpd="sng">
            <a:solidFill>
              <a:srgbClr val="0D33E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56780" name="Line 12"/>
          <p:cNvSpPr>
            <a:spLocks noChangeShapeType="1"/>
          </p:cNvSpPr>
          <p:nvPr/>
        </p:nvSpPr>
        <p:spPr bwMode="auto">
          <a:xfrm>
            <a:off x="4254500" y="3187700"/>
            <a:ext cx="0" cy="212090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56781" name="Text Box 13"/>
          <p:cNvSpPr txBox="1">
            <a:spLocks noChangeArrowheads="1"/>
          </p:cNvSpPr>
          <p:nvPr/>
        </p:nvSpPr>
        <p:spPr bwMode="auto">
          <a:xfrm>
            <a:off x="3289300" y="5435600"/>
            <a:ext cx="191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 u="sng"/>
              <a:t>Caudal óptimo</a:t>
            </a:r>
            <a:endParaRPr lang="es-ES" sz="1800" b="1" u="sng"/>
          </a:p>
        </p:txBody>
      </p:sp>
      <p:sp>
        <p:nvSpPr>
          <p:cNvPr id="1056782" name="Text Box 14"/>
          <p:cNvSpPr txBox="1">
            <a:spLocks noChangeArrowheads="1"/>
          </p:cNvSpPr>
          <p:nvPr/>
        </p:nvSpPr>
        <p:spPr bwMode="auto">
          <a:xfrm>
            <a:off x="3276600" y="5727700"/>
            <a:ext cx="191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 u="sng"/>
              <a:t>del Pozo</a:t>
            </a:r>
            <a:endParaRPr lang="es-ES" sz="1800" b="1" u="sng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434" name="Text Box 2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  <p:sp>
        <p:nvSpPr>
          <p:cNvPr id="1042435" name="Text Box 3"/>
          <p:cNvSpPr txBox="1">
            <a:spLocks noChangeArrowheads="1"/>
          </p:cNvSpPr>
          <p:nvPr/>
        </p:nvSpPr>
        <p:spPr bwMode="auto">
          <a:xfrm>
            <a:off x="152400" y="660400"/>
            <a:ext cx="883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800" b="1" u="sng"/>
              <a:t>“Gradiente del acuífero” (inversa del “específico”)</a:t>
            </a:r>
            <a:endParaRPr lang="es-ES" sz="2800" b="1" u="sng"/>
          </a:p>
        </p:txBody>
      </p:sp>
      <p:sp>
        <p:nvSpPr>
          <p:cNvPr id="1042436" name="Text Box 4"/>
          <p:cNvSpPr txBox="1">
            <a:spLocks noChangeArrowheads="1"/>
          </p:cNvSpPr>
          <p:nvPr/>
        </p:nvSpPr>
        <p:spPr bwMode="auto">
          <a:xfrm>
            <a:off x="774700" y="1320800"/>
            <a:ext cx="764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/>
              <a:t>Gradiente </a:t>
            </a:r>
            <a:r>
              <a:rPr lang="es-AR" sz="1800" b="1">
                <a:solidFill>
                  <a:srgbClr val="FE1A14"/>
                </a:solidFill>
                <a:sym typeface="Symbol" pitchFamily="18" charset="2"/>
              </a:rPr>
              <a:t> </a:t>
            </a:r>
            <a:r>
              <a:rPr lang="es-AR" sz="1800" b="1"/>
              <a:t>[ cm / m3/h ] = 1 / Caudal Específico Q</a:t>
            </a:r>
            <a:r>
              <a:rPr lang="es-AR" sz="1800" b="1" baseline="-25000"/>
              <a:t>e</a:t>
            </a:r>
            <a:r>
              <a:rPr lang="es-AR" sz="1800" b="1"/>
              <a:t> [ m</a:t>
            </a:r>
            <a:r>
              <a:rPr lang="es-AR" sz="1800" b="1" baseline="30000"/>
              <a:t>3</a:t>
            </a:r>
            <a:r>
              <a:rPr lang="es-AR" sz="1800" b="1"/>
              <a:t>/h / m ]</a:t>
            </a:r>
            <a:endParaRPr lang="es-ES" sz="1800" b="1"/>
          </a:p>
        </p:txBody>
      </p:sp>
      <p:sp>
        <p:nvSpPr>
          <p:cNvPr id="1042437" name="Line 5"/>
          <p:cNvSpPr>
            <a:spLocks noChangeShapeType="1"/>
          </p:cNvSpPr>
          <p:nvPr/>
        </p:nvSpPr>
        <p:spPr bwMode="auto">
          <a:xfrm>
            <a:off x="952500" y="1955800"/>
            <a:ext cx="0" cy="3378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42438" name="Text Box 6"/>
          <p:cNvSpPr txBox="1">
            <a:spLocks noChangeArrowheads="1"/>
          </p:cNvSpPr>
          <p:nvPr/>
        </p:nvSpPr>
        <p:spPr bwMode="auto">
          <a:xfrm>
            <a:off x="441325" y="1774825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rgbClr val="FE1A14"/>
                </a:solidFill>
                <a:sym typeface="Symbol" pitchFamily="18" charset="2"/>
              </a:rPr>
              <a:t> </a:t>
            </a:r>
            <a:endParaRPr lang="es-ES" b="1"/>
          </a:p>
        </p:txBody>
      </p:sp>
      <p:sp>
        <p:nvSpPr>
          <p:cNvPr id="1042439" name="Line 7"/>
          <p:cNvSpPr>
            <a:spLocks noChangeShapeType="1"/>
          </p:cNvSpPr>
          <p:nvPr/>
        </p:nvSpPr>
        <p:spPr bwMode="auto">
          <a:xfrm>
            <a:off x="939800" y="5308600"/>
            <a:ext cx="6007100" cy="12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42440" name="Text Box 8"/>
          <p:cNvSpPr txBox="1">
            <a:spLocks noChangeArrowheads="1"/>
          </p:cNvSpPr>
          <p:nvPr/>
        </p:nvSpPr>
        <p:spPr bwMode="auto">
          <a:xfrm>
            <a:off x="6981825" y="5068888"/>
            <a:ext cx="420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b="1"/>
              <a:t>Q</a:t>
            </a:r>
            <a:endParaRPr lang="es-ES" b="1"/>
          </a:p>
        </p:txBody>
      </p:sp>
      <p:sp>
        <p:nvSpPr>
          <p:cNvPr id="1042441" name="Line 9"/>
          <p:cNvSpPr>
            <a:spLocks noChangeShapeType="1"/>
          </p:cNvSpPr>
          <p:nvPr/>
        </p:nvSpPr>
        <p:spPr bwMode="auto">
          <a:xfrm>
            <a:off x="965200" y="3200400"/>
            <a:ext cx="3365500" cy="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42442" name="Freeform 10"/>
          <p:cNvSpPr>
            <a:spLocks/>
          </p:cNvSpPr>
          <p:nvPr/>
        </p:nvSpPr>
        <p:spPr bwMode="auto">
          <a:xfrm flipV="1">
            <a:off x="1816100" y="3009900"/>
            <a:ext cx="2222500" cy="190500"/>
          </a:xfrm>
          <a:custGeom>
            <a:avLst/>
            <a:gdLst/>
            <a:ahLst/>
            <a:cxnLst>
              <a:cxn ang="0">
                <a:pos x="0" y="264"/>
              </a:cxn>
              <a:cxn ang="0">
                <a:pos x="232" y="192"/>
              </a:cxn>
              <a:cxn ang="0">
                <a:pos x="560" y="112"/>
              </a:cxn>
              <a:cxn ang="0">
                <a:pos x="968" y="48"/>
              </a:cxn>
              <a:cxn ang="0">
                <a:pos x="1344" y="0"/>
              </a:cxn>
            </a:cxnLst>
            <a:rect l="0" t="0" r="r" b="b"/>
            <a:pathLst>
              <a:path w="1344" h="264">
                <a:moveTo>
                  <a:pt x="0" y="264"/>
                </a:moveTo>
                <a:cubicBezTo>
                  <a:pt x="69" y="240"/>
                  <a:pt x="139" y="217"/>
                  <a:pt x="232" y="192"/>
                </a:cubicBezTo>
                <a:cubicBezTo>
                  <a:pt x="325" y="167"/>
                  <a:pt x="437" y="136"/>
                  <a:pt x="560" y="112"/>
                </a:cubicBezTo>
                <a:cubicBezTo>
                  <a:pt x="683" y="88"/>
                  <a:pt x="837" y="67"/>
                  <a:pt x="968" y="48"/>
                </a:cubicBezTo>
                <a:cubicBezTo>
                  <a:pt x="1099" y="29"/>
                  <a:pt x="1285" y="8"/>
                  <a:pt x="1344" y="0"/>
                </a:cubicBezTo>
              </a:path>
            </a:pathLst>
          </a:custGeom>
          <a:noFill/>
          <a:ln w="38100" cmpd="sng">
            <a:solidFill>
              <a:srgbClr val="0D33E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42443" name="Freeform 11"/>
          <p:cNvSpPr>
            <a:spLocks/>
          </p:cNvSpPr>
          <p:nvPr/>
        </p:nvSpPr>
        <p:spPr bwMode="auto">
          <a:xfrm flipV="1">
            <a:off x="4038600" y="2247900"/>
            <a:ext cx="1079500" cy="969963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168" y="13"/>
              </a:cxn>
              <a:cxn ang="0">
                <a:pos x="360" y="93"/>
              </a:cxn>
              <a:cxn ang="0">
                <a:pos x="552" y="293"/>
              </a:cxn>
              <a:cxn ang="0">
                <a:pos x="680" y="573"/>
              </a:cxn>
            </a:cxnLst>
            <a:rect l="0" t="0" r="r" b="b"/>
            <a:pathLst>
              <a:path w="680" h="573">
                <a:moveTo>
                  <a:pt x="0" y="13"/>
                </a:moveTo>
                <a:cubicBezTo>
                  <a:pt x="54" y="6"/>
                  <a:pt x="108" y="0"/>
                  <a:pt x="168" y="13"/>
                </a:cubicBezTo>
                <a:cubicBezTo>
                  <a:pt x="228" y="26"/>
                  <a:pt x="296" y="46"/>
                  <a:pt x="360" y="93"/>
                </a:cubicBezTo>
                <a:cubicBezTo>
                  <a:pt x="424" y="140"/>
                  <a:pt x="499" y="213"/>
                  <a:pt x="552" y="293"/>
                </a:cubicBezTo>
                <a:cubicBezTo>
                  <a:pt x="605" y="373"/>
                  <a:pt x="659" y="526"/>
                  <a:pt x="680" y="573"/>
                </a:cubicBezTo>
              </a:path>
            </a:pathLst>
          </a:custGeom>
          <a:noFill/>
          <a:ln w="38100" cmpd="sng">
            <a:solidFill>
              <a:srgbClr val="0D33E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42444" name="Line 12"/>
          <p:cNvSpPr>
            <a:spLocks noChangeShapeType="1"/>
          </p:cNvSpPr>
          <p:nvPr/>
        </p:nvSpPr>
        <p:spPr bwMode="auto">
          <a:xfrm>
            <a:off x="4254500" y="3187700"/>
            <a:ext cx="0" cy="212090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42445" name="Text Box 13"/>
          <p:cNvSpPr txBox="1">
            <a:spLocks noChangeArrowheads="1"/>
          </p:cNvSpPr>
          <p:nvPr/>
        </p:nvSpPr>
        <p:spPr bwMode="auto">
          <a:xfrm>
            <a:off x="3289300" y="5435600"/>
            <a:ext cx="191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 u="sng"/>
              <a:t>Caudal óptimo</a:t>
            </a:r>
            <a:endParaRPr lang="es-ES" sz="1800" b="1" u="sng"/>
          </a:p>
        </p:txBody>
      </p:sp>
      <p:sp>
        <p:nvSpPr>
          <p:cNvPr id="1042446" name="Text Box 14"/>
          <p:cNvSpPr txBox="1">
            <a:spLocks noChangeArrowheads="1"/>
          </p:cNvSpPr>
          <p:nvPr/>
        </p:nvSpPr>
        <p:spPr bwMode="auto">
          <a:xfrm>
            <a:off x="3276600" y="5727700"/>
            <a:ext cx="191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 u="sng"/>
              <a:t>del Pozo</a:t>
            </a:r>
            <a:endParaRPr lang="es-ES" sz="1800" b="1" u="sng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794" name="Text Box 2"/>
          <p:cNvSpPr txBox="1">
            <a:spLocks noChangeArrowheads="1"/>
          </p:cNvSpPr>
          <p:nvPr/>
        </p:nvSpPr>
        <p:spPr bwMode="auto">
          <a:xfrm>
            <a:off x="2743200" y="5334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990033"/>
                </a:solidFill>
                <a:latin typeface="Arial" pitchFamily="34" charset="0"/>
              </a:rPr>
              <a:t>Datos del POZO</a:t>
            </a:r>
            <a:endParaRPr lang="es-AR" b="1">
              <a:latin typeface="Arial" pitchFamily="34" charset="0"/>
            </a:endParaRPr>
          </a:p>
        </p:txBody>
      </p:sp>
      <p:sp>
        <p:nvSpPr>
          <p:cNvPr id="1057795" name="Text Box 3"/>
          <p:cNvSpPr txBox="1">
            <a:spLocks noChangeArrowheads="1"/>
          </p:cNvSpPr>
          <p:nvPr/>
        </p:nvSpPr>
        <p:spPr bwMode="auto">
          <a:xfrm>
            <a:off x="1828800" y="1676400"/>
            <a:ext cx="1676400" cy="911225"/>
          </a:xfrm>
          <a:prstGeom prst="rect">
            <a:avLst/>
          </a:prstGeom>
          <a:noFill/>
          <a:ln w="57150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Capacidad</a:t>
            </a:r>
          </a:p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m</a:t>
            </a:r>
            <a:r>
              <a:rPr lang="es-AR" sz="2000" b="1" baseline="30000">
                <a:solidFill>
                  <a:srgbClr val="990033"/>
                </a:solidFill>
                <a:latin typeface="Arial" pitchFamily="34" charset="0"/>
              </a:rPr>
              <a:t>3 </a:t>
            </a: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/ h </a:t>
            </a:r>
            <a:endParaRPr lang="es-AR" b="1">
              <a:solidFill>
                <a:srgbClr val="990033"/>
              </a:solidFill>
              <a:latin typeface="Arial" pitchFamily="34" charset="0"/>
            </a:endParaRPr>
          </a:p>
        </p:txBody>
      </p:sp>
      <p:sp>
        <p:nvSpPr>
          <p:cNvPr id="1057796" name="Rectangle 4"/>
          <p:cNvSpPr>
            <a:spLocks noChangeArrowheads="1"/>
          </p:cNvSpPr>
          <p:nvPr/>
        </p:nvSpPr>
        <p:spPr bwMode="auto">
          <a:xfrm>
            <a:off x="3581400" y="1676400"/>
            <a:ext cx="1676400" cy="911225"/>
          </a:xfrm>
          <a:prstGeom prst="rect">
            <a:avLst/>
          </a:prstGeom>
          <a:noFill/>
          <a:ln w="57150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 Pendiente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cm / m</a:t>
            </a:r>
            <a:r>
              <a:rPr lang="es-AR" sz="2000" b="1" baseline="30000">
                <a:solidFill>
                  <a:srgbClr val="990033"/>
                </a:solidFill>
                <a:latin typeface="Arial" pitchFamily="34" charset="0"/>
              </a:rPr>
              <a:t>3 </a:t>
            </a: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/ h </a:t>
            </a:r>
          </a:p>
        </p:txBody>
      </p:sp>
      <p:sp>
        <p:nvSpPr>
          <p:cNvPr id="1057797" name="Text Box 5"/>
          <p:cNvSpPr txBox="1">
            <a:spLocks noChangeArrowheads="1"/>
          </p:cNvSpPr>
          <p:nvPr/>
        </p:nvSpPr>
        <p:spPr bwMode="auto">
          <a:xfrm>
            <a:off x="1828800" y="2667000"/>
            <a:ext cx="1676400" cy="1806575"/>
          </a:xfrm>
          <a:prstGeom prst="rect">
            <a:avLst/>
          </a:prstGeom>
          <a:noFill/>
          <a:ln w="38100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0  á  25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25 á 50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50 á 75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latin typeface="Arial" pitchFamily="34" charset="0"/>
              </a:rPr>
              <a:t>75 á 100 (*)</a:t>
            </a:r>
          </a:p>
        </p:txBody>
      </p:sp>
      <p:sp>
        <p:nvSpPr>
          <p:cNvPr id="1057798" name="Rectangle 6"/>
          <p:cNvSpPr>
            <a:spLocks noChangeArrowheads="1"/>
          </p:cNvSpPr>
          <p:nvPr/>
        </p:nvSpPr>
        <p:spPr bwMode="auto">
          <a:xfrm>
            <a:off x="3581400" y="2667000"/>
            <a:ext cx="1690688" cy="1806575"/>
          </a:xfrm>
          <a:prstGeom prst="rect">
            <a:avLst/>
          </a:prstGeom>
          <a:noFill/>
          <a:ln w="38100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         5         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         5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         5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         </a:t>
            </a:r>
            <a:r>
              <a:rPr lang="es-AR" sz="2000" b="1">
                <a:latin typeface="Arial" pitchFamily="34" charset="0"/>
              </a:rPr>
              <a:t>5</a:t>
            </a:r>
          </a:p>
        </p:txBody>
      </p:sp>
      <p:sp>
        <p:nvSpPr>
          <p:cNvPr id="1057799" name="Text Box 7"/>
          <p:cNvSpPr txBox="1">
            <a:spLocks noChangeArrowheads="1"/>
          </p:cNvSpPr>
          <p:nvPr/>
        </p:nvSpPr>
        <p:spPr bwMode="auto">
          <a:xfrm>
            <a:off x="1828800" y="4495800"/>
            <a:ext cx="1676400" cy="434975"/>
          </a:xfrm>
          <a:prstGeom prst="rect">
            <a:avLst/>
          </a:prstGeom>
          <a:noFill/>
          <a:ln w="38100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101 á 125</a:t>
            </a:r>
          </a:p>
        </p:txBody>
      </p:sp>
      <p:sp>
        <p:nvSpPr>
          <p:cNvPr id="1057800" name="Rectangle 8"/>
          <p:cNvSpPr>
            <a:spLocks noChangeArrowheads="1"/>
          </p:cNvSpPr>
          <p:nvPr/>
        </p:nvSpPr>
        <p:spPr bwMode="auto">
          <a:xfrm>
            <a:off x="1828800" y="4953000"/>
            <a:ext cx="1676400" cy="434975"/>
          </a:xfrm>
          <a:prstGeom prst="rect">
            <a:avLst/>
          </a:prstGeom>
          <a:noFill/>
          <a:ln w="38100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126 á 150</a:t>
            </a:r>
          </a:p>
        </p:txBody>
      </p:sp>
      <p:sp>
        <p:nvSpPr>
          <p:cNvPr id="1057801" name="Rectangle 9"/>
          <p:cNvSpPr>
            <a:spLocks noChangeArrowheads="1"/>
          </p:cNvSpPr>
          <p:nvPr/>
        </p:nvSpPr>
        <p:spPr bwMode="auto">
          <a:xfrm>
            <a:off x="3581400" y="4495800"/>
            <a:ext cx="1690688" cy="434975"/>
          </a:xfrm>
          <a:prstGeom prst="rect">
            <a:avLst/>
          </a:prstGeom>
          <a:noFill/>
          <a:ln w="38100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         </a:t>
            </a:r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8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</a:rPr>
              <a:t>         </a:t>
            </a:r>
          </a:p>
        </p:txBody>
      </p:sp>
      <p:sp>
        <p:nvSpPr>
          <p:cNvPr id="1057802" name="Rectangle 10"/>
          <p:cNvSpPr>
            <a:spLocks noChangeArrowheads="1"/>
          </p:cNvSpPr>
          <p:nvPr/>
        </p:nvSpPr>
        <p:spPr bwMode="auto">
          <a:xfrm>
            <a:off x="3581400" y="4953000"/>
            <a:ext cx="1692275" cy="434975"/>
          </a:xfrm>
          <a:prstGeom prst="rect">
            <a:avLst/>
          </a:prstGeom>
          <a:noFill/>
          <a:ln w="38100">
            <a:solidFill>
              <a:srgbClr val="990033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       </a:t>
            </a:r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16 </a:t>
            </a:r>
            <a:r>
              <a:rPr lang="es-AR" sz="2000" b="1">
                <a:latin typeface="Arial" pitchFamily="34" charset="0"/>
              </a:rPr>
              <a:t> </a:t>
            </a:r>
            <a:r>
              <a:rPr lang="es-AR" sz="2000" b="1">
                <a:solidFill>
                  <a:srgbClr val="990033"/>
                </a:solidFill>
                <a:latin typeface="Arial" pitchFamily="34" charset="0"/>
              </a:rPr>
              <a:t>       </a:t>
            </a:r>
          </a:p>
        </p:txBody>
      </p:sp>
      <p:sp>
        <p:nvSpPr>
          <p:cNvPr id="1057803" name="Text Box 11"/>
          <p:cNvSpPr txBox="1">
            <a:spLocks noChangeArrowheads="1"/>
          </p:cNvSpPr>
          <p:nvPr/>
        </p:nvSpPr>
        <p:spPr bwMode="auto">
          <a:xfrm>
            <a:off x="0" y="4127500"/>
            <a:ext cx="1808163" cy="3365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 u="sng">
                <a:solidFill>
                  <a:srgbClr val="333399"/>
                </a:solidFill>
                <a:latin typeface="Arial" pitchFamily="34" charset="0"/>
              </a:rPr>
              <a:t>Conviene aquí</a:t>
            </a:r>
            <a:r>
              <a:rPr lang="es-AR" sz="1600" b="1">
                <a:solidFill>
                  <a:srgbClr val="333399"/>
                </a:solidFill>
                <a:latin typeface="Arial" pitchFamily="34" charset="0"/>
                <a:sym typeface="Wingdings" pitchFamily="2" charset="2"/>
              </a:rPr>
              <a:t></a:t>
            </a:r>
            <a:endParaRPr lang="es-AR" sz="1600" b="1">
              <a:solidFill>
                <a:srgbClr val="333399"/>
              </a:solidFill>
              <a:latin typeface="Arial" pitchFamily="34" charset="0"/>
            </a:endParaRPr>
          </a:p>
        </p:txBody>
      </p:sp>
      <p:sp>
        <p:nvSpPr>
          <p:cNvPr id="1057804" name="AutoShape 12"/>
          <p:cNvSpPr>
            <a:spLocks/>
          </p:cNvSpPr>
          <p:nvPr/>
        </p:nvSpPr>
        <p:spPr bwMode="auto">
          <a:xfrm>
            <a:off x="5410200" y="2667000"/>
            <a:ext cx="304800" cy="1752600"/>
          </a:xfrm>
          <a:prstGeom prst="rightBrace">
            <a:avLst>
              <a:gd name="adj1" fmla="val 4791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7805" name="AutoShape 13"/>
          <p:cNvSpPr>
            <a:spLocks/>
          </p:cNvSpPr>
          <p:nvPr/>
        </p:nvSpPr>
        <p:spPr bwMode="auto">
          <a:xfrm>
            <a:off x="5410200" y="4495800"/>
            <a:ext cx="228600" cy="838200"/>
          </a:xfrm>
          <a:prstGeom prst="rightBrace">
            <a:avLst>
              <a:gd name="adj1" fmla="val 30556"/>
              <a:gd name="adj2" fmla="val 48611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7806" name="Line 14"/>
          <p:cNvSpPr>
            <a:spLocks noChangeShapeType="1"/>
          </p:cNvSpPr>
          <p:nvPr/>
        </p:nvSpPr>
        <p:spPr bwMode="auto">
          <a:xfrm>
            <a:off x="5334000" y="4495800"/>
            <a:ext cx="36576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7807" name="Arc 15"/>
          <p:cNvSpPr>
            <a:spLocks/>
          </p:cNvSpPr>
          <p:nvPr/>
        </p:nvSpPr>
        <p:spPr bwMode="auto">
          <a:xfrm rot="1566710">
            <a:off x="7696200" y="4570413"/>
            <a:ext cx="1179513" cy="1074737"/>
          </a:xfrm>
          <a:custGeom>
            <a:avLst/>
            <a:gdLst>
              <a:gd name="G0" fmla="+- 0 0 0"/>
              <a:gd name="G1" fmla="+- 21135 0 0"/>
              <a:gd name="G2" fmla="+- 21600 0 0"/>
              <a:gd name="T0" fmla="*/ 4459 w 19546"/>
              <a:gd name="T1" fmla="*/ 0 h 21135"/>
              <a:gd name="T2" fmla="*/ 19546 w 19546"/>
              <a:gd name="T3" fmla="*/ 11942 h 21135"/>
              <a:gd name="T4" fmla="*/ 0 w 19546"/>
              <a:gd name="T5" fmla="*/ 21135 h 21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546" h="21135" fill="none" extrusionOk="0">
                <a:moveTo>
                  <a:pt x="4458" y="0"/>
                </a:moveTo>
                <a:cubicBezTo>
                  <a:pt x="11081" y="1397"/>
                  <a:pt x="16665" y="5817"/>
                  <a:pt x="19546" y="11941"/>
                </a:cubicBezTo>
              </a:path>
              <a:path w="19546" h="21135" stroke="0" extrusionOk="0">
                <a:moveTo>
                  <a:pt x="4458" y="0"/>
                </a:moveTo>
                <a:cubicBezTo>
                  <a:pt x="11081" y="1397"/>
                  <a:pt x="16665" y="5817"/>
                  <a:pt x="19546" y="11941"/>
                </a:cubicBezTo>
                <a:lnTo>
                  <a:pt x="0" y="21135"/>
                </a:lnTo>
                <a:close/>
              </a:path>
            </a:pathLst>
          </a:custGeom>
          <a:noFill/>
          <a:ln w="38100">
            <a:solidFill>
              <a:srgbClr val="0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7808" name="Line 16"/>
          <p:cNvSpPr>
            <a:spLocks noChangeShapeType="1"/>
          </p:cNvSpPr>
          <p:nvPr/>
        </p:nvSpPr>
        <p:spPr bwMode="auto">
          <a:xfrm flipH="1" flipV="1">
            <a:off x="5715000" y="2667000"/>
            <a:ext cx="2514600" cy="1828800"/>
          </a:xfrm>
          <a:prstGeom prst="line">
            <a:avLst/>
          </a:prstGeom>
          <a:noFill/>
          <a:ln w="38100">
            <a:solidFill>
              <a:srgbClr val="00808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7809" name="Text Box 17"/>
          <p:cNvSpPr txBox="1">
            <a:spLocks noChangeArrowheads="1"/>
          </p:cNvSpPr>
          <p:nvPr/>
        </p:nvSpPr>
        <p:spPr bwMode="auto">
          <a:xfrm>
            <a:off x="5715000" y="46482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333399"/>
                </a:solidFill>
                <a:latin typeface="Arial" pitchFamily="34" charset="0"/>
              </a:rPr>
              <a:t>Pendiente no-lineal</a:t>
            </a:r>
            <a:endParaRPr lang="es-AR" sz="1800" b="1">
              <a:solidFill>
                <a:srgbClr val="990033"/>
              </a:solidFill>
              <a:latin typeface="Arial" pitchFamily="34" charset="0"/>
            </a:endParaRPr>
          </a:p>
        </p:txBody>
      </p:sp>
      <p:sp>
        <p:nvSpPr>
          <p:cNvPr id="1057810" name="Text Box 18"/>
          <p:cNvSpPr txBox="1">
            <a:spLocks noChangeArrowheads="1"/>
          </p:cNvSpPr>
          <p:nvPr/>
        </p:nvSpPr>
        <p:spPr bwMode="auto">
          <a:xfrm>
            <a:off x="5791200" y="34290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333399"/>
                </a:solidFill>
                <a:latin typeface="Arial" pitchFamily="34" charset="0"/>
              </a:rPr>
              <a:t>Lineal</a:t>
            </a:r>
          </a:p>
        </p:txBody>
      </p:sp>
      <p:sp>
        <p:nvSpPr>
          <p:cNvPr id="1057811" name="Text Box 19"/>
          <p:cNvSpPr txBox="1">
            <a:spLocks noChangeArrowheads="1"/>
          </p:cNvSpPr>
          <p:nvPr/>
        </p:nvSpPr>
        <p:spPr bwMode="auto">
          <a:xfrm>
            <a:off x="5791200" y="5638800"/>
            <a:ext cx="2590800" cy="3667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800" b="1">
                <a:solidFill>
                  <a:srgbClr val="FE1A14"/>
                </a:solidFill>
                <a:latin typeface="Arial" pitchFamily="34" charset="0"/>
              </a:rPr>
              <a:t>Cambio de pendiente</a:t>
            </a:r>
          </a:p>
        </p:txBody>
      </p:sp>
      <p:sp>
        <p:nvSpPr>
          <p:cNvPr id="1057812" name="Line 20"/>
          <p:cNvSpPr>
            <a:spLocks noChangeShapeType="1"/>
          </p:cNvSpPr>
          <p:nvPr/>
        </p:nvSpPr>
        <p:spPr bwMode="auto">
          <a:xfrm flipH="1" flipV="1">
            <a:off x="4800600" y="4724400"/>
            <a:ext cx="838200" cy="1066800"/>
          </a:xfrm>
          <a:prstGeom prst="line">
            <a:avLst/>
          </a:prstGeom>
          <a:noFill/>
          <a:ln w="38100">
            <a:solidFill>
              <a:srgbClr val="FE1A14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7813" name="Line 21"/>
          <p:cNvSpPr>
            <a:spLocks noChangeShapeType="1"/>
          </p:cNvSpPr>
          <p:nvPr/>
        </p:nvSpPr>
        <p:spPr bwMode="auto">
          <a:xfrm>
            <a:off x="5257800" y="2667000"/>
            <a:ext cx="37338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7814" name="Line 22"/>
          <p:cNvSpPr>
            <a:spLocks noChangeShapeType="1"/>
          </p:cNvSpPr>
          <p:nvPr/>
        </p:nvSpPr>
        <p:spPr bwMode="auto">
          <a:xfrm>
            <a:off x="5334000" y="5410200"/>
            <a:ext cx="36576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7815" name="Text Box 23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  <p:sp>
        <p:nvSpPr>
          <p:cNvPr id="1057816" name="Text Box 24"/>
          <p:cNvSpPr txBox="1">
            <a:spLocks noChangeArrowheads="1"/>
          </p:cNvSpPr>
          <p:nvPr/>
        </p:nvSpPr>
        <p:spPr bwMode="auto">
          <a:xfrm>
            <a:off x="622300" y="3657600"/>
            <a:ext cx="520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/>
              <a:t>(*)</a:t>
            </a:r>
            <a:endParaRPr lang="es-ES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818" name="Text Box 2"/>
          <p:cNvSpPr txBox="1">
            <a:spLocks noChangeArrowheads="1"/>
          </p:cNvSpPr>
          <p:nvPr/>
        </p:nvSpPr>
        <p:spPr bwMode="auto">
          <a:xfrm>
            <a:off x="0" y="203200"/>
            <a:ext cx="518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b="1" u="sng">
                <a:solidFill>
                  <a:srgbClr val="FF3300"/>
                </a:solidFill>
                <a:latin typeface="Arial" pitchFamily="34" charset="0"/>
              </a:rPr>
              <a:t>Medidas útiles a considerar</a:t>
            </a:r>
            <a:r>
              <a:rPr lang="es-AR" sz="2800" b="1" u="sng">
                <a:solidFill>
                  <a:srgbClr val="FF3300"/>
                </a:solidFill>
                <a:latin typeface="Arial" pitchFamily="34" charset="0"/>
              </a:rPr>
              <a:t>:</a:t>
            </a:r>
          </a:p>
        </p:txBody>
      </p:sp>
      <p:sp>
        <p:nvSpPr>
          <p:cNvPr id="1058819" name="Line 3"/>
          <p:cNvSpPr>
            <a:spLocks noChangeShapeType="1"/>
          </p:cNvSpPr>
          <p:nvPr/>
        </p:nvSpPr>
        <p:spPr bwMode="auto">
          <a:xfrm>
            <a:off x="838200" y="1828800"/>
            <a:ext cx="5715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20" name="Rectangle 4"/>
          <p:cNvSpPr>
            <a:spLocks noChangeArrowheads="1"/>
          </p:cNvSpPr>
          <p:nvPr/>
        </p:nvSpPr>
        <p:spPr bwMode="auto">
          <a:xfrm>
            <a:off x="838200" y="1371600"/>
            <a:ext cx="333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 O NIVEL “0” </a:t>
            </a:r>
          </a:p>
        </p:txBody>
      </p:sp>
      <p:sp>
        <p:nvSpPr>
          <p:cNvPr id="1058821" name="Rectangle 5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58822" name="Line 6"/>
          <p:cNvSpPr>
            <a:spLocks noChangeShapeType="1"/>
          </p:cNvSpPr>
          <p:nvPr/>
        </p:nvSpPr>
        <p:spPr bwMode="auto">
          <a:xfrm>
            <a:off x="7162800" y="1828800"/>
            <a:ext cx="18288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23" name="Line 7"/>
          <p:cNvSpPr>
            <a:spLocks noChangeShapeType="1"/>
          </p:cNvSpPr>
          <p:nvPr/>
        </p:nvSpPr>
        <p:spPr bwMode="auto">
          <a:xfrm>
            <a:off x="6172200" y="2743200"/>
            <a:ext cx="0" cy="1676400"/>
          </a:xfrm>
          <a:prstGeom prst="line">
            <a:avLst/>
          </a:prstGeom>
          <a:noFill/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24" name="Rectangle 8"/>
          <p:cNvSpPr>
            <a:spLocks noChangeArrowheads="1"/>
          </p:cNvSpPr>
          <p:nvPr/>
        </p:nvSpPr>
        <p:spPr bwMode="auto">
          <a:xfrm>
            <a:off x="6705600" y="4572000"/>
            <a:ext cx="304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25" name="Line 9"/>
          <p:cNvSpPr>
            <a:spLocks noChangeShapeType="1"/>
          </p:cNvSpPr>
          <p:nvPr/>
        </p:nvSpPr>
        <p:spPr bwMode="auto">
          <a:xfrm>
            <a:off x="6705600" y="4724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26" name="Line 10"/>
          <p:cNvSpPr>
            <a:spLocks noChangeShapeType="1"/>
          </p:cNvSpPr>
          <p:nvPr/>
        </p:nvSpPr>
        <p:spPr bwMode="auto">
          <a:xfrm>
            <a:off x="6705600" y="4953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27" name="Line 11"/>
          <p:cNvSpPr>
            <a:spLocks noChangeShapeType="1"/>
          </p:cNvSpPr>
          <p:nvPr/>
        </p:nvSpPr>
        <p:spPr bwMode="auto">
          <a:xfrm>
            <a:off x="6705600" y="4800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28" name="Line 12"/>
          <p:cNvSpPr>
            <a:spLocks noChangeShapeType="1"/>
          </p:cNvSpPr>
          <p:nvPr/>
        </p:nvSpPr>
        <p:spPr bwMode="auto">
          <a:xfrm>
            <a:off x="6705600" y="4876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29" name="Line 13"/>
          <p:cNvSpPr>
            <a:spLocks noChangeShapeType="1"/>
          </p:cNvSpPr>
          <p:nvPr/>
        </p:nvSpPr>
        <p:spPr bwMode="auto">
          <a:xfrm>
            <a:off x="67056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0" name="Line 14"/>
          <p:cNvSpPr>
            <a:spLocks noChangeShapeType="1"/>
          </p:cNvSpPr>
          <p:nvPr/>
        </p:nvSpPr>
        <p:spPr bwMode="auto">
          <a:xfrm>
            <a:off x="6705600" y="5105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1" name="Line 15"/>
          <p:cNvSpPr>
            <a:spLocks noChangeShapeType="1"/>
          </p:cNvSpPr>
          <p:nvPr/>
        </p:nvSpPr>
        <p:spPr bwMode="auto">
          <a:xfrm>
            <a:off x="6705600" y="525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2" name="AutoShape 16"/>
          <p:cNvSpPr>
            <a:spLocks noChangeArrowheads="1"/>
          </p:cNvSpPr>
          <p:nvPr/>
        </p:nvSpPr>
        <p:spPr bwMode="auto">
          <a:xfrm rot="-11405748">
            <a:off x="67056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3" name="AutoShape 17"/>
          <p:cNvSpPr>
            <a:spLocks noChangeArrowheads="1"/>
          </p:cNvSpPr>
          <p:nvPr/>
        </p:nvSpPr>
        <p:spPr bwMode="auto">
          <a:xfrm>
            <a:off x="69342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4" name="Line 18"/>
          <p:cNvSpPr>
            <a:spLocks noChangeShapeType="1"/>
          </p:cNvSpPr>
          <p:nvPr/>
        </p:nvSpPr>
        <p:spPr bwMode="auto">
          <a:xfrm>
            <a:off x="6705600" y="4648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5" name="Line 19"/>
          <p:cNvSpPr>
            <a:spLocks noChangeShapeType="1"/>
          </p:cNvSpPr>
          <p:nvPr/>
        </p:nvSpPr>
        <p:spPr bwMode="auto">
          <a:xfrm>
            <a:off x="67818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6" name="Line 20"/>
          <p:cNvSpPr>
            <a:spLocks noChangeShapeType="1"/>
          </p:cNvSpPr>
          <p:nvPr/>
        </p:nvSpPr>
        <p:spPr bwMode="auto">
          <a:xfrm>
            <a:off x="69342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7" name="Line 21"/>
          <p:cNvSpPr>
            <a:spLocks noChangeShapeType="1"/>
          </p:cNvSpPr>
          <p:nvPr/>
        </p:nvSpPr>
        <p:spPr bwMode="auto">
          <a:xfrm>
            <a:off x="6629400" y="4267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8" name="Arc 22"/>
          <p:cNvSpPr>
            <a:spLocks/>
          </p:cNvSpPr>
          <p:nvPr/>
        </p:nvSpPr>
        <p:spPr bwMode="auto">
          <a:xfrm rot="141899">
            <a:off x="806450" y="2738438"/>
            <a:ext cx="5775325" cy="1754187"/>
          </a:xfrm>
          <a:custGeom>
            <a:avLst/>
            <a:gdLst>
              <a:gd name="G0" fmla="+- 190 0 0"/>
              <a:gd name="G1" fmla="+- 21600 0 0"/>
              <a:gd name="G2" fmla="+- 21600 0 0"/>
              <a:gd name="T0" fmla="*/ 0 w 21340"/>
              <a:gd name="T1" fmla="*/ 1 h 21600"/>
              <a:gd name="T2" fmla="*/ 21340 w 21340"/>
              <a:gd name="T3" fmla="*/ 17213 h 21600"/>
              <a:gd name="T4" fmla="*/ 190 w 2134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40" h="21600" fill="none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</a:path>
              <a:path w="21340" h="21600" stroke="0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  <a:lnTo>
                  <a:pt x="190" y="21600"/>
                </a:lnTo>
                <a:close/>
              </a:path>
            </a:pathLst>
          </a:custGeom>
          <a:solidFill>
            <a:srgbClr val="66CCFF"/>
          </a:solidFill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39" name="Rectangle 23"/>
          <p:cNvSpPr>
            <a:spLocks noChangeArrowheads="1"/>
          </p:cNvSpPr>
          <p:nvPr/>
        </p:nvSpPr>
        <p:spPr bwMode="auto">
          <a:xfrm>
            <a:off x="6629400" y="4267200"/>
            <a:ext cx="457200" cy="2286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0" name="Rectangle 24"/>
          <p:cNvSpPr>
            <a:spLocks noChangeArrowheads="1"/>
          </p:cNvSpPr>
          <p:nvPr/>
        </p:nvSpPr>
        <p:spPr bwMode="auto">
          <a:xfrm>
            <a:off x="6629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1" name="Rectangle 25"/>
          <p:cNvSpPr>
            <a:spLocks noChangeArrowheads="1"/>
          </p:cNvSpPr>
          <p:nvPr/>
        </p:nvSpPr>
        <p:spPr bwMode="auto">
          <a:xfrm>
            <a:off x="6629400" y="5791200"/>
            <a:ext cx="457200" cy="152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2" name="Rectangle 26"/>
          <p:cNvSpPr>
            <a:spLocks noChangeArrowheads="1"/>
          </p:cNvSpPr>
          <p:nvPr/>
        </p:nvSpPr>
        <p:spPr bwMode="auto">
          <a:xfrm>
            <a:off x="7010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3" name="Rectangle 27"/>
          <p:cNvSpPr>
            <a:spLocks noChangeArrowheads="1"/>
          </p:cNvSpPr>
          <p:nvPr/>
        </p:nvSpPr>
        <p:spPr bwMode="auto">
          <a:xfrm>
            <a:off x="6781800" y="1600200"/>
            <a:ext cx="152400" cy="28956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4" name="Rectangle 28"/>
          <p:cNvSpPr>
            <a:spLocks noChangeArrowheads="1"/>
          </p:cNvSpPr>
          <p:nvPr/>
        </p:nvSpPr>
        <p:spPr bwMode="auto">
          <a:xfrm>
            <a:off x="838200" y="4267200"/>
            <a:ext cx="5715000" cy="19812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5" name="Rectangle 29"/>
          <p:cNvSpPr>
            <a:spLocks noChangeArrowheads="1"/>
          </p:cNvSpPr>
          <p:nvPr/>
        </p:nvSpPr>
        <p:spPr bwMode="auto">
          <a:xfrm>
            <a:off x="6629400" y="5943600"/>
            <a:ext cx="457200" cy="3048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6" name="Rectangle 30"/>
          <p:cNvSpPr>
            <a:spLocks noChangeArrowheads="1"/>
          </p:cNvSpPr>
          <p:nvPr/>
        </p:nvSpPr>
        <p:spPr bwMode="auto">
          <a:xfrm>
            <a:off x="6553200" y="1752600"/>
            <a:ext cx="76200" cy="4495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7" name="Rectangle 31"/>
          <p:cNvSpPr>
            <a:spLocks noChangeArrowheads="1"/>
          </p:cNvSpPr>
          <p:nvPr/>
        </p:nvSpPr>
        <p:spPr bwMode="auto">
          <a:xfrm>
            <a:off x="7086600" y="1752600"/>
            <a:ext cx="76200" cy="4495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8" name="Rectangle 32"/>
          <p:cNvSpPr>
            <a:spLocks noChangeArrowheads="1"/>
          </p:cNvSpPr>
          <p:nvPr/>
        </p:nvSpPr>
        <p:spPr bwMode="auto">
          <a:xfrm>
            <a:off x="6705600" y="5257800"/>
            <a:ext cx="304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49" name="Rectangle 33"/>
          <p:cNvSpPr>
            <a:spLocks noChangeArrowheads="1"/>
          </p:cNvSpPr>
          <p:nvPr/>
        </p:nvSpPr>
        <p:spPr bwMode="auto">
          <a:xfrm>
            <a:off x="6705600" y="4495800"/>
            <a:ext cx="304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50" name="Line 34"/>
          <p:cNvSpPr>
            <a:spLocks noChangeShapeType="1"/>
          </p:cNvSpPr>
          <p:nvPr/>
        </p:nvSpPr>
        <p:spPr bwMode="auto">
          <a:xfrm>
            <a:off x="914400" y="2590800"/>
            <a:ext cx="2057400" cy="0"/>
          </a:xfrm>
          <a:prstGeom prst="line">
            <a:avLst/>
          </a:prstGeom>
          <a:noFill/>
          <a:ln w="57150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51" name="Line 35"/>
          <p:cNvSpPr>
            <a:spLocks noChangeShapeType="1"/>
          </p:cNvSpPr>
          <p:nvPr/>
        </p:nvSpPr>
        <p:spPr bwMode="auto">
          <a:xfrm>
            <a:off x="3200400" y="5105400"/>
            <a:ext cx="35052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52" name="Line 36"/>
          <p:cNvSpPr>
            <a:spLocks noChangeShapeType="1"/>
          </p:cNvSpPr>
          <p:nvPr/>
        </p:nvSpPr>
        <p:spPr bwMode="auto">
          <a:xfrm>
            <a:off x="5638800" y="4267200"/>
            <a:ext cx="1066800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53" name="Line 37"/>
          <p:cNvSpPr>
            <a:spLocks noChangeShapeType="1"/>
          </p:cNvSpPr>
          <p:nvPr/>
        </p:nvSpPr>
        <p:spPr bwMode="auto">
          <a:xfrm>
            <a:off x="5943600" y="1828800"/>
            <a:ext cx="0" cy="2438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54" name="Line 38"/>
          <p:cNvSpPr>
            <a:spLocks noChangeShapeType="1"/>
          </p:cNvSpPr>
          <p:nvPr/>
        </p:nvSpPr>
        <p:spPr bwMode="auto">
          <a:xfrm>
            <a:off x="7315200" y="1828800"/>
            <a:ext cx="0" cy="441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55" name="Text Box 39"/>
          <p:cNvSpPr txBox="1">
            <a:spLocks noChangeArrowheads="1"/>
          </p:cNvSpPr>
          <p:nvPr/>
        </p:nvSpPr>
        <p:spPr bwMode="auto">
          <a:xfrm>
            <a:off x="7315200" y="3429000"/>
            <a:ext cx="1828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latin typeface="Arial" pitchFamily="34" charset="0"/>
              </a:rPr>
              <a:t>Profundidad</a:t>
            </a:r>
          </a:p>
          <a:p>
            <a:pPr algn="ctr" eaLnBrk="0" hangingPunct="0">
              <a:spcBef>
                <a:spcPct val="50000"/>
              </a:spcBef>
            </a:pPr>
            <a:r>
              <a:rPr lang="es-AR" sz="2000" b="1">
                <a:latin typeface="Arial" pitchFamily="34" charset="0"/>
              </a:rPr>
              <a:t>del</a:t>
            </a:r>
          </a:p>
          <a:p>
            <a:pPr algn="ctr" eaLnBrk="0" hangingPunct="0">
              <a:spcBef>
                <a:spcPct val="50000"/>
              </a:spcBef>
            </a:pPr>
            <a:r>
              <a:rPr lang="es-AR" sz="2000" b="1">
                <a:latin typeface="Arial" pitchFamily="34" charset="0"/>
              </a:rPr>
              <a:t>pozo</a:t>
            </a:r>
            <a:endParaRPr lang="es-AR" b="1">
              <a:latin typeface="Arial" pitchFamily="34" charset="0"/>
            </a:endParaRPr>
          </a:p>
        </p:txBody>
      </p:sp>
      <p:sp>
        <p:nvSpPr>
          <p:cNvPr id="1058856" name="Line 40"/>
          <p:cNvSpPr>
            <a:spLocks noChangeShapeType="1"/>
          </p:cNvSpPr>
          <p:nvPr/>
        </p:nvSpPr>
        <p:spPr bwMode="auto">
          <a:xfrm>
            <a:off x="990600" y="1828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57" name="Text Box 41"/>
          <p:cNvSpPr txBox="1">
            <a:spLocks noChangeArrowheads="1"/>
          </p:cNvSpPr>
          <p:nvPr/>
        </p:nvSpPr>
        <p:spPr bwMode="auto">
          <a:xfrm>
            <a:off x="1143000" y="1981200"/>
            <a:ext cx="1819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latin typeface="Arial" pitchFamily="34" charset="0"/>
              </a:rPr>
              <a:t>Nivel estático</a:t>
            </a:r>
          </a:p>
        </p:txBody>
      </p:sp>
      <p:sp>
        <p:nvSpPr>
          <p:cNvPr id="1058858" name="AutoShape 42"/>
          <p:cNvSpPr>
            <a:spLocks noChangeArrowheads="1"/>
          </p:cNvSpPr>
          <p:nvPr/>
        </p:nvSpPr>
        <p:spPr bwMode="auto">
          <a:xfrm flipH="1">
            <a:off x="6400800" y="685800"/>
            <a:ext cx="533400" cy="914400"/>
          </a:xfrm>
          <a:custGeom>
            <a:avLst/>
            <a:gdLst>
              <a:gd name="T0" fmla="*/ 9250 w 21600"/>
              <a:gd name="T1" fmla="*/ 0 h 21600"/>
              <a:gd name="T2" fmla="*/ 3055 w 21600"/>
              <a:gd name="T3" fmla="*/ 21600 h 21600"/>
              <a:gd name="T4" fmla="*/ 9725 w 21600"/>
              <a:gd name="T5" fmla="*/ 8310 h 21600"/>
              <a:gd name="T6" fmla="*/ 15662 w 21600"/>
              <a:gd name="T7" fmla="*/ 14285 h 21600"/>
              <a:gd name="T8" fmla="*/ 21600 w 21600"/>
              <a:gd name="T9" fmla="*/ 8310 h 21600"/>
              <a:gd name="T10" fmla="*/ 17694720 60000 65536"/>
              <a:gd name="T11" fmla="*/ 5898240 60000 65536"/>
              <a:gd name="T12" fmla="*/ 5898240 60000 65536"/>
              <a:gd name="T13" fmla="*/ 5898240 60000 65536"/>
              <a:gd name="T14" fmla="*/ 0 60000 65536"/>
              <a:gd name="T15" fmla="*/ 0 w 21600"/>
              <a:gd name="T16" fmla="*/ 8310 h 21600"/>
              <a:gd name="T17" fmla="*/ 6110 w 21600"/>
              <a:gd name="T18" fmla="*/ 21600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15662" y="14285"/>
                </a:moveTo>
                <a:lnTo>
                  <a:pt x="21600" y="8310"/>
                </a:lnTo>
                <a:lnTo>
                  <a:pt x="18630" y="8310"/>
                </a:lnTo>
                <a:cubicBezTo>
                  <a:pt x="18630" y="3721"/>
                  <a:pt x="14430" y="0"/>
                  <a:pt x="9250" y="0"/>
                </a:cubicBezTo>
                <a:cubicBezTo>
                  <a:pt x="4141" y="0"/>
                  <a:pt x="0" y="3799"/>
                  <a:pt x="0" y="8485"/>
                </a:cubicBezTo>
                <a:lnTo>
                  <a:pt x="0" y="21600"/>
                </a:lnTo>
                <a:lnTo>
                  <a:pt x="6110" y="21600"/>
                </a:lnTo>
                <a:lnTo>
                  <a:pt x="6110" y="8310"/>
                </a:lnTo>
                <a:cubicBezTo>
                  <a:pt x="6110" y="6947"/>
                  <a:pt x="7362" y="5842"/>
                  <a:pt x="8907" y="5842"/>
                </a:cubicBezTo>
                <a:lnTo>
                  <a:pt x="9725" y="5842"/>
                </a:lnTo>
                <a:cubicBezTo>
                  <a:pt x="11269" y="5842"/>
                  <a:pt x="12520" y="6947"/>
                  <a:pt x="12520" y="8310"/>
                </a:cubicBezTo>
                <a:lnTo>
                  <a:pt x="9725" y="8310"/>
                </a:lnTo>
                <a:close/>
              </a:path>
            </a:pathLst>
          </a:cu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59" name="Line 43"/>
          <p:cNvSpPr>
            <a:spLocks noChangeShapeType="1"/>
          </p:cNvSpPr>
          <p:nvPr/>
        </p:nvSpPr>
        <p:spPr bwMode="auto">
          <a:xfrm>
            <a:off x="7162800" y="6248400"/>
            <a:ext cx="17526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60" name="Line 44"/>
          <p:cNvSpPr>
            <a:spLocks noChangeShapeType="1"/>
          </p:cNvSpPr>
          <p:nvPr/>
        </p:nvSpPr>
        <p:spPr bwMode="auto">
          <a:xfrm>
            <a:off x="3352800" y="1828800"/>
            <a:ext cx="0" cy="3276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61" name="Line 45"/>
          <p:cNvSpPr>
            <a:spLocks noChangeShapeType="1"/>
          </p:cNvSpPr>
          <p:nvPr/>
        </p:nvSpPr>
        <p:spPr bwMode="auto">
          <a:xfrm>
            <a:off x="5943600" y="685800"/>
            <a:ext cx="0" cy="1143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62" name="Line 46"/>
          <p:cNvSpPr>
            <a:spLocks noChangeShapeType="1"/>
          </p:cNvSpPr>
          <p:nvPr/>
        </p:nvSpPr>
        <p:spPr bwMode="auto">
          <a:xfrm>
            <a:off x="5473700" y="673100"/>
            <a:ext cx="1612900" cy="1270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8863" name="Rectangle 47"/>
          <p:cNvSpPr>
            <a:spLocks noChangeArrowheads="1"/>
          </p:cNvSpPr>
          <p:nvPr/>
        </p:nvSpPr>
        <p:spPr bwMode="auto">
          <a:xfrm>
            <a:off x="1447800" y="3352800"/>
            <a:ext cx="1876425" cy="100647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latin typeface="Arial" pitchFamily="34" charset="0"/>
              </a:rPr>
              <a:t>Profundidad</a:t>
            </a:r>
          </a:p>
          <a:p>
            <a:pPr eaLnBrk="0" hangingPunct="0"/>
            <a:r>
              <a:rPr lang="es-AR" sz="2000" b="1">
                <a:latin typeface="Arial" pitchFamily="34" charset="0"/>
              </a:rPr>
              <a:t>de instalación</a:t>
            </a:r>
          </a:p>
          <a:p>
            <a:pPr eaLnBrk="0" hangingPunct="0"/>
            <a:r>
              <a:rPr lang="es-AR" sz="2000" b="1">
                <a:latin typeface="Arial" pitchFamily="34" charset="0"/>
              </a:rPr>
              <a:t>de la bomba</a:t>
            </a:r>
          </a:p>
        </p:txBody>
      </p:sp>
      <p:sp>
        <p:nvSpPr>
          <p:cNvPr id="1058864" name="Rectangle 48"/>
          <p:cNvSpPr>
            <a:spLocks noChangeArrowheads="1"/>
          </p:cNvSpPr>
          <p:nvPr/>
        </p:nvSpPr>
        <p:spPr bwMode="auto">
          <a:xfrm>
            <a:off x="3886200" y="2590800"/>
            <a:ext cx="2200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s-AR" sz="2000" b="1">
                <a:solidFill>
                  <a:srgbClr val="FF3300"/>
                </a:solidFill>
                <a:latin typeface="Arial" pitchFamily="34" charset="0"/>
              </a:rPr>
              <a:t>Nivel dinámico</a:t>
            </a:r>
          </a:p>
        </p:txBody>
      </p:sp>
      <p:sp>
        <p:nvSpPr>
          <p:cNvPr id="1058865" name="Rectangle 49"/>
          <p:cNvSpPr>
            <a:spLocks noChangeArrowheads="1"/>
          </p:cNvSpPr>
          <p:nvPr/>
        </p:nvSpPr>
        <p:spPr bwMode="auto">
          <a:xfrm>
            <a:off x="4067175" y="774700"/>
            <a:ext cx="17081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Elevación y/o 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presión de 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salida</a:t>
            </a:r>
          </a:p>
        </p:txBody>
      </p:sp>
      <p:sp>
        <p:nvSpPr>
          <p:cNvPr id="1058866" name="AutoShape 50"/>
          <p:cNvSpPr>
            <a:spLocks noChangeArrowheads="1"/>
          </p:cNvSpPr>
          <p:nvPr/>
        </p:nvSpPr>
        <p:spPr bwMode="auto">
          <a:xfrm>
            <a:off x="4419600" y="5257800"/>
            <a:ext cx="1371600" cy="838200"/>
          </a:xfrm>
          <a:prstGeom prst="wedgeEllipseCallout">
            <a:avLst>
              <a:gd name="adj1" fmla="val 125694"/>
              <a:gd name="adj2" fmla="val -30301"/>
            </a:avLst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3600" b="1">
                <a:solidFill>
                  <a:srgbClr val="FF3300"/>
                </a:solidFill>
                <a:latin typeface="Arial" pitchFamily="34" charset="0"/>
              </a:rPr>
              <a:t>“SP”</a:t>
            </a:r>
            <a:endParaRPr lang="es-AR" b="1">
              <a:latin typeface="Arial" pitchFamily="34" charset="0"/>
            </a:endParaRPr>
          </a:p>
        </p:txBody>
      </p:sp>
      <p:sp>
        <p:nvSpPr>
          <p:cNvPr id="1058867" name="Text Box 5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866" name="Text Box 2"/>
          <p:cNvSpPr txBox="1">
            <a:spLocks noChangeArrowheads="1"/>
          </p:cNvSpPr>
          <p:nvPr/>
        </p:nvSpPr>
        <p:spPr bwMode="auto">
          <a:xfrm>
            <a:off x="304800" y="0"/>
            <a:ext cx="861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800" b="1" u="sng">
                <a:solidFill>
                  <a:srgbClr val="FF3300"/>
                </a:solidFill>
                <a:latin typeface="Arial" pitchFamily="34" charset="0"/>
              </a:rPr>
              <a:t>Altura manométrica total HMT</a:t>
            </a:r>
          </a:p>
        </p:txBody>
      </p:sp>
      <p:sp>
        <p:nvSpPr>
          <p:cNvPr id="1060867" name="Line 3"/>
          <p:cNvSpPr>
            <a:spLocks noChangeShapeType="1"/>
          </p:cNvSpPr>
          <p:nvPr/>
        </p:nvSpPr>
        <p:spPr bwMode="auto">
          <a:xfrm>
            <a:off x="838200" y="1828800"/>
            <a:ext cx="5715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68" name="Rectangle 4"/>
          <p:cNvSpPr>
            <a:spLocks noChangeArrowheads="1"/>
          </p:cNvSpPr>
          <p:nvPr/>
        </p:nvSpPr>
        <p:spPr bwMode="auto">
          <a:xfrm>
            <a:off x="838200" y="1371600"/>
            <a:ext cx="333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 O NIVEL “0” </a:t>
            </a:r>
          </a:p>
        </p:txBody>
      </p:sp>
      <p:sp>
        <p:nvSpPr>
          <p:cNvPr id="1060869" name="Rectangle 5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60870" name="Line 6"/>
          <p:cNvSpPr>
            <a:spLocks noChangeShapeType="1"/>
          </p:cNvSpPr>
          <p:nvPr/>
        </p:nvSpPr>
        <p:spPr bwMode="auto">
          <a:xfrm>
            <a:off x="7162800" y="1828800"/>
            <a:ext cx="18288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71" name="Line 7"/>
          <p:cNvSpPr>
            <a:spLocks noChangeShapeType="1"/>
          </p:cNvSpPr>
          <p:nvPr/>
        </p:nvSpPr>
        <p:spPr bwMode="auto">
          <a:xfrm>
            <a:off x="6172200" y="2743200"/>
            <a:ext cx="0" cy="1676400"/>
          </a:xfrm>
          <a:prstGeom prst="line">
            <a:avLst/>
          </a:prstGeom>
          <a:noFill/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72" name="Rectangle 8"/>
          <p:cNvSpPr>
            <a:spLocks noChangeArrowheads="1"/>
          </p:cNvSpPr>
          <p:nvPr/>
        </p:nvSpPr>
        <p:spPr bwMode="auto">
          <a:xfrm>
            <a:off x="6705600" y="4572000"/>
            <a:ext cx="304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73" name="Line 9"/>
          <p:cNvSpPr>
            <a:spLocks noChangeShapeType="1"/>
          </p:cNvSpPr>
          <p:nvPr/>
        </p:nvSpPr>
        <p:spPr bwMode="auto">
          <a:xfrm>
            <a:off x="6705600" y="4724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74" name="Line 10"/>
          <p:cNvSpPr>
            <a:spLocks noChangeShapeType="1"/>
          </p:cNvSpPr>
          <p:nvPr/>
        </p:nvSpPr>
        <p:spPr bwMode="auto">
          <a:xfrm>
            <a:off x="6705600" y="4953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75" name="Line 11"/>
          <p:cNvSpPr>
            <a:spLocks noChangeShapeType="1"/>
          </p:cNvSpPr>
          <p:nvPr/>
        </p:nvSpPr>
        <p:spPr bwMode="auto">
          <a:xfrm>
            <a:off x="6705600" y="4800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76" name="Line 12"/>
          <p:cNvSpPr>
            <a:spLocks noChangeShapeType="1"/>
          </p:cNvSpPr>
          <p:nvPr/>
        </p:nvSpPr>
        <p:spPr bwMode="auto">
          <a:xfrm>
            <a:off x="6705600" y="4876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77" name="Line 13"/>
          <p:cNvSpPr>
            <a:spLocks noChangeShapeType="1"/>
          </p:cNvSpPr>
          <p:nvPr/>
        </p:nvSpPr>
        <p:spPr bwMode="auto">
          <a:xfrm>
            <a:off x="67056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78" name="Line 14"/>
          <p:cNvSpPr>
            <a:spLocks noChangeShapeType="1"/>
          </p:cNvSpPr>
          <p:nvPr/>
        </p:nvSpPr>
        <p:spPr bwMode="auto">
          <a:xfrm>
            <a:off x="6705600" y="5105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79" name="Line 15"/>
          <p:cNvSpPr>
            <a:spLocks noChangeShapeType="1"/>
          </p:cNvSpPr>
          <p:nvPr/>
        </p:nvSpPr>
        <p:spPr bwMode="auto">
          <a:xfrm>
            <a:off x="6705600" y="525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0" name="AutoShape 16"/>
          <p:cNvSpPr>
            <a:spLocks noChangeArrowheads="1"/>
          </p:cNvSpPr>
          <p:nvPr/>
        </p:nvSpPr>
        <p:spPr bwMode="auto">
          <a:xfrm rot="-11405748">
            <a:off x="67056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1" name="AutoShape 17"/>
          <p:cNvSpPr>
            <a:spLocks noChangeArrowheads="1"/>
          </p:cNvSpPr>
          <p:nvPr/>
        </p:nvSpPr>
        <p:spPr bwMode="auto">
          <a:xfrm>
            <a:off x="69342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2" name="Line 18"/>
          <p:cNvSpPr>
            <a:spLocks noChangeShapeType="1"/>
          </p:cNvSpPr>
          <p:nvPr/>
        </p:nvSpPr>
        <p:spPr bwMode="auto">
          <a:xfrm>
            <a:off x="6705600" y="4648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3" name="Line 19"/>
          <p:cNvSpPr>
            <a:spLocks noChangeShapeType="1"/>
          </p:cNvSpPr>
          <p:nvPr/>
        </p:nvSpPr>
        <p:spPr bwMode="auto">
          <a:xfrm>
            <a:off x="67818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4" name="Line 20"/>
          <p:cNvSpPr>
            <a:spLocks noChangeShapeType="1"/>
          </p:cNvSpPr>
          <p:nvPr/>
        </p:nvSpPr>
        <p:spPr bwMode="auto">
          <a:xfrm>
            <a:off x="69342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5" name="Line 21"/>
          <p:cNvSpPr>
            <a:spLocks noChangeShapeType="1"/>
          </p:cNvSpPr>
          <p:nvPr/>
        </p:nvSpPr>
        <p:spPr bwMode="auto">
          <a:xfrm>
            <a:off x="6629400" y="4267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6" name="Arc 22"/>
          <p:cNvSpPr>
            <a:spLocks/>
          </p:cNvSpPr>
          <p:nvPr/>
        </p:nvSpPr>
        <p:spPr bwMode="auto">
          <a:xfrm rot="141899">
            <a:off x="831850" y="2740025"/>
            <a:ext cx="5749925" cy="1754188"/>
          </a:xfrm>
          <a:custGeom>
            <a:avLst/>
            <a:gdLst>
              <a:gd name="G0" fmla="+- 190 0 0"/>
              <a:gd name="G1" fmla="+- 21600 0 0"/>
              <a:gd name="G2" fmla="+- 21600 0 0"/>
              <a:gd name="T0" fmla="*/ 0 w 21340"/>
              <a:gd name="T1" fmla="*/ 1 h 21600"/>
              <a:gd name="T2" fmla="*/ 21340 w 21340"/>
              <a:gd name="T3" fmla="*/ 17213 h 21600"/>
              <a:gd name="T4" fmla="*/ 190 w 2134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40" h="21600" fill="none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</a:path>
              <a:path w="21340" h="21600" stroke="0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  <a:lnTo>
                  <a:pt x="190" y="21600"/>
                </a:lnTo>
                <a:close/>
              </a:path>
            </a:pathLst>
          </a:custGeom>
          <a:solidFill>
            <a:srgbClr val="66CCFF"/>
          </a:solidFill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7" name="Rectangle 23"/>
          <p:cNvSpPr>
            <a:spLocks noChangeArrowheads="1"/>
          </p:cNvSpPr>
          <p:nvPr/>
        </p:nvSpPr>
        <p:spPr bwMode="auto">
          <a:xfrm>
            <a:off x="6629400" y="4267200"/>
            <a:ext cx="457200" cy="2286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8" name="Rectangle 24"/>
          <p:cNvSpPr>
            <a:spLocks noChangeArrowheads="1"/>
          </p:cNvSpPr>
          <p:nvPr/>
        </p:nvSpPr>
        <p:spPr bwMode="auto">
          <a:xfrm>
            <a:off x="6629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89" name="Rectangle 25"/>
          <p:cNvSpPr>
            <a:spLocks noChangeArrowheads="1"/>
          </p:cNvSpPr>
          <p:nvPr/>
        </p:nvSpPr>
        <p:spPr bwMode="auto">
          <a:xfrm>
            <a:off x="6629400" y="5791200"/>
            <a:ext cx="457200" cy="152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0" name="Rectangle 26"/>
          <p:cNvSpPr>
            <a:spLocks noChangeArrowheads="1"/>
          </p:cNvSpPr>
          <p:nvPr/>
        </p:nvSpPr>
        <p:spPr bwMode="auto">
          <a:xfrm>
            <a:off x="7010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1" name="Rectangle 27"/>
          <p:cNvSpPr>
            <a:spLocks noChangeArrowheads="1"/>
          </p:cNvSpPr>
          <p:nvPr/>
        </p:nvSpPr>
        <p:spPr bwMode="auto">
          <a:xfrm>
            <a:off x="6781800" y="1600200"/>
            <a:ext cx="152400" cy="28956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2" name="Rectangle 28"/>
          <p:cNvSpPr>
            <a:spLocks noChangeArrowheads="1"/>
          </p:cNvSpPr>
          <p:nvPr/>
        </p:nvSpPr>
        <p:spPr bwMode="auto">
          <a:xfrm>
            <a:off x="838200" y="4267200"/>
            <a:ext cx="5715000" cy="19812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3" name="Rectangle 29"/>
          <p:cNvSpPr>
            <a:spLocks noChangeArrowheads="1"/>
          </p:cNvSpPr>
          <p:nvPr/>
        </p:nvSpPr>
        <p:spPr bwMode="auto">
          <a:xfrm>
            <a:off x="6629400" y="5943600"/>
            <a:ext cx="457200" cy="3048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4" name="Rectangle 30"/>
          <p:cNvSpPr>
            <a:spLocks noChangeArrowheads="1"/>
          </p:cNvSpPr>
          <p:nvPr/>
        </p:nvSpPr>
        <p:spPr bwMode="auto">
          <a:xfrm>
            <a:off x="6553200" y="1752600"/>
            <a:ext cx="76200" cy="4495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5" name="Rectangle 31"/>
          <p:cNvSpPr>
            <a:spLocks noChangeArrowheads="1"/>
          </p:cNvSpPr>
          <p:nvPr/>
        </p:nvSpPr>
        <p:spPr bwMode="auto">
          <a:xfrm>
            <a:off x="7086600" y="1752600"/>
            <a:ext cx="76200" cy="4495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6" name="Rectangle 32"/>
          <p:cNvSpPr>
            <a:spLocks noChangeArrowheads="1"/>
          </p:cNvSpPr>
          <p:nvPr/>
        </p:nvSpPr>
        <p:spPr bwMode="auto">
          <a:xfrm>
            <a:off x="6705600" y="5257800"/>
            <a:ext cx="304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7" name="Rectangle 33"/>
          <p:cNvSpPr>
            <a:spLocks noChangeArrowheads="1"/>
          </p:cNvSpPr>
          <p:nvPr/>
        </p:nvSpPr>
        <p:spPr bwMode="auto">
          <a:xfrm>
            <a:off x="6705600" y="4495800"/>
            <a:ext cx="304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8" name="Line 34"/>
          <p:cNvSpPr>
            <a:spLocks noChangeShapeType="1"/>
          </p:cNvSpPr>
          <p:nvPr/>
        </p:nvSpPr>
        <p:spPr bwMode="auto">
          <a:xfrm>
            <a:off x="914400" y="2590800"/>
            <a:ext cx="2057400" cy="0"/>
          </a:xfrm>
          <a:prstGeom prst="line">
            <a:avLst/>
          </a:prstGeom>
          <a:noFill/>
          <a:ln w="57150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899" name="Line 35"/>
          <p:cNvSpPr>
            <a:spLocks noChangeShapeType="1"/>
          </p:cNvSpPr>
          <p:nvPr/>
        </p:nvSpPr>
        <p:spPr bwMode="auto">
          <a:xfrm>
            <a:off x="3200400" y="5257800"/>
            <a:ext cx="35052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00" name="Line 36"/>
          <p:cNvSpPr>
            <a:spLocks noChangeShapeType="1"/>
          </p:cNvSpPr>
          <p:nvPr/>
        </p:nvSpPr>
        <p:spPr bwMode="auto">
          <a:xfrm>
            <a:off x="7162800" y="4267200"/>
            <a:ext cx="990600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01" name="Line 37"/>
          <p:cNvSpPr>
            <a:spLocks noChangeShapeType="1"/>
          </p:cNvSpPr>
          <p:nvPr/>
        </p:nvSpPr>
        <p:spPr bwMode="auto">
          <a:xfrm>
            <a:off x="7467600" y="685800"/>
            <a:ext cx="0" cy="3581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02" name="Line 38"/>
          <p:cNvSpPr>
            <a:spLocks noChangeShapeType="1"/>
          </p:cNvSpPr>
          <p:nvPr/>
        </p:nvSpPr>
        <p:spPr bwMode="auto">
          <a:xfrm>
            <a:off x="7315200" y="1828800"/>
            <a:ext cx="0" cy="441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03" name="Text Box 39"/>
          <p:cNvSpPr txBox="1">
            <a:spLocks noChangeArrowheads="1"/>
          </p:cNvSpPr>
          <p:nvPr/>
        </p:nvSpPr>
        <p:spPr bwMode="auto">
          <a:xfrm>
            <a:off x="7315200" y="5076825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Profundidaddel pozo</a:t>
            </a:r>
            <a:endParaRPr lang="es-AR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60904" name="Line 40"/>
          <p:cNvSpPr>
            <a:spLocks noChangeShapeType="1"/>
          </p:cNvSpPr>
          <p:nvPr/>
        </p:nvSpPr>
        <p:spPr bwMode="auto">
          <a:xfrm>
            <a:off x="990600" y="1828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05" name="Text Box 41"/>
          <p:cNvSpPr txBox="1">
            <a:spLocks noChangeArrowheads="1"/>
          </p:cNvSpPr>
          <p:nvPr/>
        </p:nvSpPr>
        <p:spPr bwMode="auto">
          <a:xfrm>
            <a:off x="1143000" y="1981200"/>
            <a:ext cx="1819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Nivel estático</a:t>
            </a:r>
          </a:p>
        </p:txBody>
      </p:sp>
      <p:sp>
        <p:nvSpPr>
          <p:cNvPr id="1060906" name="Line 42"/>
          <p:cNvSpPr>
            <a:spLocks noChangeShapeType="1"/>
          </p:cNvSpPr>
          <p:nvPr/>
        </p:nvSpPr>
        <p:spPr bwMode="auto">
          <a:xfrm>
            <a:off x="7162800" y="6248400"/>
            <a:ext cx="17526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07" name="Line 43"/>
          <p:cNvSpPr>
            <a:spLocks noChangeShapeType="1"/>
          </p:cNvSpPr>
          <p:nvPr/>
        </p:nvSpPr>
        <p:spPr bwMode="auto">
          <a:xfrm>
            <a:off x="3352800" y="1828800"/>
            <a:ext cx="0" cy="3429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08" name="Line 44"/>
          <p:cNvSpPr>
            <a:spLocks noChangeShapeType="1"/>
          </p:cNvSpPr>
          <p:nvPr/>
        </p:nvSpPr>
        <p:spPr bwMode="auto">
          <a:xfrm>
            <a:off x="6400800" y="685800"/>
            <a:ext cx="1371600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09" name="Rectangle 45"/>
          <p:cNvSpPr>
            <a:spLocks noChangeArrowheads="1"/>
          </p:cNvSpPr>
          <p:nvPr/>
        </p:nvSpPr>
        <p:spPr bwMode="auto">
          <a:xfrm>
            <a:off x="1447800" y="3352800"/>
            <a:ext cx="1876425" cy="100647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Profundidad</a:t>
            </a:r>
          </a:p>
          <a:p>
            <a:pPr eaLnBrk="0" hangingPunct="0"/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de instalación</a:t>
            </a:r>
          </a:p>
          <a:p>
            <a:pPr eaLnBrk="0" hangingPunct="0"/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de la bomba</a:t>
            </a:r>
          </a:p>
        </p:txBody>
      </p:sp>
      <p:sp>
        <p:nvSpPr>
          <p:cNvPr id="1060910" name="Rectangle 46"/>
          <p:cNvSpPr>
            <a:spLocks noChangeArrowheads="1"/>
          </p:cNvSpPr>
          <p:nvPr/>
        </p:nvSpPr>
        <p:spPr bwMode="auto">
          <a:xfrm>
            <a:off x="7315200" y="1981200"/>
            <a:ext cx="1676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Altura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geométrica</a:t>
            </a:r>
          </a:p>
          <a:p>
            <a:pPr algn="ctr" eaLnBrk="0" hangingPunct="0"/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“H</a:t>
            </a:r>
            <a:r>
              <a:rPr lang="es-AR" b="1" baseline="-25000">
                <a:solidFill>
                  <a:srgbClr val="FF3300"/>
                </a:solidFill>
                <a:latin typeface="Arial" pitchFamily="34" charset="0"/>
              </a:rPr>
              <a:t>G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”</a:t>
            </a:r>
            <a:endParaRPr lang="es-AR" sz="18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060911" name="AutoShape 47"/>
          <p:cNvSpPr>
            <a:spLocks noChangeArrowheads="1"/>
          </p:cNvSpPr>
          <p:nvPr/>
        </p:nvSpPr>
        <p:spPr bwMode="auto">
          <a:xfrm flipH="1">
            <a:off x="6096000" y="457200"/>
            <a:ext cx="838200" cy="1143000"/>
          </a:xfrm>
          <a:custGeom>
            <a:avLst/>
            <a:gdLst>
              <a:gd name="G0" fmla="+- 12427 0 0"/>
              <a:gd name="G1" fmla="+- 4218 0 0"/>
              <a:gd name="G2" fmla="+- 12158 0 4218"/>
              <a:gd name="G3" fmla="+- G2 0 4218"/>
              <a:gd name="G4" fmla="*/ G3 32768 32059"/>
              <a:gd name="G5" fmla="*/ G4 1 2"/>
              <a:gd name="G6" fmla="+- 21600 0 12427"/>
              <a:gd name="G7" fmla="*/ G6 4218 6079"/>
              <a:gd name="G8" fmla="+- G7 12427 0"/>
              <a:gd name="T0" fmla="*/ 12427 w 21600"/>
              <a:gd name="T1" fmla="*/ 0 h 21600"/>
              <a:gd name="T2" fmla="*/ 12427 w 21600"/>
              <a:gd name="T3" fmla="*/ 12158 h 21600"/>
              <a:gd name="T4" fmla="*/ 1902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427" y="0"/>
                </a:lnTo>
                <a:lnTo>
                  <a:pt x="12427" y="4218"/>
                </a:lnTo>
                <a:cubicBezTo>
                  <a:pt x="5564" y="4218"/>
                  <a:pt x="0" y="7773"/>
                  <a:pt x="0" y="12158"/>
                </a:cubicBezTo>
                <a:lnTo>
                  <a:pt x="0" y="21600"/>
                </a:lnTo>
                <a:lnTo>
                  <a:pt x="3804" y="21600"/>
                </a:lnTo>
                <a:lnTo>
                  <a:pt x="3804" y="12158"/>
                </a:lnTo>
                <a:cubicBezTo>
                  <a:pt x="3804" y="9828"/>
                  <a:pt x="7665" y="7940"/>
                  <a:pt x="12427" y="7940"/>
                </a:cubicBezTo>
                <a:lnTo>
                  <a:pt x="12427" y="12158"/>
                </a:lnTo>
                <a:close/>
              </a:path>
            </a:pathLst>
          </a:cu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12" name="Line 48"/>
          <p:cNvSpPr>
            <a:spLocks noChangeShapeType="1"/>
          </p:cNvSpPr>
          <p:nvPr/>
        </p:nvSpPr>
        <p:spPr bwMode="auto">
          <a:xfrm>
            <a:off x="5562600" y="4267200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13" name="Rectangle 49"/>
          <p:cNvSpPr>
            <a:spLocks noChangeArrowheads="1"/>
          </p:cNvSpPr>
          <p:nvPr/>
        </p:nvSpPr>
        <p:spPr bwMode="auto">
          <a:xfrm>
            <a:off x="4038600" y="2514600"/>
            <a:ext cx="1974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Nivel dinámico</a:t>
            </a:r>
          </a:p>
        </p:txBody>
      </p:sp>
      <p:sp>
        <p:nvSpPr>
          <p:cNvPr id="1060914" name="Line 50"/>
          <p:cNvSpPr>
            <a:spLocks noChangeShapeType="1"/>
          </p:cNvSpPr>
          <p:nvPr/>
        </p:nvSpPr>
        <p:spPr bwMode="auto">
          <a:xfrm>
            <a:off x="6019800" y="1905000"/>
            <a:ext cx="0" cy="2362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0915" name="AutoShape 51"/>
          <p:cNvSpPr>
            <a:spLocks noChangeArrowheads="1"/>
          </p:cNvSpPr>
          <p:nvPr/>
        </p:nvSpPr>
        <p:spPr bwMode="auto">
          <a:xfrm>
            <a:off x="2590800" y="533400"/>
            <a:ext cx="2819400" cy="838200"/>
          </a:xfrm>
          <a:prstGeom prst="wedgeRoundRectCallout">
            <a:avLst>
              <a:gd name="adj1" fmla="val 73255"/>
              <a:gd name="adj2" fmla="val -20644"/>
              <a:gd name="adj3" fmla="val 16667"/>
            </a:avLst>
          </a:prstGeom>
          <a:solidFill>
            <a:srgbClr val="CC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Presión de salida 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“H</a:t>
            </a:r>
            <a:r>
              <a:rPr lang="es-AR" b="1" baseline="-25000">
                <a:solidFill>
                  <a:srgbClr val="FF3300"/>
                </a:solidFill>
                <a:latin typeface="Arial" pitchFamily="34" charset="0"/>
              </a:rPr>
              <a:t>o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”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,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P.ej.= 1 Kg/cm</a:t>
            </a:r>
            <a:r>
              <a:rPr lang="es-AR" sz="1800" b="1" baseline="30000">
                <a:solidFill>
                  <a:srgbClr val="FF3300"/>
                </a:solidFill>
                <a:latin typeface="Arial" pitchFamily="34" charset="0"/>
              </a:rPr>
              <a:t>2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 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  <a:sym typeface="Symbol" pitchFamily="18" charset="2"/>
              </a:rPr>
              <a:t>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 10 m</a:t>
            </a:r>
            <a:endParaRPr lang="es-AR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060916" name="AutoShape 52"/>
          <p:cNvSpPr>
            <a:spLocks noChangeArrowheads="1"/>
          </p:cNvSpPr>
          <p:nvPr/>
        </p:nvSpPr>
        <p:spPr bwMode="auto">
          <a:xfrm>
            <a:off x="3505200" y="3581400"/>
            <a:ext cx="1828800" cy="1447800"/>
          </a:xfrm>
          <a:prstGeom prst="wedgeRectCallout">
            <a:avLst>
              <a:gd name="adj1" fmla="val 135157"/>
              <a:gd name="adj2" fmla="val -103292"/>
            </a:avLst>
          </a:prstGeom>
          <a:solidFill>
            <a:srgbClr val="CCFF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Pérdidas por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fricción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en las cañerías</a:t>
            </a:r>
          </a:p>
          <a:p>
            <a:pPr algn="ctr" eaLnBrk="0" hangingPunct="0"/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“H</a:t>
            </a:r>
            <a:r>
              <a:rPr lang="es-AR" b="1" baseline="-25000">
                <a:solidFill>
                  <a:srgbClr val="FF3300"/>
                </a:solidFill>
                <a:latin typeface="Arial" pitchFamily="34" charset="0"/>
              </a:rPr>
              <a:t>f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”</a:t>
            </a:r>
            <a:endParaRPr lang="es-AR" sz="32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1060917" name="Text Box 53"/>
          <p:cNvSpPr txBox="1">
            <a:spLocks noChangeArrowheads="1"/>
          </p:cNvSpPr>
          <p:nvPr/>
        </p:nvSpPr>
        <p:spPr bwMode="auto">
          <a:xfrm>
            <a:off x="914400" y="5334000"/>
            <a:ext cx="5486400" cy="7620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4400" b="1">
                <a:solidFill>
                  <a:srgbClr val="FF0000"/>
                </a:solidFill>
                <a:latin typeface="Arial" pitchFamily="34" charset="0"/>
              </a:rPr>
              <a:t>HMT = H</a:t>
            </a:r>
            <a:r>
              <a:rPr lang="es-AR" sz="4400" b="1" baseline="-25000">
                <a:solidFill>
                  <a:srgbClr val="FF0000"/>
                </a:solidFill>
                <a:latin typeface="Arial" pitchFamily="34" charset="0"/>
              </a:rPr>
              <a:t>G</a:t>
            </a:r>
            <a:r>
              <a:rPr lang="es-AR" sz="4400" b="1">
                <a:solidFill>
                  <a:srgbClr val="FF0000"/>
                </a:solidFill>
                <a:latin typeface="Arial" pitchFamily="34" charset="0"/>
              </a:rPr>
              <a:t> + H</a:t>
            </a:r>
            <a:r>
              <a:rPr lang="es-AR" sz="4400" b="1" baseline="-25000">
                <a:solidFill>
                  <a:srgbClr val="FF0000"/>
                </a:solidFill>
                <a:latin typeface="Arial" pitchFamily="34" charset="0"/>
              </a:rPr>
              <a:t>f</a:t>
            </a:r>
            <a:r>
              <a:rPr lang="es-AR" sz="4400" b="1">
                <a:solidFill>
                  <a:srgbClr val="FF0000"/>
                </a:solidFill>
                <a:latin typeface="Arial" pitchFamily="34" charset="0"/>
              </a:rPr>
              <a:t> + H</a:t>
            </a:r>
            <a:r>
              <a:rPr lang="es-AR" sz="4400" b="1" baseline="-25000">
                <a:solidFill>
                  <a:srgbClr val="FF0000"/>
                </a:solidFill>
                <a:latin typeface="Arial" pitchFamily="34" charset="0"/>
              </a:rPr>
              <a:t>o</a:t>
            </a:r>
            <a:endParaRPr lang="es-AR" sz="44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060918" name="AutoShape 54"/>
          <p:cNvSpPr>
            <a:spLocks noChangeArrowheads="1"/>
          </p:cNvSpPr>
          <p:nvPr/>
        </p:nvSpPr>
        <p:spPr bwMode="auto">
          <a:xfrm>
            <a:off x="7848600" y="3810000"/>
            <a:ext cx="1143000" cy="914400"/>
          </a:xfrm>
          <a:prstGeom prst="wedgeEllipseCallout">
            <a:avLst>
              <a:gd name="adj1" fmla="val -134444"/>
              <a:gd name="adj2" fmla="val 57292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3200" b="1">
                <a:solidFill>
                  <a:srgbClr val="FF3300"/>
                </a:solidFill>
                <a:latin typeface="Arial" pitchFamily="34" charset="0"/>
              </a:rPr>
              <a:t>“SP”</a:t>
            </a:r>
          </a:p>
        </p:txBody>
      </p:sp>
      <p:sp>
        <p:nvSpPr>
          <p:cNvPr id="1060919" name="Text Box 55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914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 u="sng">
                <a:solidFill>
                  <a:srgbClr val="FF3300"/>
                </a:solidFill>
                <a:latin typeface="Arial" pitchFamily="34" charset="0"/>
              </a:rPr>
              <a:t>Altura Manométrica Total HMT (= Presión Total en su boca de descarga)</a:t>
            </a:r>
          </a:p>
        </p:txBody>
      </p:sp>
      <p:sp>
        <p:nvSpPr>
          <p:cNvPr id="1062915" name="Line 3"/>
          <p:cNvSpPr>
            <a:spLocks noChangeShapeType="1"/>
          </p:cNvSpPr>
          <p:nvPr/>
        </p:nvSpPr>
        <p:spPr bwMode="auto">
          <a:xfrm flipV="1">
            <a:off x="406400" y="1828800"/>
            <a:ext cx="6146800" cy="1270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16" name="Rectangle 4"/>
          <p:cNvSpPr>
            <a:spLocks noChangeArrowheads="1"/>
          </p:cNvSpPr>
          <p:nvPr/>
        </p:nvSpPr>
        <p:spPr bwMode="auto">
          <a:xfrm>
            <a:off x="838200" y="1371600"/>
            <a:ext cx="333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 O NIVEL “0” </a:t>
            </a:r>
          </a:p>
        </p:txBody>
      </p:sp>
      <p:sp>
        <p:nvSpPr>
          <p:cNvPr id="1062917" name="Rectangle 5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62918" name="Line 6"/>
          <p:cNvSpPr>
            <a:spLocks noChangeShapeType="1"/>
          </p:cNvSpPr>
          <p:nvPr/>
        </p:nvSpPr>
        <p:spPr bwMode="auto">
          <a:xfrm>
            <a:off x="7162800" y="1828800"/>
            <a:ext cx="18288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19" name="Line 7"/>
          <p:cNvSpPr>
            <a:spLocks noChangeShapeType="1"/>
          </p:cNvSpPr>
          <p:nvPr/>
        </p:nvSpPr>
        <p:spPr bwMode="auto">
          <a:xfrm>
            <a:off x="6172200" y="2743200"/>
            <a:ext cx="0" cy="1676400"/>
          </a:xfrm>
          <a:prstGeom prst="line">
            <a:avLst/>
          </a:prstGeom>
          <a:noFill/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0" name="Rectangle 8"/>
          <p:cNvSpPr>
            <a:spLocks noChangeArrowheads="1"/>
          </p:cNvSpPr>
          <p:nvPr/>
        </p:nvSpPr>
        <p:spPr bwMode="auto">
          <a:xfrm>
            <a:off x="6705600" y="4572000"/>
            <a:ext cx="304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1" name="Line 9"/>
          <p:cNvSpPr>
            <a:spLocks noChangeShapeType="1"/>
          </p:cNvSpPr>
          <p:nvPr/>
        </p:nvSpPr>
        <p:spPr bwMode="auto">
          <a:xfrm>
            <a:off x="6705600" y="4724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2" name="Line 10"/>
          <p:cNvSpPr>
            <a:spLocks noChangeShapeType="1"/>
          </p:cNvSpPr>
          <p:nvPr/>
        </p:nvSpPr>
        <p:spPr bwMode="auto">
          <a:xfrm>
            <a:off x="6705600" y="4953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3" name="Line 11"/>
          <p:cNvSpPr>
            <a:spLocks noChangeShapeType="1"/>
          </p:cNvSpPr>
          <p:nvPr/>
        </p:nvSpPr>
        <p:spPr bwMode="auto">
          <a:xfrm>
            <a:off x="6705600" y="4800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4" name="Line 12"/>
          <p:cNvSpPr>
            <a:spLocks noChangeShapeType="1"/>
          </p:cNvSpPr>
          <p:nvPr/>
        </p:nvSpPr>
        <p:spPr bwMode="auto">
          <a:xfrm>
            <a:off x="6705600" y="4876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5" name="Line 13"/>
          <p:cNvSpPr>
            <a:spLocks noChangeShapeType="1"/>
          </p:cNvSpPr>
          <p:nvPr/>
        </p:nvSpPr>
        <p:spPr bwMode="auto">
          <a:xfrm>
            <a:off x="67056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6" name="Line 14"/>
          <p:cNvSpPr>
            <a:spLocks noChangeShapeType="1"/>
          </p:cNvSpPr>
          <p:nvPr/>
        </p:nvSpPr>
        <p:spPr bwMode="auto">
          <a:xfrm>
            <a:off x="6705600" y="5105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7" name="Line 15"/>
          <p:cNvSpPr>
            <a:spLocks noChangeShapeType="1"/>
          </p:cNvSpPr>
          <p:nvPr/>
        </p:nvSpPr>
        <p:spPr bwMode="auto">
          <a:xfrm>
            <a:off x="6705600" y="525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8" name="AutoShape 16"/>
          <p:cNvSpPr>
            <a:spLocks noChangeArrowheads="1"/>
          </p:cNvSpPr>
          <p:nvPr/>
        </p:nvSpPr>
        <p:spPr bwMode="auto">
          <a:xfrm rot="-11405748">
            <a:off x="67056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29" name="AutoShape 17"/>
          <p:cNvSpPr>
            <a:spLocks noChangeArrowheads="1"/>
          </p:cNvSpPr>
          <p:nvPr/>
        </p:nvSpPr>
        <p:spPr bwMode="auto">
          <a:xfrm>
            <a:off x="69342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0" name="Line 18"/>
          <p:cNvSpPr>
            <a:spLocks noChangeShapeType="1"/>
          </p:cNvSpPr>
          <p:nvPr/>
        </p:nvSpPr>
        <p:spPr bwMode="auto">
          <a:xfrm>
            <a:off x="6705600" y="4648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1" name="Line 19"/>
          <p:cNvSpPr>
            <a:spLocks noChangeShapeType="1"/>
          </p:cNvSpPr>
          <p:nvPr/>
        </p:nvSpPr>
        <p:spPr bwMode="auto">
          <a:xfrm>
            <a:off x="67818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2" name="Line 20"/>
          <p:cNvSpPr>
            <a:spLocks noChangeShapeType="1"/>
          </p:cNvSpPr>
          <p:nvPr/>
        </p:nvSpPr>
        <p:spPr bwMode="auto">
          <a:xfrm>
            <a:off x="69342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3" name="Line 21"/>
          <p:cNvSpPr>
            <a:spLocks noChangeShapeType="1"/>
          </p:cNvSpPr>
          <p:nvPr/>
        </p:nvSpPr>
        <p:spPr bwMode="auto">
          <a:xfrm>
            <a:off x="6629400" y="4267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4" name="Arc 22"/>
          <p:cNvSpPr>
            <a:spLocks/>
          </p:cNvSpPr>
          <p:nvPr/>
        </p:nvSpPr>
        <p:spPr bwMode="auto">
          <a:xfrm rot="141899">
            <a:off x="400050" y="2730500"/>
            <a:ext cx="6181725" cy="1754188"/>
          </a:xfrm>
          <a:custGeom>
            <a:avLst/>
            <a:gdLst>
              <a:gd name="G0" fmla="+- 190 0 0"/>
              <a:gd name="G1" fmla="+- 21600 0 0"/>
              <a:gd name="G2" fmla="+- 21600 0 0"/>
              <a:gd name="T0" fmla="*/ 0 w 21340"/>
              <a:gd name="T1" fmla="*/ 1 h 21600"/>
              <a:gd name="T2" fmla="*/ 21340 w 21340"/>
              <a:gd name="T3" fmla="*/ 17213 h 21600"/>
              <a:gd name="T4" fmla="*/ 190 w 2134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40" h="21600" fill="none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</a:path>
              <a:path w="21340" h="21600" stroke="0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  <a:lnTo>
                  <a:pt x="190" y="21600"/>
                </a:lnTo>
                <a:close/>
              </a:path>
            </a:pathLst>
          </a:custGeom>
          <a:solidFill>
            <a:srgbClr val="66CCFF"/>
          </a:solidFill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5" name="Rectangle 23"/>
          <p:cNvSpPr>
            <a:spLocks noChangeArrowheads="1"/>
          </p:cNvSpPr>
          <p:nvPr/>
        </p:nvSpPr>
        <p:spPr bwMode="auto">
          <a:xfrm>
            <a:off x="6629400" y="4267200"/>
            <a:ext cx="457200" cy="2286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6" name="Rectangle 24"/>
          <p:cNvSpPr>
            <a:spLocks noChangeArrowheads="1"/>
          </p:cNvSpPr>
          <p:nvPr/>
        </p:nvSpPr>
        <p:spPr bwMode="auto">
          <a:xfrm>
            <a:off x="6629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7" name="Rectangle 25"/>
          <p:cNvSpPr>
            <a:spLocks noChangeArrowheads="1"/>
          </p:cNvSpPr>
          <p:nvPr/>
        </p:nvSpPr>
        <p:spPr bwMode="auto">
          <a:xfrm>
            <a:off x="6629400" y="5791200"/>
            <a:ext cx="457200" cy="152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8" name="Rectangle 26"/>
          <p:cNvSpPr>
            <a:spLocks noChangeArrowheads="1"/>
          </p:cNvSpPr>
          <p:nvPr/>
        </p:nvSpPr>
        <p:spPr bwMode="auto">
          <a:xfrm>
            <a:off x="7010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39" name="Rectangle 27"/>
          <p:cNvSpPr>
            <a:spLocks noChangeArrowheads="1"/>
          </p:cNvSpPr>
          <p:nvPr/>
        </p:nvSpPr>
        <p:spPr bwMode="auto">
          <a:xfrm>
            <a:off x="6781800" y="1600200"/>
            <a:ext cx="152400" cy="28956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0" name="Rectangle 28"/>
          <p:cNvSpPr>
            <a:spLocks noChangeArrowheads="1"/>
          </p:cNvSpPr>
          <p:nvPr/>
        </p:nvSpPr>
        <p:spPr bwMode="auto">
          <a:xfrm>
            <a:off x="431800" y="4267200"/>
            <a:ext cx="6121400" cy="19812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1" name="Rectangle 29"/>
          <p:cNvSpPr>
            <a:spLocks noChangeArrowheads="1"/>
          </p:cNvSpPr>
          <p:nvPr/>
        </p:nvSpPr>
        <p:spPr bwMode="auto">
          <a:xfrm>
            <a:off x="6629400" y="5943600"/>
            <a:ext cx="457200" cy="3048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2" name="Rectangle 30"/>
          <p:cNvSpPr>
            <a:spLocks noChangeArrowheads="1"/>
          </p:cNvSpPr>
          <p:nvPr/>
        </p:nvSpPr>
        <p:spPr bwMode="auto">
          <a:xfrm>
            <a:off x="6553200" y="1752600"/>
            <a:ext cx="76200" cy="4495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3" name="Rectangle 31"/>
          <p:cNvSpPr>
            <a:spLocks noChangeArrowheads="1"/>
          </p:cNvSpPr>
          <p:nvPr/>
        </p:nvSpPr>
        <p:spPr bwMode="auto">
          <a:xfrm>
            <a:off x="7086600" y="1752600"/>
            <a:ext cx="76200" cy="4495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4" name="Rectangle 32"/>
          <p:cNvSpPr>
            <a:spLocks noChangeArrowheads="1"/>
          </p:cNvSpPr>
          <p:nvPr/>
        </p:nvSpPr>
        <p:spPr bwMode="auto">
          <a:xfrm>
            <a:off x="6705600" y="5257800"/>
            <a:ext cx="304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5" name="Rectangle 33"/>
          <p:cNvSpPr>
            <a:spLocks noChangeArrowheads="1"/>
          </p:cNvSpPr>
          <p:nvPr/>
        </p:nvSpPr>
        <p:spPr bwMode="auto">
          <a:xfrm>
            <a:off x="6705600" y="4495800"/>
            <a:ext cx="304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6" name="Line 34"/>
          <p:cNvSpPr>
            <a:spLocks noChangeShapeType="1"/>
          </p:cNvSpPr>
          <p:nvPr/>
        </p:nvSpPr>
        <p:spPr bwMode="auto">
          <a:xfrm>
            <a:off x="914400" y="2590800"/>
            <a:ext cx="2057400" cy="0"/>
          </a:xfrm>
          <a:prstGeom prst="line">
            <a:avLst/>
          </a:prstGeom>
          <a:noFill/>
          <a:ln w="57150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7" name="Line 35"/>
          <p:cNvSpPr>
            <a:spLocks noChangeShapeType="1"/>
          </p:cNvSpPr>
          <p:nvPr/>
        </p:nvSpPr>
        <p:spPr bwMode="auto">
          <a:xfrm>
            <a:off x="3200400" y="5257800"/>
            <a:ext cx="35052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8" name="Line 36"/>
          <p:cNvSpPr>
            <a:spLocks noChangeShapeType="1"/>
          </p:cNvSpPr>
          <p:nvPr/>
        </p:nvSpPr>
        <p:spPr bwMode="auto">
          <a:xfrm>
            <a:off x="7162800" y="4267200"/>
            <a:ext cx="990600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49" name="Line 37"/>
          <p:cNvSpPr>
            <a:spLocks noChangeShapeType="1"/>
          </p:cNvSpPr>
          <p:nvPr/>
        </p:nvSpPr>
        <p:spPr bwMode="auto">
          <a:xfrm>
            <a:off x="7467600" y="685800"/>
            <a:ext cx="0" cy="3581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50" name="Line 38"/>
          <p:cNvSpPr>
            <a:spLocks noChangeShapeType="1"/>
          </p:cNvSpPr>
          <p:nvPr/>
        </p:nvSpPr>
        <p:spPr bwMode="auto">
          <a:xfrm>
            <a:off x="7315200" y="1828800"/>
            <a:ext cx="0" cy="4419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51" name="Text Box 39"/>
          <p:cNvSpPr txBox="1">
            <a:spLocks noChangeArrowheads="1"/>
          </p:cNvSpPr>
          <p:nvPr/>
        </p:nvSpPr>
        <p:spPr bwMode="auto">
          <a:xfrm>
            <a:off x="7315200" y="5076825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chemeClr val="accent1"/>
                </a:solidFill>
                <a:latin typeface="Arial" pitchFamily="34" charset="0"/>
              </a:rPr>
              <a:t>Profundidaddel pozo</a:t>
            </a:r>
            <a:endParaRPr lang="es-AR" b="1">
              <a:solidFill>
                <a:schemeClr val="accent1"/>
              </a:solidFill>
              <a:latin typeface="Arial" pitchFamily="34" charset="0"/>
            </a:endParaRPr>
          </a:p>
        </p:txBody>
      </p:sp>
      <p:sp>
        <p:nvSpPr>
          <p:cNvPr id="1062952" name="Line 40"/>
          <p:cNvSpPr>
            <a:spLocks noChangeShapeType="1"/>
          </p:cNvSpPr>
          <p:nvPr/>
        </p:nvSpPr>
        <p:spPr bwMode="auto">
          <a:xfrm>
            <a:off x="990600" y="1828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53" name="Text Box 41"/>
          <p:cNvSpPr txBox="1">
            <a:spLocks noChangeArrowheads="1"/>
          </p:cNvSpPr>
          <p:nvPr/>
        </p:nvSpPr>
        <p:spPr bwMode="auto">
          <a:xfrm>
            <a:off x="1143000" y="1981200"/>
            <a:ext cx="1819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chemeClr val="hlink"/>
                </a:solidFill>
                <a:latin typeface="Arial" pitchFamily="34" charset="0"/>
              </a:rPr>
              <a:t>Nivel estático</a:t>
            </a:r>
          </a:p>
        </p:txBody>
      </p:sp>
      <p:sp>
        <p:nvSpPr>
          <p:cNvPr id="1062954" name="Line 42"/>
          <p:cNvSpPr>
            <a:spLocks noChangeShapeType="1"/>
          </p:cNvSpPr>
          <p:nvPr/>
        </p:nvSpPr>
        <p:spPr bwMode="auto">
          <a:xfrm>
            <a:off x="7162800" y="6248400"/>
            <a:ext cx="17526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55" name="Line 43"/>
          <p:cNvSpPr>
            <a:spLocks noChangeShapeType="1"/>
          </p:cNvSpPr>
          <p:nvPr/>
        </p:nvSpPr>
        <p:spPr bwMode="auto">
          <a:xfrm>
            <a:off x="3352800" y="1828800"/>
            <a:ext cx="0" cy="3429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56" name="Line 44"/>
          <p:cNvSpPr>
            <a:spLocks noChangeShapeType="1"/>
          </p:cNvSpPr>
          <p:nvPr/>
        </p:nvSpPr>
        <p:spPr bwMode="auto">
          <a:xfrm>
            <a:off x="6400800" y="685800"/>
            <a:ext cx="1371600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57" name="Rectangle 45"/>
          <p:cNvSpPr>
            <a:spLocks noChangeArrowheads="1"/>
          </p:cNvSpPr>
          <p:nvPr/>
        </p:nvSpPr>
        <p:spPr bwMode="auto">
          <a:xfrm>
            <a:off x="1447800" y="3098800"/>
            <a:ext cx="1885950" cy="1016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chemeClr val="accent1"/>
                </a:solidFill>
                <a:latin typeface="Arial" pitchFamily="34" charset="0"/>
              </a:rPr>
              <a:t>Profundidad</a:t>
            </a:r>
          </a:p>
          <a:p>
            <a:pPr eaLnBrk="0" hangingPunct="0"/>
            <a:r>
              <a:rPr lang="es-AR" sz="2000" b="1">
                <a:solidFill>
                  <a:schemeClr val="accent1"/>
                </a:solidFill>
                <a:latin typeface="Arial" pitchFamily="34" charset="0"/>
              </a:rPr>
              <a:t>de instalación</a:t>
            </a:r>
          </a:p>
          <a:p>
            <a:pPr eaLnBrk="0" hangingPunct="0"/>
            <a:r>
              <a:rPr lang="es-AR" sz="2000" b="1">
                <a:solidFill>
                  <a:schemeClr val="accent1"/>
                </a:solidFill>
                <a:latin typeface="Arial" pitchFamily="34" charset="0"/>
              </a:rPr>
              <a:t>de la bomba</a:t>
            </a:r>
          </a:p>
        </p:txBody>
      </p:sp>
      <p:sp>
        <p:nvSpPr>
          <p:cNvPr id="1062958" name="Rectangle 46"/>
          <p:cNvSpPr>
            <a:spLocks noChangeArrowheads="1"/>
          </p:cNvSpPr>
          <p:nvPr/>
        </p:nvSpPr>
        <p:spPr bwMode="auto">
          <a:xfrm>
            <a:off x="7315200" y="1981200"/>
            <a:ext cx="1676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Altura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Geométrica</a:t>
            </a:r>
          </a:p>
          <a:p>
            <a:pPr algn="ctr" eaLnBrk="0" hangingPunct="0"/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“H</a:t>
            </a:r>
            <a:r>
              <a:rPr lang="es-AR" b="1" baseline="-25000">
                <a:solidFill>
                  <a:srgbClr val="FF3300"/>
                </a:solidFill>
                <a:latin typeface="Arial" pitchFamily="34" charset="0"/>
              </a:rPr>
              <a:t>G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”</a:t>
            </a:r>
            <a:endParaRPr lang="es-AR" sz="18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062959" name="AutoShape 47"/>
          <p:cNvSpPr>
            <a:spLocks noChangeArrowheads="1"/>
          </p:cNvSpPr>
          <p:nvPr/>
        </p:nvSpPr>
        <p:spPr bwMode="auto">
          <a:xfrm flipH="1">
            <a:off x="6096000" y="457200"/>
            <a:ext cx="838200" cy="1143000"/>
          </a:xfrm>
          <a:custGeom>
            <a:avLst/>
            <a:gdLst>
              <a:gd name="G0" fmla="+- 12427 0 0"/>
              <a:gd name="G1" fmla="+- 4218 0 0"/>
              <a:gd name="G2" fmla="+- 12158 0 4218"/>
              <a:gd name="G3" fmla="+- G2 0 4218"/>
              <a:gd name="G4" fmla="*/ G3 32768 32059"/>
              <a:gd name="G5" fmla="*/ G4 1 2"/>
              <a:gd name="G6" fmla="+- 21600 0 12427"/>
              <a:gd name="G7" fmla="*/ G6 4218 6079"/>
              <a:gd name="G8" fmla="+- G7 12427 0"/>
              <a:gd name="T0" fmla="*/ 12427 w 21600"/>
              <a:gd name="T1" fmla="*/ 0 h 21600"/>
              <a:gd name="T2" fmla="*/ 12427 w 21600"/>
              <a:gd name="T3" fmla="*/ 12158 h 21600"/>
              <a:gd name="T4" fmla="*/ 1902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427" y="0"/>
                </a:lnTo>
                <a:lnTo>
                  <a:pt x="12427" y="4218"/>
                </a:lnTo>
                <a:cubicBezTo>
                  <a:pt x="5564" y="4218"/>
                  <a:pt x="0" y="7773"/>
                  <a:pt x="0" y="12158"/>
                </a:cubicBezTo>
                <a:lnTo>
                  <a:pt x="0" y="21600"/>
                </a:lnTo>
                <a:lnTo>
                  <a:pt x="3804" y="21600"/>
                </a:lnTo>
                <a:lnTo>
                  <a:pt x="3804" y="12158"/>
                </a:lnTo>
                <a:cubicBezTo>
                  <a:pt x="3804" y="9828"/>
                  <a:pt x="7665" y="7940"/>
                  <a:pt x="12427" y="7940"/>
                </a:cubicBezTo>
                <a:lnTo>
                  <a:pt x="12427" y="12158"/>
                </a:lnTo>
                <a:close/>
              </a:path>
            </a:pathLst>
          </a:cu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60" name="Line 48"/>
          <p:cNvSpPr>
            <a:spLocks noChangeShapeType="1"/>
          </p:cNvSpPr>
          <p:nvPr/>
        </p:nvSpPr>
        <p:spPr bwMode="auto">
          <a:xfrm>
            <a:off x="5562600" y="4267200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61" name="Rectangle 49"/>
          <p:cNvSpPr>
            <a:spLocks noChangeArrowheads="1"/>
          </p:cNvSpPr>
          <p:nvPr/>
        </p:nvSpPr>
        <p:spPr bwMode="auto">
          <a:xfrm>
            <a:off x="4038600" y="2514600"/>
            <a:ext cx="1974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chemeClr val="hlink"/>
                </a:solidFill>
                <a:latin typeface="Arial" pitchFamily="34" charset="0"/>
              </a:rPr>
              <a:t>Nivel dinámico</a:t>
            </a:r>
          </a:p>
        </p:txBody>
      </p:sp>
      <p:sp>
        <p:nvSpPr>
          <p:cNvPr id="1062962" name="Line 50"/>
          <p:cNvSpPr>
            <a:spLocks noChangeShapeType="1"/>
          </p:cNvSpPr>
          <p:nvPr/>
        </p:nvSpPr>
        <p:spPr bwMode="auto">
          <a:xfrm>
            <a:off x="6019800" y="1905000"/>
            <a:ext cx="0" cy="2362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2963" name="AutoShape 51"/>
          <p:cNvSpPr>
            <a:spLocks noChangeArrowheads="1"/>
          </p:cNvSpPr>
          <p:nvPr/>
        </p:nvSpPr>
        <p:spPr bwMode="auto">
          <a:xfrm>
            <a:off x="2590800" y="533400"/>
            <a:ext cx="2819400" cy="838200"/>
          </a:xfrm>
          <a:prstGeom prst="wedgeRoundRectCallout">
            <a:avLst>
              <a:gd name="adj1" fmla="val 73255"/>
              <a:gd name="adj2" fmla="val -20644"/>
              <a:gd name="adj3" fmla="val 16667"/>
            </a:avLst>
          </a:prstGeom>
          <a:solidFill>
            <a:srgbClr val="CC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Presión de salida 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“H</a:t>
            </a:r>
            <a:r>
              <a:rPr lang="es-AR" b="1" baseline="-25000">
                <a:solidFill>
                  <a:srgbClr val="FF3300"/>
                </a:solidFill>
                <a:latin typeface="Arial" pitchFamily="34" charset="0"/>
              </a:rPr>
              <a:t>o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”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,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P.ej.= 1 Kg/cm</a:t>
            </a:r>
            <a:r>
              <a:rPr lang="es-AR" sz="1800" b="1" baseline="30000">
                <a:solidFill>
                  <a:srgbClr val="FF3300"/>
                </a:solidFill>
                <a:latin typeface="Arial" pitchFamily="34" charset="0"/>
              </a:rPr>
              <a:t>2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 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  <a:sym typeface="Symbol" pitchFamily="18" charset="2"/>
              </a:rPr>
              <a:t>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 10 m</a:t>
            </a:r>
            <a:endParaRPr lang="es-AR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062964" name="AutoShape 52"/>
          <p:cNvSpPr>
            <a:spLocks noChangeArrowheads="1"/>
          </p:cNvSpPr>
          <p:nvPr/>
        </p:nvSpPr>
        <p:spPr bwMode="auto">
          <a:xfrm>
            <a:off x="3505200" y="3581400"/>
            <a:ext cx="1828800" cy="1447800"/>
          </a:xfrm>
          <a:prstGeom prst="wedgeRectCallout">
            <a:avLst>
              <a:gd name="adj1" fmla="val 135157"/>
              <a:gd name="adj2" fmla="val -103292"/>
            </a:avLst>
          </a:prstGeom>
          <a:solidFill>
            <a:srgbClr val="CCFF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Pérdidas por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fricción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en las cañerías</a:t>
            </a:r>
          </a:p>
          <a:p>
            <a:pPr algn="ctr" eaLnBrk="0" hangingPunct="0"/>
            <a:r>
              <a:rPr lang="es-AR" b="1">
                <a:solidFill>
                  <a:srgbClr val="FF0000"/>
                </a:solidFill>
                <a:latin typeface="Arial" pitchFamily="34" charset="0"/>
              </a:rPr>
              <a:t>“H</a:t>
            </a:r>
            <a:r>
              <a:rPr lang="es-AR" b="1" baseline="-25000">
                <a:solidFill>
                  <a:srgbClr val="FF0000"/>
                </a:solidFill>
                <a:latin typeface="Arial" pitchFamily="34" charset="0"/>
              </a:rPr>
              <a:t>f</a:t>
            </a:r>
            <a:r>
              <a:rPr lang="es-AR" b="1">
                <a:solidFill>
                  <a:srgbClr val="FF0000"/>
                </a:solidFill>
                <a:latin typeface="Arial" pitchFamily="34" charset="0"/>
              </a:rPr>
              <a:t>”</a:t>
            </a:r>
            <a:endParaRPr lang="es-AR" sz="32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62965" name="Text Box 53"/>
          <p:cNvSpPr txBox="1">
            <a:spLocks noChangeArrowheads="1"/>
          </p:cNvSpPr>
          <p:nvPr/>
        </p:nvSpPr>
        <p:spPr bwMode="auto">
          <a:xfrm>
            <a:off x="914400" y="5334000"/>
            <a:ext cx="5486400" cy="7620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4400" b="1" u="sng">
                <a:solidFill>
                  <a:srgbClr val="FF0000"/>
                </a:solidFill>
                <a:latin typeface="Arial" pitchFamily="34" charset="0"/>
              </a:rPr>
              <a:t>HMT</a:t>
            </a:r>
            <a:r>
              <a:rPr lang="es-AR" sz="4400" b="1">
                <a:solidFill>
                  <a:srgbClr val="FF0000"/>
                </a:solidFill>
                <a:latin typeface="Arial" pitchFamily="34" charset="0"/>
              </a:rPr>
              <a:t> = H</a:t>
            </a:r>
            <a:r>
              <a:rPr lang="es-AR" sz="4400" b="1" baseline="-25000">
                <a:solidFill>
                  <a:srgbClr val="FF0000"/>
                </a:solidFill>
                <a:latin typeface="Arial" pitchFamily="34" charset="0"/>
              </a:rPr>
              <a:t>G</a:t>
            </a:r>
            <a:r>
              <a:rPr lang="es-AR" sz="4400" b="1">
                <a:solidFill>
                  <a:srgbClr val="FF0000"/>
                </a:solidFill>
                <a:latin typeface="Arial" pitchFamily="34" charset="0"/>
              </a:rPr>
              <a:t> + H</a:t>
            </a:r>
            <a:r>
              <a:rPr lang="es-AR" sz="4400" b="1" baseline="-25000">
                <a:solidFill>
                  <a:srgbClr val="FF0000"/>
                </a:solidFill>
                <a:latin typeface="Arial" pitchFamily="34" charset="0"/>
              </a:rPr>
              <a:t>f</a:t>
            </a:r>
            <a:r>
              <a:rPr lang="es-AR" sz="4400" b="1">
                <a:solidFill>
                  <a:srgbClr val="FF0000"/>
                </a:solidFill>
                <a:latin typeface="Arial" pitchFamily="34" charset="0"/>
              </a:rPr>
              <a:t> + H</a:t>
            </a:r>
            <a:r>
              <a:rPr lang="es-AR" sz="4400" b="1" baseline="-25000">
                <a:solidFill>
                  <a:srgbClr val="FF0000"/>
                </a:solidFill>
                <a:latin typeface="Arial" pitchFamily="34" charset="0"/>
              </a:rPr>
              <a:t>o</a:t>
            </a:r>
            <a:endParaRPr lang="es-AR" sz="44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062966" name="AutoShape 54"/>
          <p:cNvSpPr>
            <a:spLocks noChangeArrowheads="1"/>
          </p:cNvSpPr>
          <p:nvPr/>
        </p:nvSpPr>
        <p:spPr bwMode="auto">
          <a:xfrm>
            <a:off x="7848600" y="3810000"/>
            <a:ext cx="1143000" cy="914400"/>
          </a:xfrm>
          <a:prstGeom prst="wedgeEllipseCallout">
            <a:avLst>
              <a:gd name="adj1" fmla="val -134444"/>
              <a:gd name="adj2" fmla="val 57292"/>
            </a:avLst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3200" b="1">
                <a:solidFill>
                  <a:srgbClr val="FF3300"/>
                </a:solidFill>
                <a:latin typeface="Arial" pitchFamily="34" charset="0"/>
              </a:rPr>
              <a:t>“SP”</a:t>
            </a:r>
          </a:p>
        </p:txBody>
      </p:sp>
      <p:sp>
        <p:nvSpPr>
          <p:cNvPr id="1062967" name="Line 55"/>
          <p:cNvSpPr>
            <a:spLocks noChangeShapeType="1"/>
          </p:cNvSpPr>
          <p:nvPr/>
        </p:nvSpPr>
        <p:spPr bwMode="auto">
          <a:xfrm flipV="1">
            <a:off x="1651000" y="4483100"/>
            <a:ext cx="5194300" cy="990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62968" name="Text Box 56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4963" name="Text Box 3"/>
          <p:cNvSpPr txBox="1">
            <a:spLocks noChangeArrowheads="1"/>
          </p:cNvSpPr>
          <p:nvPr/>
        </p:nvSpPr>
        <p:spPr bwMode="auto">
          <a:xfrm>
            <a:off x="8483600" y="60198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  <p:sp>
        <p:nvSpPr>
          <p:cNvPr id="1064964" name="WordArt 4"/>
          <p:cNvSpPr>
            <a:spLocks noChangeArrowheads="1" noChangeShapeType="1" noTextEdit="1"/>
          </p:cNvSpPr>
          <p:nvPr/>
        </p:nvSpPr>
        <p:spPr bwMode="auto">
          <a:xfrm>
            <a:off x="214313" y="425450"/>
            <a:ext cx="2251075" cy="8747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FIN</a:t>
            </a:r>
          </a:p>
        </p:txBody>
      </p:sp>
      <p:sp>
        <p:nvSpPr>
          <p:cNvPr id="1064965" name="Rectangle 5"/>
          <p:cNvSpPr>
            <a:spLocks noChangeArrowheads="1"/>
          </p:cNvSpPr>
          <p:nvPr/>
        </p:nvSpPr>
        <p:spPr bwMode="auto">
          <a:xfrm>
            <a:off x="787400" y="5740400"/>
            <a:ext cx="7569200" cy="495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4966" name="WordArt 6"/>
          <p:cNvSpPr>
            <a:spLocks noChangeArrowheads="1" noChangeShapeType="1" noTextEdit="1"/>
          </p:cNvSpPr>
          <p:nvPr/>
        </p:nvSpPr>
        <p:spPr bwMode="auto">
          <a:xfrm>
            <a:off x="1406525" y="5734050"/>
            <a:ext cx="6165850" cy="393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"ACUIFEROS Y POZOS"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010" name="Rectangle 2"/>
          <p:cNvSpPr>
            <a:spLocks noChangeArrowheads="1"/>
          </p:cNvSpPr>
          <p:nvPr/>
        </p:nvSpPr>
        <p:spPr bwMode="auto">
          <a:xfrm>
            <a:off x="0" y="5689600"/>
            <a:ext cx="9144000" cy="558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7011" name="WordArt 3"/>
          <p:cNvSpPr>
            <a:spLocks noChangeArrowheads="1" noChangeShapeType="1" noTextEdit="1"/>
          </p:cNvSpPr>
          <p:nvPr/>
        </p:nvSpPr>
        <p:spPr bwMode="auto">
          <a:xfrm>
            <a:off x="258763" y="5746750"/>
            <a:ext cx="8707437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Electrobombas Sumergibles</a:t>
            </a:r>
          </a:p>
        </p:txBody>
      </p:sp>
      <p:pic>
        <p:nvPicPr>
          <p:cNvPr id="106701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3850"/>
            <a:ext cx="9144000" cy="538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7013" name="WordArt 5"/>
          <p:cNvSpPr>
            <a:spLocks noChangeArrowheads="1" noChangeShapeType="1" noTextEdit="1"/>
          </p:cNvSpPr>
          <p:nvPr/>
        </p:nvSpPr>
        <p:spPr bwMode="auto">
          <a:xfrm>
            <a:off x="5281613" y="5264150"/>
            <a:ext cx="2771775" cy="368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COMIENZO</a:t>
            </a:r>
          </a:p>
        </p:txBody>
      </p:sp>
      <p:pic>
        <p:nvPicPr>
          <p:cNvPr id="1067014" name="Picture 6" descr="GR3891 SP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0200"/>
            <a:ext cx="1042988" cy="5353050"/>
          </a:xfrm>
          <a:prstGeom prst="rect">
            <a:avLst/>
          </a:prstGeom>
          <a:noFill/>
        </p:spPr>
      </p:pic>
      <p:pic>
        <p:nvPicPr>
          <p:cNvPr id="1067015" name="Picture 7" descr="GR3891 SP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1013" y="342900"/>
            <a:ext cx="1042987" cy="5353050"/>
          </a:xfrm>
          <a:prstGeom prst="rect">
            <a:avLst/>
          </a:prstGeom>
          <a:noFill/>
        </p:spPr>
      </p:pic>
      <p:sp>
        <p:nvSpPr>
          <p:cNvPr id="1067016" name="Text Box 8"/>
          <p:cNvSpPr txBox="1">
            <a:spLocks noChangeArrowheads="1"/>
          </p:cNvSpPr>
          <p:nvPr/>
        </p:nvSpPr>
        <p:spPr bwMode="auto">
          <a:xfrm>
            <a:off x="8483600" y="54991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034" name="Rectangle 2"/>
          <p:cNvSpPr>
            <a:spLocks noChangeArrowheads="1"/>
          </p:cNvSpPr>
          <p:nvPr/>
        </p:nvSpPr>
        <p:spPr bwMode="auto">
          <a:xfrm>
            <a:off x="7848600" y="1066800"/>
            <a:ext cx="609600" cy="2057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35" name="AutoShape 3"/>
          <p:cNvSpPr>
            <a:spLocks noChangeArrowheads="1"/>
          </p:cNvSpPr>
          <p:nvPr/>
        </p:nvSpPr>
        <p:spPr bwMode="auto">
          <a:xfrm>
            <a:off x="7924800" y="609600"/>
            <a:ext cx="457200" cy="3810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36" name="Rectangle 4"/>
          <p:cNvSpPr>
            <a:spLocks noChangeArrowheads="1"/>
          </p:cNvSpPr>
          <p:nvPr/>
        </p:nvSpPr>
        <p:spPr bwMode="auto">
          <a:xfrm>
            <a:off x="7848600" y="3581400"/>
            <a:ext cx="609600" cy="20574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37" name="Text Box 5"/>
          <p:cNvSpPr txBox="1">
            <a:spLocks noChangeArrowheads="1"/>
          </p:cNvSpPr>
          <p:nvPr/>
        </p:nvSpPr>
        <p:spPr bwMode="auto">
          <a:xfrm>
            <a:off x="152400" y="457200"/>
            <a:ext cx="44958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 u="sng">
                <a:solidFill>
                  <a:srgbClr val="0066FF"/>
                </a:solidFill>
                <a:latin typeface="Arial" pitchFamily="34" charset="0"/>
              </a:rPr>
              <a:t>Potencia Hidráulica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 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P</a:t>
            </a:r>
            <a:r>
              <a:rPr lang="es-AR" sz="2000" b="1" baseline="-25000">
                <a:solidFill>
                  <a:srgbClr val="0066FF"/>
                </a:solidFill>
                <a:latin typeface="Arial" pitchFamily="34" charset="0"/>
              </a:rPr>
              <a:t>H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 [HP] = Q[m</a:t>
            </a:r>
            <a:r>
              <a:rPr lang="es-AR" sz="2000" b="1" baseline="30000">
                <a:solidFill>
                  <a:srgbClr val="0066FF"/>
                </a:solidFill>
                <a:latin typeface="Arial" pitchFamily="34" charset="0"/>
              </a:rPr>
              <a:t>3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/h] x H[m] x 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  <a:sym typeface="Symbol" pitchFamily="18" charset="2"/>
              </a:rPr>
              <a:t>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 / 270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P</a:t>
            </a:r>
            <a:r>
              <a:rPr lang="es-AR" sz="2000" b="1" baseline="-25000">
                <a:solidFill>
                  <a:srgbClr val="0066FF"/>
                </a:solidFill>
                <a:latin typeface="Arial" pitchFamily="34" charset="0"/>
              </a:rPr>
              <a:t>H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 [KW] = Q[m</a:t>
            </a:r>
            <a:r>
              <a:rPr lang="es-AR" sz="2000" b="1" baseline="30000">
                <a:solidFill>
                  <a:srgbClr val="0066FF"/>
                </a:solidFill>
                <a:latin typeface="Arial" pitchFamily="34" charset="0"/>
              </a:rPr>
              <a:t>3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/h] x H[m] x 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  <a:sym typeface="Symbol" pitchFamily="18" charset="2"/>
              </a:rPr>
              <a:t>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 / 367</a:t>
            </a:r>
            <a:endParaRPr lang="es-AR" sz="2000" b="1">
              <a:solidFill>
                <a:srgbClr val="0099FF"/>
              </a:solidFill>
              <a:latin typeface="Arial" pitchFamily="34" charset="0"/>
            </a:endParaRPr>
          </a:p>
        </p:txBody>
      </p:sp>
      <p:sp>
        <p:nvSpPr>
          <p:cNvPr id="1068038" name="Text Box 6"/>
          <p:cNvSpPr txBox="1">
            <a:spLocks noChangeArrowheads="1"/>
          </p:cNvSpPr>
          <p:nvPr/>
        </p:nvSpPr>
        <p:spPr bwMode="auto">
          <a:xfrm>
            <a:off x="7239000" y="249238"/>
            <a:ext cx="167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0099FF"/>
                </a:solidFill>
                <a:latin typeface="Arial" pitchFamily="34" charset="0"/>
              </a:rPr>
              <a:t>AGUA  </a:t>
            </a:r>
            <a:r>
              <a:rPr lang="es-AR" sz="2000" b="1">
                <a:solidFill>
                  <a:srgbClr val="0099FF"/>
                </a:solidFill>
                <a:latin typeface="Arial" pitchFamily="34" charset="0"/>
                <a:sym typeface="Symbol" pitchFamily="18" charset="2"/>
              </a:rPr>
              <a:t> = 1</a:t>
            </a:r>
            <a:endParaRPr lang="es-AR" sz="2000" b="1">
              <a:solidFill>
                <a:srgbClr val="0099FF"/>
              </a:solidFill>
              <a:latin typeface="Arial" pitchFamily="34" charset="0"/>
            </a:endParaRPr>
          </a:p>
        </p:txBody>
      </p:sp>
      <p:sp>
        <p:nvSpPr>
          <p:cNvPr id="1068039" name="Rectangle 7"/>
          <p:cNvSpPr>
            <a:spLocks noChangeArrowheads="1"/>
          </p:cNvSpPr>
          <p:nvPr/>
        </p:nvSpPr>
        <p:spPr bwMode="auto">
          <a:xfrm>
            <a:off x="152400" y="3810000"/>
            <a:ext cx="556418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 u="sng">
                <a:solidFill>
                  <a:srgbClr val="CC3300"/>
                </a:solidFill>
                <a:latin typeface="Arial" pitchFamily="34" charset="0"/>
              </a:rPr>
              <a:t>P</a:t>
            </a:r>
            <a:r>
              <a:rPr lang="es-AR" sz="2000" b="1" u="sng" baseline="-25000">
                <a:solidFill>
                  <a:srgbClr val="CC3300"/>
                </a:solidFill>
                <a:latin typeface="Arial" pitchFamily="34" charset="0"/>
              </a:rPr>
              <a:t>1</a:t>
            </a:r>
            <a:r>
              <a:rPr lang="es-AR" sz="2000" b="1" u="sng">
                <a:solidFill>
                  <a:srgbClr val="CC3300"/>
                </a:solidFill>
                <a:latin typeface="Arial" pitchFamily="34" charset="0"/>
              </a:rPr>
              <a:t> :Potencia absorbida por el motor en [W]:</a:t>
            </a:r>
            <a:r>
              <a:rPr lang="es-AR" sz="2000" b="1">
                <a:solidFill>
                  <a:srgbClr val="CC3300"/>
                </a:solidFill>
                <a:latin typeface="Arial" pitchFamily="34" charset="0"/>
              </a:rPr>
              <a:t> 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CC3300"/>
                </a:solidFill>
                <a:latin typeface="Arial" pitchFamily="34" charset="0"/>
              </a:rPr>
              <a:t>P</a:t>
            </a:r>
            <a:r>
              <a:rPr lang="es-AR" sz="2000" b="1" baseline="-25000">
                <a:solidFill>
                  <a:srgbClr val="CC3300"/>
                </a:solidFill>
                <a:latin typeface="Arial" pitchFamily="34" charset="0"/>
              </a:rPr>
              <a:t>1</a:t>
            </a:r>
            <a:r>
              <a:rPr lang="es-AR" sz="2000" b="1">
                <a:solidFill>
                  <a:srgbClr val="CC3300"/>
                </a:solidFill>
                <a:latin typeface="Arial" pitchFamily="34" charset="0"/>
              </a:rPr>
              <a:t> [monofásica] = </a:t>
            </a:r>
            <a:r>
              <a:rPr lang="es-AR" sz="2000" b="1">
                <a:solidFill>
                  <a:srgbClr val="CC3300"/>
                </a:solidFill>
                <a:latin typeface="Times New Roman" pitchFamily="18" charset="0"/>
              </a:rPr>
              <a:t>I . V . Cos </a:t>
            </a:r>
            <a:r>
              <a:rPr lang="es-AR" sz="2000" b="1">
                <a:solidFill>
                  <a:srgbClr val="CC3300"/>
                </a:solidFill>
                <a:latin typeface="Times New Roman" pitchFamily="18" charset="0"/>
                <a:sym typeface="Symbol" pitchFamily="18" charset="2"/>
              </a:rPr>
              <a:t></a:t>
            </a:r>
            <a:r>
              <a:rPr lang="es-AR" sz="2000" b="1">
                <a:solidFill>
                  <a:srgbClr val="CC3300"/>
                </a:solidFill>
                <a:latin typeface="Times New Roman" pitchFamily="18" charset="0"/>
              </a:rPr>
              <a:t>   </a:t>
            </a:r>
            <a:endParaRPr lang="es-AR" sz="2000" b="1">
              <a:solidFill>
                <a:srgbClr val="CC3300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CC3300"/>
                </a:solidFill>
                <a:latin typeface="Arial" pitchFamily="34" charset="0"/>
              </a:rPr>
              <a:t>P</a:t>
            </a:r>
            <a:r>
              <a:rPr lang="es-AR" sz="2000" b="1" baseline="-25000">
                <a:solidFill>
                  <a:srgbClr val="CC3300"/>
                </a:solidFill>
                <a:latin typeface="Arial" pitchFamily="34" charset="0"/>
              </a:rPr>
              <a:t>1</a:t>
            </a:r>
            <a:r>
              <a:rPr lang="es-AR" sz="2000" b="1">
                <a:solidFill>
                  <a:srgbClr val="CC3300"/>
                </a:solidFill>
                <a:latin typeface="Arial" pitchFamily="34" charset="0"/>
              </a:rPr>
              <a:t> [trifásica] =  </a:t>
            </a:r>
            <a:r>
              <a:rPr lang="es-AR" sz="2000" b="1">
                <a:solidFill>
                  <a:srgbClr val="CC3300"/>
                </a:solidFill>
                <a:latin typeface="Arial" pitchFamily="34" charset="0"/>
                <a:sym typeface="Symbol" pitchFamily="18" charset="2"/>
              </a:rPr>
              <a:t></a:t>
            </a:r>
            <a:r>
              <a:rPr lang="es-AR" sz="2000" b="1">
                <a:solidFill>
                  <a:srgbClr val="CC3300"/>
                </a:solidFill>
                <a:latin typeface="Times New Roman" pitchFamily="18" charset="0"/>
                <a:sym typeface="Symbol" pitchFamily="18" charset="2"/>
              </a:rPr>
              <a:t>3 . </a:t>
            </a:r>
            <a:r>
              <a:rPr lang="es-AR" sz="2000" b="1">
                <a:solidFill>
                  <a:srgbClr val="CC3300"/>
                </a:solidFill>
                <a:latin typeface="Times New Roman" pitchFamily="18" charset="0"/>
              </a:rPr>
              <a:t>I . V . Cos </a:t>
            </a:r>
            <a:r>
              <a:rPr lang="es-AR" sz="2000" b="1">
                <a:solidFill>
                  <a:srgbClr val="CC3300"/>
                </a:solidFill>
                <a:latin typeface="Times New Roman" pitchFamily="18" charset="0"/>
                <a:sym typeface="Symbol" pitchFamily="18" charset="2"/>
              </a:rPr>
              <a:t></a:t>
            </a:r>
          </a:p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CC3300"/>
                </a:solidFill>
                <a:latin typeface="Arial" pitchFamily="34" charset="0"/>
              </a:rPr>
              <a:t>P</a:t>
            </a:r>
            <a:r>
              <a:rPr lang="es-AR" sz="2000" b="1" baseline="-25000">
                <a:solidFill>
                  <a:srgbClr val="CC3300"/>
                </a:solidFill>
                <a:latin typeface="Arial" pitchFamily="34" charset="0"/>
              </a:rPr>
              <a:t>1</a:t>
            </a:r>
            <a:r>
              <a:rPr lang="es-AR" sz="2000" b="1">
                <a:solidFill>
                  <a:srgbClr val="CC3300"/>
                </a:solidFill>
                <a:latin typeface="Arial" pitchFamily="34" charset="0"/>
              </a:rPr>
              <a:t> = P</a:t>
            </a:r>
            <a:r>
              <a:rPr lang="es-AR" sz="2000" b="1" baseline="-25000">
                <a:solidFill>
                  <a:srgbClr val="CC3300"/>
                </a:solidFill>
                <a:latin typeface="Arial" pitchFamily="34" charset="0"/>
              </a:rPr>
              <a:t>2</a:t>
            </a:r>
            <a:r>
              <a:rPr lang="es-AR" sz="2000" b="1">
                <a:solidFill>
                  <a:srgbClr val="CC3300"/>
                </a:solidFill>
                <a:latin typeface="Arial" pitchFamily="34" charset="0"/>
              </a:rPr>
              <a:t>  / </a:t>
            </a:r>
            <a:r>
              <a:rPr lang="es-AR" sz="2000" b="1">
                <a:solidFill>
                  <a:srgbClr val="CC3300"/>
                </a:solidFill>
                <a:latin typeface="Arial" pitchFamily="34" charset="0"/>
                <a:sym typeface="Symbol" pitchFamily="18" charset="2"/>
              </a:rPr>
              <a:t></a:t>
            </a:r>
            <a:r>
              <a:rPr lang="es-AR" sz="2000" b="1" baseline="-25000">
                <a:solidFill>
                  <a:srgbClr val="CC3300"/>
                </a:solidFill>
                <a:latin typeface="Arial" pitchFamily="34" charset="0"/>
                <a:sym typeface="Symbol" pitchFamily="18" charset="2"/>
              </a:rPr>
              <a:t>M</a:t>
            </a:r>
            <a:endParaRPr lang="es-AR" sz="2000" b="1">
              <a:solidFill>
                <a:srgbClr val="CC3300"/>
              </a:solidFill>
              <a:latin typeface="Times New Roman" pitchFamily="18" charset="0"/>
              <a:sym typeface="Symbol" pitchFamily="18" charset="2"/>
            </a:endParaRPr>
          </a:p>
        </p:txBody>
      </p:sp>
      <p:sp>
        <p:nvSpPr>
          <p:cNvPr id="1068040" name="Rectangle 8"/>
          <p:cNvSpPr>
            <a:spLocks noChangeArrowheads="1"/>
          </p:cNvSpPr>
          <p:nvPr/>
        </p:nvSpPr>
        <p:spPr bwMode="auto">
          <a:xfrm>
            <a:off x="152400" y="2617788"/>
            <a:ext cx="66627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 u="sng">
                <a:solidFill>
                  <a:schemeClr val="tx2"/>
                </a:solidFill>
                <a:latin typeface="Arial" pitchFamily="34" charset="0"/>
              </a:rPr>
              <a:t>Potencia de la BOMBA (“absorbida”)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: P</a:t>
            </a:r>
            <a:r>
              <a:rPr lang="es-AR" sz="2000" b="1" baseline="-25000">
                <a:solidFill>
                  <a:schemeClr val="tx2"/>
                </a:solidFill>
                <a:latin typeface="Arial" pitchFamily="34" charset="0"/>
              </a:rPr>
              <a:t>3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es-AR" b="1">
                <a:solidFill>
                  <a:schemeClr val="tx2"/>
                </a:solidFill>
                <a:latin typeface="Arial" pitchFamily="34" charset="0"/>
                <a:sym typeface="Symbol" pitchFamily="18" charset="2"/>
              </a:rPr>
              <a:t>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 P</a:t>
            </a:r>
            <a:r>
              <a:rPr lang="es-AR" sz="2000" b="1" baseline="-25000">
                <a:solidFill>
                  <a:schemeClr val="tx2"/>
                </a:solidFill>
                <a:latin typeface="Arial" pitchFamily="34" charset="0"/>
              </a:rPr>
              <a:t>b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 = P</a:t>
            </a:r>
            <a:r>
              <a:rPr lang="es-AR" sz="2000" b="1" baseline="-25000">
                <a:solidFill>
                  <a:schemeClr val="tx2"/>
                </a:solidFill>
                <a:latin typeface="Arial" pitchFamily="34" charset="0"/>
              </a:rPr>
              <a:t>H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 / 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  <a:sym typeface="Symbol" pitchFamily="18" charset="2"/>
              </a:rPr>
              <a:t></a:t>
            </a:r>
            <a:r>
              <a:rPr lang="es-AR" sz="2000" b="1" baseline="-25000">
                <a:solidFill>
                  <a:schemeClr val="tx2"/>
                </a:solidFill>
                <a:latin typeface="Arial" pitchFamily="34" charset="0"/>
                <a:sym typeface="Symbol" pitchFamily="18" charset="2"/>
              </a:rPr>
              <a:t>b</a:t>
            </a:r>
          </a:p>
        </p:txBody>
      </p:sp>
      <p:sp>
        <p:nvSpPr>
          <p:cNvPr id="1068041" name="Rectangle 9"/>
          <p:cNvSpPr>
            <a:spLocks noChangeArrowheads="1"/>
          </p:cNvSpPr>
          <p:nvPr/>
        </p:nvSpPr>
        <p:spPr bwMode="auto">
          <a:xfrm>
            <a:off x="152400" y="3200400"/>
            <a:ext cx="5605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 u="sng">
                <a:solidFill>
                  <a:schemeClr val="tx2"/>
                </a:solidFill>
                <a:latin typeface="Arial" pitchFamily="34" charset="0"/>
              </a:rPr>
              <a:t>Potencia del MOTOR (“entregada”)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:  P</a:t>
            </a:r>
            <a:r>
              <a:rPr lang="es-AR" sz="2000" b="1" baseline="-25000">
                <a:solidFill>
                  <a:schemeClr val="tx2"/>
                </a:solidFill>
                <a:latin typeface="Arial" pitchFamily="34" charset="0"/>
              </a:rPr>
              <a:t>2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 </a:t>
            </a:r>
            <a:r>
              <a:rPr lang="es-AR" b="1">
                <a:solidFill>
                  <a:schemeClr val="tx2"/>
                </a:solidFill>
                <a:latin typeface="Arial" pitchFamily="34" charset="0"/>
                <a:sym typeface="Symbol" pitchFamily="18" charset="2"/>
              </a:rPr>
              <a:t>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  P</a:t>
            </a:r>
            <a:r>
              <a:rPr lang="es-AR" sz="2000" b="1" baseline="-25000">
                <a:solidFill>
                  <a:schemeClr val="tx2"/>
                </a:solidFill>
                <a:latin typeface="Arial" pitchFamily="34" charset="0"/>
              </a:rPr>
              <a:t>b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 </a:t>
            </a:r>
            <a:endParaRPr lang="es-AR" sz="2000" b="1" baseline="-25000">
              <a:solidFill>
                <a:schemeClr val="tx2"/>
              </a:solidFill>
              <a:latin typeface="Arial" pitchFamily="34" charset="0"/>
              <a:sym typeface="Symbol" pitchFamily="18" charset="2"/>
            </a:endParaRPr>
          </a:p>
        </p:txBody>
      </p:sp>
      <p:sp>
        <p:nvSpPr>
          <p:cNvPr id="1068042" name="Rectangle 10"/>
          <p:cNvSpPr>
            <a:spLocks noChangeArrowheads="1"/>
          </p:cNvSpPr>
          <p:nvPr/>
        </p:nvSpPr>
        <p:spPr bwMode="auto">
          <a:xfrm>
            <a:off x="2260600" y="5588000"/>
            <a:ext cx="48720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 u="sng">
                <a:solidFill>
                  <a:srgbClr val="333399"/>
                </a:solidFill>
                <a:latin typeface="Arial" pitchFamily="34" charset="0"/>
              </a:rPr>
              <a:t>Rendimiento del “GRUPO”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</a:rPr>
              <a:t>: 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</a:t>
            </a:r>
            <a:r>
              <a:rPr lang="es-AR" sz="2000" b="1" baseline="-25000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G 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= </a:t>
            </a:r>
            <a:r>
              <a:rPr lang="es-AR" sz="2000" b="1" baseline="-25000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b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</a:rPr>
              <a:t> . 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</a:t>
            </a:r>
            <a:r>
              <a:rPr lang="es-AR" sz="2000" b="1" baseline="-25000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M</a:t>
            </a:r>
            <a:endParaRPr lang="es-AR" sz="2000" b="1" baseline="-25000">
              <a:solidFill>
                <a:schemeClr val="tx2"/>
              </a:solidFill>
              <a:latin typeface="Arial" pitchFamily="34" charset="0"/>
              <a:sym typeface="Symbol" pitchFamily="18" charset="2"/>
            </a:endParaRPr>
          </a:p>
        </p:txBody>
      </p:sp>
      <p:sp>
        <p:nvSpPr>
          <p:cNvPr id="1068043" name="AutoShape 11"/>
          <p:cNvSpPr>
            <a:spLocks/>
          </p:cNvSpPr>
          <p:nvPr/>
        </p:nvSpPr>
        <p:spPr bwMode="auto">
          <a:xfrm>
            <a:off x="7543800" y="1066800"/>
            <a:ext cx="1524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44" name="AutoShape 12"/>
          <p:cNvSpPr>
            <a:spLocks/>
          </p:cNvSpPr>
          <p:nvPr/>
        </p:nvSpPr>
        <p:spPr bwMode="auto">
          <a:xfrm>
            <a:off x="7543800" y="3581400"/>
            <a:ext cx="1524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45" name="Text Box 13"/>
          <p:cNvSpPr txBox="1">
            <a:spLocks noChangeArrowheads="1"/>
          </p:cNvSpPr>
          <p:nvPr/>
        </p:nvSpPr>
        <p:spPr bwMode="auto">
          <a:xfrm>
            <a:off x="4876800" y="1600200"/>
            <a:ext cx="259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 u="sng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Rendimiento de la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 </a:t>
            </a:r>
            <a:r>
              <a:rPr lang="es-AR" sz="2000" b="1" u="sng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BOMBA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 </a:t>
            </a:r>
            <a:r>
              <a:rPr lang="es-AR" sz="2000" b="1" baseline="-25000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b</a:t>
            </a:r>
            <a:r>
              <a:rPr lang="es-AR" b="1">
                <a:solidFill>
                  <a:srgbClr val="333399"/>
                </a:solidFill>
                <a:latin typeface="Arial" pitchFamily="34" charset="0"/>
              </a:rPr>
              <a:t> 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</a:rPr>
              <a:t>= P</a:t>
            </a:r>
            <a:r>
              <a:rPr lang="es-AR" sz="2000" b="1" baseline="-25000">
                <a:solidFill>
                  <a:srgbClr val="333399"/>
                </a:solidFill>
                <a:latin typeface="Arial" pitchFamily="34" charset="0"/>
              </a:rPr>
              <a:t>H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</a:rPr>
              <a:t> / P</a:t>
            </a:r>
            <a:r>
              <a:rPr lang="es-AR" sz="2000" b="1" baseline="-25000">
                <a:solidFill>
                  <a:srgbClr val="333399"/>
                </a:solidFill>
                <a:latin typeface="Arial" pitchFamily="34" charset="0"/>
              </a:rPr>
              <a:t>b</a:t>
            </a:r>
            <a:r>
              <a:rPr lang="es-AR" sz="2000" b="1">
                <a:solidFill>
                  <a:schemeClr val="tx2"/>
                </a:solidFill>
                <a:latin typeface="Arial" pitchFamily="34" charset="0"/>
              </a:rPr>
              <a:t> </a:t>
            </a:r>
            <a:endParaRPr lang="es-AR" b="1">
              <a:latin typeface="Arial" pitchFamily="34" charset="0"/>
            </a:endParaRPr>
          </a:p>
        </p:txBody>
      </p:sp>
      <p:sp>
        <p:nvSpPr>
          <p:cNvPr id="1068046" name="Rectangle 14"/>
          <p:cNvSpPr>
            <a:spLocks noChangeArrowheads="1"/>
          </p:cNvSpPr>
          <p:nvPr/>
        </p:nvSpPr>
        <p:spPr bwMode="auto">
          <a:xfrm>
            <a:off x="4876800" y="4419600"/>
            <a:ext cx="25257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 u="sng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Rendimiento del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 </a:t>
            </a:r>
          </a:p>
          <a:p>
            <a:pPr eaLnBrk="0" hangingPunct="0"/>
            <a:r>
              <a:rPr lang="es-AR" sz="2000" b="1" u="sng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MOTOR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 </a:t>
            </a:r>
            <a:r>
              <a:rPr lang="es-AR" sz="2000" b="1" baseline="-25000">
                <a:solidFill>
                  <a:srgbClr val="333399"/>
                </a:solidFill>
                <a:latin typeface="Arial" pitchFamily="34" charset="0"/>
                <a:sym typeface="Symbol" pitchFamily="18" charset="2"/>
              </a:rPr>
              <a:t>M</a:t>
            </a:r>
            <a:r>
              <a:rPr lang="es-AR" b="1">
                <a:solidFill>
                  <a:srgbClr val="333399"/>
                </a:solidFill>
                <a:latin typeface="Arial" pitchFamily="34" charset="0"/>
              </a:rPr>
              <a:t> 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</a:rPr>
              <a:t>= P</a:t>
            </a:r>
            <a:r>
              <a:rPr lang="es-AR" sz="2000" b="1" baseline="-25000">
                <a:solidFill>
                  <a:srgbClr val="333399"/>
                </a:solidFill>
                <a:latin typeface="Arial" pitchFamily="34" charset="0"/>
              </a:rPr>
              <a:t>2</a:t>
            </a:r>
            <a:r>
              <a:rPr lang="es-AR" sz="2000" b="1">
                <a:solidFill>
                  <a:srgbClr val="333399"/>
                </a:solidFill>
                <a:latin typeface="Arial" pitchFamily="34" charset="0"/>
              </a:rPr>
              <a:t> / P</a:t>
            </a:r>
            <a:r>
              <a:rPr lang="es-AR" sz="2000" b="1" baseline="-25000">
                <a:solidFill>
                  <a:srgbClr val="333399"/>
                </a:solidFill>
                <a:latin typeface="Arial" pitchFamily="34" charset="0"/>
              </a:rPr>
              <a:t>1</a:t>
            </a:r>
          </a:p>
        </p:txBody>
      </p:sp>
      <p:sp>
        <p:nvSpPr>
          <p:cNvPr id="1068047" name="Line 15"/>
          <p:cNvSpPr>
            <a:spLocks noChangeShapeType="1"/>
          </p:cNvSpPr>
          <p:nvPr/>
        </p:nvSpPr>
        <p:spPr bwMode="auto">
          <a:xfrm>
            <a:off x="2743200" y="762000"/>
            <a:ext cx="5105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48" name="Rectangle 16"/>
          <p:cNvSpPr>
            <a:spLocks noChangeArrowheads="1"/>
          </p:cNvSpPr>
          <p:nvPr/>
        </p:nvSpPr>
        <p:spPr bwMode="auto">
          <a:xfrm>
            <a:off x="7848600" y="2743200"/>
            <a:ext cx="609600" cy="381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49" name="AutoShape 17"/>
          <p:cNvSpPr>
            <a:spLocks noChangeArrowheads="1"/>
          </p:cNvSpPr>
          <p:nvPr/>
        </p:nvSpPr>
        <p:spPr bwMode="auto">
          <a:xfrm>
            <a:off x="8305800" y="2743200"/>
            <a:ext cx="152400" cy="381000"/>
          </a:xfrm>
          <a:prstGeom prst="moon">
            <a:avLst>
              <a:gd name="adj" fmla="val 50000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0" name="AutoShape 18"/>
          <p:cNvSpPr>
            <a:spLocks noChangeArrowheads="1"/>
          </p:cNvSpPr>
          <p:nvPr/>
        </p:nvSpPr>
        <p:spPr bwMode="auto">
          <a:xfrm rot="-11008898">
            <a:off x="7848600" y="2743200"/>
            <a:ext cx="152400" cy="381000"/>
          </a:xfrm>
          <a:prstGeom prst="moon">
            <a:avLst>
              <a:gd name="adj" fmla="val 50000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1" name="Rectangle 19"/>
          <p:cNvSpPr>
            <a:spLocks noChangeArrowheads="1"/>
          </p:cNvSpPr>
          <p:nvPr/>
        </p:nvSpPr>
        <p:spPr bwMode="auto">
          <a:xfrm>
            <a:off x="8077200" y="2743200"/>
            <a:ext cx="152400" cy="3810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2" name="Rectangle 20"/>
          <p:cNvSpPr>
            <a:spLocks noChangeArrowheads="1"/>
          </p:cNvSpPr>
          <p:nvPr/>
        </p:nvSpPr>
        <p:spPr bwMode="auto">
          <a:xfrm>
            <a:off x="7848600" y="12192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3" name="Rectangle 21"/>
          <p:cNvSpPr>
            <a:spLocks noChangeArrowheads="1"/>
          </p:cNvSpPr>
          <p:nvPr/>
        </p:nvSpPr>
        <p:spPr bwMode="auto">
          <a:xfrm>
            <a:off x="7848600" y="13716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4" name="Rectangle 22"/>
          <p:cNvSpPr>
            <a:spLocks noChangeArrowheads="1"/>
          </p:cNvSpPr>
          <p:nvPr/>
        </p:nvSpPr>
        <p:spPr bwMode="auto">
          <a:xfrm>
            <a:off x="7848600" y="15240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5" name="Rectangle 23"/>
          <p:cNvSpPr>
            <a:spLocks noChangeArrowheads="1"/>
          </p:cNvSpPr>
          <p:nvPr/>
        </p:nvSpPr>
        <p:spPr bwMode="auto">
          <a:xfrm>
            <a:off x="7848600" y="16764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6" name="Rectangle 24"/>
          <p:cNvSpPr>
            <a:spLocks noChangeArrowheads="1"/>
          </p:cNvSpPr>
          <p:nvPr/>
        </p:nvSpPr>
        <p:spPr bwMode="auto">
          <a:xfrm>
            <a:off x="7848600" y="21336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7" name="Rectangle 25"/>
          <p:cNvSpPr>
            <a:spLocks noChangeArrowheads="1"/>
          </p:cNvSpPr>
          <p:nvPr/>
        </p:nvSpPr>
        <p:spPr bwMode="auto">
          <a:xfrm>
            <a:off x="7848600" y="19812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8" name="Rectangle 26"/>
          <p:cNvSpPr>
            <a:spLocks noChangeArrowheads="1"/>
          </p:cNvSpPr>
          <p:nvPr/>
        </p:nvSpPr>
        <p:spPr bwMode="auto">
          <a:xfrm>
            <a:off x="7848600" y="18288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59" name="Rectangle 27"/>
          <p:cNvSpPr>
            <a:spLocks noChangeArrowheads="1"/>
          </p:cNvSpPr>
          <p:nvPr/>
        </p:nvSpPr>
        <p:spPr bwMode="auto">
          <a:xfrm>
            <a:off x="7848600" y="25908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60" name="Rectangle 28"/>
          <p:cNvSpPr>
            <a:spLocks noChangeArrowheads="1"/>
          </p:cNvSpPr>
          <p:nvPr/>
        </p:nvSpPr>
        <p:spPr bwMode="auto">
          <a:xfrm>
            <a:off x="7848600" y="24384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61" name="Rectangle 29"/>
          <p:cNvSpPr>
            <a:spLocks noChangeArrowheads="1"/>
          </p:cNvSpPr>
          <p:nvPr/>
        </p:nvSpPr>
        <p:spPr bwMode="auto">
          <a:xfrm>
            <a:off x="7848600" y="2286000"/>
            <a:ext cx="609600" cy="152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62" name="Rectangle 30"/>
          <p:cNvSpPr>
            <a:spLocks noChangeArrowheads="1"/>
          </p:cNvSpPr>
          <p:nvPr/>
        </p:nvSpPr>
        <p:spPr bwMode="auto">
          <a:xfrm>
            <a:off x="8001000" y="1066800"/>
            <a:ext cx="76200" cy="2057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63" name="Rectangle 31"/>
          <p:cNvSpPr>
            <a:spLocks noChangeArrowheads="1"/>
          </p:cNvSpPr>
          <p:nvPr/>
        </p:nvSpPr>
        <p:spPr bwMode="auto">
          <a:xfrm>
            <a:off x="8229600" y="1066800"/>
            <a:ext cx="76200" cy="20574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64" name="Rectangle 32" descr="Vertical oscura"/>
          <p:cNvSpPr>
            <a:spLocks noChangeArrowheads="1"/>
          </p:cNvSpPr>
          <p:nvPr/>
        </p:nvSpPr>
        <p:spPr bwMode="auto">
          <a:xfrm>
            <a:off x="8077200" y="3352800"/>
            <a:ext cx="152400" cy="228600"/>
          </a:xfrm>
          <a:prstGeom prst="rect">
            <a:avLst/>
          </a:prstGeom>
          <a:pattFill prst="dkVert">
            <a:fgClr>
              <a:schemeClr val="folHlink"/>
            </a:fgClr>
            <a:bgClr>
              <a:srgbClr val="525252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65" name="Rectangle 33"/>
          <p:cNvSpPr>
            <a:spLocks noChangeArrowheads="1"/>
          </p:cNvSpPr>
          <p:nvPr/>
        </p:nvSpPr>
        <p:spPr bwMode="auto">
          <a:xfrm>
            <a:off x="7848600" y="3657600"/>
            <a:ext cx="609600" cy="1524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66" name="Rectangle 34"/>
          <p:cNvSpPr>
            <a:spLocks noChangeArrowheads="1"/>
          </p:cNvSpPr>
          <p:nvPr/>
        </p:nvSpPr>
        <p:spPr bwMode="auto">
          <a:xfrm>
            <a:off x="7848600" y="5410200"/>
            <a:ext cx="609600" cy="1524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67" name="Text Box 35"/>
          <p:cNvSpPr txBox="1">
            <a:spLocks noChangeArrowheads="1"/>
          </p:cNvSpPr>
          <p:nvPr/>
        </p:nvSpPr>
        <p:spPr bwMode="auto">
          <a:xfrm>
            <a:off x="8534400" y="1828800"/>
            <a:ext cx="30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b="1">
                <a:solidFill>
                  <a:srgbClr val="333399"/>
                </a:solidFill>
                <a:latin typeface="Arial" pitchFamily="34" charset="0"/>
              </a:rPr>
              <a:t>B</a:t>
            </a:r>
            <a:endParaRPr lang="es-AR" b="1">
              <a:latin typeface="Arial" pitchFamily="34" charset="0"/>
            </a:endParaRPr>
          </a:p>
        </p:txBody>
      </p:sp>
      <p:sp>
        <p:nvSpPr>
          <p:cNvPr id="1068068" name="Text Box 36"/>
          <p:cNvSpPr txBox="1">
            <a:spLocks noChangeArrowheads="1"/>
          </p:cNvSpPr>
          <p:nvPr/>
        </p:nvSpPr>
        <p:spPr bwMode="auto">
          <a:xfrm>
            <a:off x="8534400" y="4343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b="1">
                <a:solidFill>
                  <a:srgbClr val="333399"/>
                </a:solidFill>
                <a:latin typeface="Arial" pitchFamily="34" charset="0"/>
              </a:rPr>
              <a:t>M</a:t>
            </a:r>
            <a:endParaRPr lang="es-AR" b="1">
              <a:latin typeface="Arial" pitchFamily="34" charset="0"/>
            </a:endParaRPr>
          </a:p>
        </p:txBody>
      </p:sp>
      <p:sp>
        <p:nvSpPr>
          <p:cNvPr id="1068069" name="Line 37"/>
          <p:cNvSpPr>
            <a:spLocks noChangeShapeType="1"/>
          </p:cNvSpPr>
          <p:nvPr/>
        </p:nvSpPr>
        <p:spPr bwMode="auto">
          <a:xfrm>
            <a:off x="6815138" y="2895600"/>
            <a:ext cx="6524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70" name="Line 38"/>
          <p:cNvSpPr>
            <a:spLocks noChangeShapeType="1"/>
          </p:cNvSpPr>
          <p:nvPr/>
        </p:nvSpPr>
        <p:spPr bwMode="auto">
          <a:xfrm>
            <a:off x="5715000" y="3429000"/>
            <a:ext cx="1981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71" name="Line 39"/>
          <p:cNvSpPr>
            <a:spLocks noChangeShapeType="1"/>
          </p:cNvSpPr>
          <p:nvPr/>
        </p:nvSpPr>
        <p:spPr bwMode="auto">
          <a:xfrm>
            <a:off x="1828800" y="5410200"/>
            <a:ext cx="5638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72" name="WordArt 40"/>
          <p:cNvSpPr>
            <a:spLocks noChangeArrowheads="1" noChangeShapeType="1" noTextEdit="1"/>
          </p:cNvSpPr>
          <p:nvPr/>
        </p:nvSpPr>
        <p:spPr bwMode="auto">
          <a:xfrm>
            <a:off x="2743200" y="0"/>
            <a:ext cx="414972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kern="10" spc="72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DDDDD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POTENCIAS</a:t>
            </a:r>
          </a:p>
        </p:txBody>
      </p:sp>
      <p:sp>
        <p:nvSpPr>
          <p:cNvPr id="1068073" name="AutoShape 41"/>
          <p:cNvSpPr>
            <a:spLocks/>
          </p:cNvSpPr>
          <p:nvPr/>
        </p:nvSpPr>
        <p:spPr bwMode="auto">
          <a:xfrm>
            <a:off x="4438650" y="1011238"/>
            <a:ext cx="88900" cy="646112"/>
          </a:xfrm>
          <a:prstGeom prst="rightBrace">
            <a:avLst>
              <a:gd name="adj1" fmla="val 60565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68074" name="Rectangle 42"/>
          <p:cNvSpPr>
            <a:spLocks noChangeArrowheads="1"/>
          </p:cNvSpPr>
          <p:nvPr/>
        </p:nvSpPr>
        <p:spPr bwMode="auto">
          <a:xfrm>
            <a:off x="4575175" y="1103313"/>
            <a:ext cx="1111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P</a:t>
            </a:r>
            <a:r>
              <a:rPr lang="es-AR" sz="2000" b="1" baseline="-25000">
                <a:solidFill>
                  <a:srgbClr val="0066FF"/>
                </a:solidFill>
                <a:latin typeface="Arial" pitchFamily="34" charset="0"/>
              </a:rPr>
              <a:t>4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 </a:t>
            </a:r>
            <a:r>
              <a:rPr lang="es-AR" b="1">
                <a:solidFill>
                  <a:srgbClr val="0066FF"/>
                </a:solidFill>
                <a:latin typeface="Arial" pitchFamily="34" charset="0"/>
                <a:sym typeface="Symbol" pitchFamily="18" charset="2"/>
              </a:rPr>
              <a:t></a:t>
            </a:r>
            <a:r>
              <a:rPr lang="es-AR" sz="2000" b="1">
                <a:solidFill>
                  <a:srgbClr val="0066FF"/>
                </a:solidFill>
                <a:latin typeface="Arial" pitchFamily="34" charset="0"/>
              </a:rPr>
              <a:t>  P</a:t>
            </a:r>
            <a:r>
              <a:rPr lang="es-AR" sz="2000" b="1" baseline="-25000">
                <a:solidFill>
                  <a:srgbClr val="0066FF"/>
                </a:solidFill>
                <a:latin typeface="Arial" pitchFamily="34" charset="0"/>
              </a:rPr>
              <a:t>H</a:t>
            </a:r>
            <a:endParaRPr lang="en-US" sz="2000" b="1" baseline="-25000">
              <a:solidFill>
                <a:srgbClr val="0066FF"/>
              </a:solidFill>
              <a:latin typeface="Arial" pitchFamily="34" charset="0"/>
            </a:endParaRPr>
          </a:p>
        </p:txBody>
      </p:sp>
      <p:sp>
        <p:nvSpPr>
          <p:cNvPr id="1068075" name="Text Box 43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58" name="WordArt 2"/>
          <p:cNvSpPr>
            <a:spLocks noChangeArrowheads="1" noChangeShapeType="1" noTextEdit="1"/>
          </p:cNvSpPr>
          <p:nvPr/>
        </p:nvSpPr>
        <p:spPr bwMode="auto">
          <a:xfrm>
            <a:off x="622300" y="463550"/>
            <a:ext cx="7772400" cy="1065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b="1" kern="10" spc="72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Motor "Standard"</a:t>
            </a:r>
          </a:p>
        </p:txBody>
      </p:sp>
      <p:pic>
        <p:nvPicPr>
          <p:cNvPr id="1069059" name="Picture 3" descr="SP15"/>
          <p:cNvPicPr>
            <a:picLocks noChangeAspect="1" noChangeArrowheads="1"/>
          </p:cNvPicPr>
          <p:nvPr/>
        </p:nvPicPr>
        <p:blipFill>
          <a:blip r:embed="rId2" cstate="print"/>
          <a:srcRect l="8495" r="11780"/>
          <a:stretch>
            <a:fillRect/>
          </a:stretch>
        </p:blipFill>
        <p:spPr bwMode="auto">
          <a:xfrm>
            <a:off x="2119313" y="1890713"/>
            <a:ext cx="5083175" cy="4167187"/>
          </a:xfrm>
          <a:prstGeom prst="rect">
            <a:avLst/>
          </a:prstGeom>
          <a:noFill/>
        </p:spPr>
      </p:pic>
      <p:sp>
        <p:nvSpPr>
          <p:cNvPr id="1069060" name="AutoShape 4"/>
          <p:cNvSpPr>
            <a:spLocks noChangeArrowheads="1"/>
          </p:cNvSpPr>
          <p:nvPr/>
        </p:nvSpPr>
        <p:spPr bwMode="auto">
          <a:xfrm>
            <a:off x="2159000" y="1955800"/>
            <a:ext cx="1397000" cy="1155700"/>
          </a:xfrm>
          <a:prstGeom prst="star8">
            <a:avLst>
              <a:gd name="adj" fmla="val 38250"/>
            </a:avLst>
          </a:prstGeom>
          <a:gradFill rotWithShape="0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AR" b="1">
                <a:solidFill>
                  <a:schemeClr val="bg1"/>
                </a:solidFill>
              </a:rPr>
              <a:t>“MS”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1069061" name="Text Box 5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82" name="Rectangle 2"/>
          <p:cNvSpPr>
            <a:spLocks noChangeArrowheads="1"/>
          </p:cNvSpPr>
          <p:nvPr/>
        </p:nvSpPr>
        <p:spPr bwMode="auto">
          <a:xfrm>
            <a:off x="546100" y="255588"/>
            <a:ext cx="8416925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r>
              <a:rPr lang="es-MX" sz="3000" b="1" u="sng">
                <a:solidFill>
                  <a:srgbClr val="0000FF"/>
                </a:solidFill>
              </a:rPr>
              <a:t>Características del acuífero</a:t>
            </a:r>
            <a:endParaRPr lang="en-US" sz="3000" b="1">
              <a:solidFill>
                <a:srgbClr val="0000FF"/>
              </a:solidFill>
            </a:endParaRPr>
          </a:p>
        </p:txBody>
      </p:sp>
      <p:sp>
        <p:nvSpPr>
          <p:cNvPr id="1044483" name="Rectangle 3"/>
          <p:cNvSpPr>
            <a:spLocks noChangeArrowheads="1"/>
          </p:cNvSpPr>
          <p:nvPr/>
        </p:nvSpPr>
        <p:spPr bwMode="auto">
          <a:xfrm>
            <a:off x="5486400" y="1066800"/>
            <a:ext cx="338455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GB" sz="2000" b="1">
                <a:solidFill>
                  <a:srgbClr val="0000FF"/>
                </a:solidFill>
              </a:rPr>
              <a:t>Composición y profundidad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GB" sz="2000" b="1">
              <a:solidFill>
                <a:srgbClr val="0000FF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GB" sz="2000" b="1">
                <a:solidFill>
                  <a:srgbClr val="0000FF"/>
                </a:solidFill>
              </a:rPr>
              <a:t>Capacidad y máxima extracción posible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GB" sz="2000" b="1">
              <a:solidFill>
                <a:srgbClr val="0000FF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GB" sz="2000" b="1">
                <a:solidFill>
                  <a:srgbClr val="0000FF"/>
                </a:solidFill>
              </a:rPr>
              <a:t>Calidad de agua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GB" sz="2000" b="1">
              <a:solidFill>
                <a:srgbClr val="0000FF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GB" sz="2000" b="1">
                <a:solidFill>
                  <a:srgbClr val="0000FF"/>
                </a:solidFill>
              </a:rPr>
              <a:t>Nivel estático del agua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GB" sz="2000" b="1">
              <a:solidFill>
                <a:srgbClr val="0000FF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GB" sz="2000" b="1">
                <a:solidFill>
                  <a:srgbClr val="0000FF"/>
                </a:solidFill>
              </a:rPr>
              <a:t>Nivel dinámico del agua</a:t>
            </a: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endParaRPr lang="en-GB" sz="2000" b="1">
              <a:solidFill>
                <a:srgbClr val="0000FF"/>
              </a:solidFill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en-GB" sz="2000" b="1">
                <a:solidFill>
                  <a:srgbClr val="0000FF"/>
                </a:solidFill>
              </a:rPr>
              <a:t>Cono de depresión</a:t>
            </a:r>
            <a:endParaRPr lang="en-GB" sz="2000">
              <a:solidFill>
                <a:srgbClr val="003300"/>
              </a:solidFill>
            </a:endParaRPr>
          </a:p>
        </p:txBody>
      </p:sp>
      <p:pic>
        <p:nvPicPr>
          <p:cNvPr id="1044484" name="Picture 4" descr="dws2"/>
          <p:cNvPicPr>
            <a:picLocks noChangeAspect="1" noChangeArrowheads="1"/>
          </p:cNvPicPr>
          <p:nvPr/>
        </p:nvPicPr>
        <p:blipFill>
          <a:blip r:embed="rId2" cstate="print"/>
          <a:srcRect l="36623"/>
          <a:stretch>
            <a:fillRect/>
          </a:stretch>
        </p:blipFill>
        <p:spPr bwMode="auto">
          <a:xfrm>
            <a:off x="131763" y="1258888"/>
            <a:ext cx="5314950" cy="4989512"/>
          </a:xfrm>
          <a:prstGeom prst="rect">
            <a:avLst/>
          </a:prstGeom>
          <a:noFill/>
        </p:spPr>
      </p:pic>
      <p:sp>
        <p:nvSpPr>
          <p:cNvPr id="1044485" name="Text Box 5"/>
          <p:cNvSpPr txBox="1">
            <a:spLocks noChangeArrowheads="1"/>
          </p:cNvSpPr>
          <p:nvPr/>
        </p:nvSpPr>
        <p:spPr bwMode="auto">
          <a:xfrm>
            <a:off x="0" y="1157288"/>
            <a:ext cx="1565275" cy="3365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da-DK" sz="1600" b="1">
                <a:solidFill>
                  <a:srgbClr val="003300"/>
                </a:solidFill>
              </a:rPr>
              <a:t>Installation pit</a:t>
            </a:r>
            <a:endParaRPr lang="en-GB" sz="1600">
              <a:solidFill>
                <a:srgbClr val="003300"/>
              </a:solidFill>
            </a:endParaRPr>
          </a:p>
        </p:txBody>
      </p:sp>
      <p:sp>
        <p:nvSpPr>
          <p:cNvPr id="1044486" name="Text Box 6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082" name="Text Box 2"/>
          <p:cNvSpPr txBox="1">
            <a:spLocks noChangeArrowheads="1"/>
          </p:cNvSpPr>
          <p:nvPr/>
        </p:nvSpPr>
        <p:spPr bwMode="auto">
          <a:xfrm>
            <a:off x="406400" y="384175"/>
            <a:ext cx="8547100" cy="7794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800" b="1" u="sng">
                <a:solidFill>
                  <a:srgbClr val="000000"/>
                </a:solidFill>
                <a:latin typeface="Arial" pitchFamily="34" charset="0"/>
              </a:rPr>
              <a:t>DISTRIBUCIÓN DE LA POTENCIA EN UN MOTOR TRIFÁSICO ASINCRÓNICO</a:t>
            </a:r>
          </a:p>
          <a:p>
            <a:pPr algn="ctr" eaLnBrk="0" hangingPunct="0">
              <a:spcBef>
                <a:spcPct val="50000"/>
              </a:spcBef>
            </a:pPr>
            <a:r>
              <a:rPr lang="es-AR" sz="1800" b="1" u="sng">
                <a:solidFill>
                  <a:srgbClr val="000000"/>
                </a:solidFill>
                <a:latin typeface="Arial" pitchFamily="34" charset="0"/>
              </a:rPr>
              <a:t>Ejemplo: (78195516) Motor MS 6000 de 15 KW / 20 HP     3 x 400V - 50Hz</a:t>
            </a:r>
            <a:endParaRPr lang="en-US" sz="1800" b="1" u="sng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70083" name="AutoShape 3"/>
          <p:cNvSpPr>
            <a:spLocks noChangeArrowheads="1"/>
          </p:cNvSpPr>
          <p:nvPr/>
        </p:nvSpPr>
        <p:spPr bwMode="auto">
          <a:xfrm>
            <a:off x="1536700" y="1949450"/>
            <a:ext cx="4776788" cy="101441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84" name="AutoShape 4"/>
          <p:cNvSpPr>
            <a:spLocks noChangeArrowheads="1"/>
          </p:cNvSpPr>
          <p:nvPr/>
        </p:nvSpPr>
        <p:spPr bwMode="auto">
          <a:xfrm>
            <a:off x="4748213" y="1943100"/>
            <a:ext cx="2144712" cy="10382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85" name="Text Box 5"/>
          <p:cNvSpPr txBox="1">
            <a:spLocks noChangeArrowheads="1"/>
          </p:cNvSpPr>
          <p:nvPr/>
        </p:nvSpPr>
        <p:spPr bwMode="auto">
          <a:xfrm>
            <a:off x="2724150" y="1349375"/>
            <a:ext cx="3635375" cy="854075"/>
          </a:xfrm>
          <a:prstGeom prst="rect">
            <a:avLst/>
          </a:prstGeom>
          <a:solidFill>
            <a:srgbClr val="FA2110"/>
          </a:solidFill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RED DE ALIMENTACIÓN</a:t>
            </a:r>
          </a:p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S = 22,2 KVA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070086" name="Text Box 6"/>
          <p:cNvSpPr txBox="1">
            <a:spLocks noChangeArrowheads="1"/>
          </p:cNvSpPr>
          <p:nvPr/>
        </p:nvSpPr>
        <p:spPr bwMode="auto">
          <a:xfrm>
            <a:off x="3230563" y="2389188"/>
            <a:ext cx="14620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chemeClr val="bg1"/>
                </a:solidFill>
              </a:rPr>
              <a:t>P</a:t>
            </a:r>
            <a:r>
              <a:rPr lang="es-AR" sz="1600" b="1" baseline="-25000">
                <a:solidFill>
                  <a:schemeClr val="bg1"/>
                </a:solidFill>
              </a:rPr>
              <a:t>1</a:t>
            </a:r>
            <a:r>
              <a:rPr lang="es-AR" sz="1600" b="1">
                <a:solidFill>
                  <a:schemeClr val="bg1"/>
                </a:solidFill>
              </a:rPr>
              <a:t> = 18,2 KW 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1070087" name="Rectangle 7"/>
          <p:cNvSpPr>
            <a:spLocks noChangeArrowheads="1"/>
          </p:cNvSpPr>
          <p:nvPr/>
        </p:nvSpPr>
        <p:spPr bwMode="auto">
          <a:xfrm>
            <a:off x="5213350" y="2411413"/>
            <a:ext cx="1176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chemeClr val="bg1"/>
                </a:solidFill>
              </a:rPr>
              <a:t>Q = 7,32 KVA</a:t>
            </a:r>
            <a:r>
              <a:rPr lang="es-AR" sz="1200" b="1" baseline="-25000">
                <a:solidFill>
                  <a:schemeClr val="bg1"/>
                </a:solidFill>
              </a:rPr>
              <a:t>r</a:t>
            </a:r>
            <a:endParaRPr lang="en-US" sz="1200" b="1">
              <a:solidFill>
                <a:schemeClr val="bg1"/>
              </a:solidFill>
              <a:sym typeface="Symbol" pitchFamily="18" charset="2"/>
            </a:endParaRPr>
          </a:p>
        </p:txBody>
      </p:sp>
      <p:sp>
        <p:nvSpPr>
          <p:cNvPr id="1070088" name="Text Box 8"/>
          <p:cNvSpPr txBox="1">
            <a:spLocks noChangeArrowheads="1"/>
          </p:cNvSpPr>
          <p:nvPr/>
        </p:nvSpPr>
        <p:spPr bwMode="auto">
          <a:xfrm>
            <a:off x="3001963" y="2974975"/>
            <a:ext cx="3378200" cy="374650"/>
          </a:xfrm>
          <a:prstGeom prst="rect">
            <a:avLst/>
          </a:prstGeom>
          <a:solidFill>
            <a:srgbClr val="DDDDDD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AR" sz="1600" b="1">
                <a:solidFill>
                  <a:srgbClr val="040000"/>
                </a:solidFill>
              </a:rPr>
              <a:t>MOTOR</a:t>
            </a:r>
            <a:endParaRPr lang="en-US" sz="1600" b="1">
              <a:solidFill>
                <a:srgbClr val="040000"/>
              </a:solidFill>
            </a:endParaRPr>
          </a:p>
        </p:txBody>
      </p:sp>
      <p:sp>
        <p:nvSpPr>
          <p:cNvPr id="1070089" name="AutoShape 9"/>
          <p:cNvSpPr>
            <a:spLocks noChangeArrowheads="1"/>
          </p:cNvSpPr>
          <p:nvPr/>
        </p:nvSpPr>
        <p:spPr bwMode="auto">
          <a:xfrm>
            <a:off x="1944688" y="3405188"/>
            <a:ext cx="4241800" cy="9890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90" name="AutoShape 10"/>
          <p:cNvSpPr>
            <a:spLocks noChangeArrowheads="1"/>
          </p:cNvSpPr>
          <p:nvPr/>
        </p:nvSpPr>
        <p:spPr bwMode="auto">
          <a:xfrm>
            <a:off x="4740275" y="3400425"/>
            <a:ext cx="2146300" cy="10128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2857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91" name="AutoShape 11"/>
          <p:cNvSpPr>
            <a:spLocks noChangeArrowheads="1"/>
          </p:cNvSpPr>
          <p:nvPr/>
        </p:nvSpPr>
        <p:spPr bwMode="auto">
          <a:xfrm>
            <a:off x="2254250" y="4398963"/>
            <a:ext cx="3802063" cy="9890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92" name="AutoShape 12"/>
          <p:cNvSpPr>
            <a:spLocks noChangeArrowheads="1"/>
          </p:cNvSpPr>
          <p:nvPr/>
        </p:nvSpPr>
        <p:spPr bwMode="auto">
          <a:xfrm>
            <a:off x="2628900" y="5419725"/>
            <a:ext cx="3327400" cy="8286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93" name="Rectangle 13"/>
          <p:cNvSpPr>
            <a:spLocks noChangeArrowheads="1"/>
          </p:cNvSpPr>
          <p:nvPr/>
        </p:nvSpPr>
        <p:spPr bwMode="auto">
          <a:xfrm>
            <a:off x="3557588" y="5507038"/>
            <a:ext cx="1533525" cy="58102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40000"/>
                </a:solidFill>
              </a:rPr>
              <a:t>P</a:t>
            </a:r>
            <a:r>
              <a:rPr lang="es-AR" sz="1600" b="1" baseline="-25000">
                <a:solidFill>
                  <a:srgbClr val="040000"/>
                </a:solidFill>
              </a:rPr>
              <a:t>2</a:t>
            </a:r>
            <a:r>
              <a:rPr lang="es-AR" sz="1600" b="1">
                <a:solidFill>
                  <a:srgbClr val="040000"/>
                </a:solidFill>
              </a:rPr>
              <a:t> = 15 KW / 20 HP</a:t>
            </a:r>
            <a:endParaRPr lang="en-US" sz="1600" b="1">
              <a:solidFill>
                <a:srgbClr val="040000"/>
              </a:solidFill>
              <a:sym typeface="Symbol" pitchFamily="18" charset="2"/>
            </a:endParaRPr>
          </a:p>
        </p:txBody>
      </p:sp>
      <p:sp>
        <p:nvSpPr>
          <p:cNvPr id="1070094" name="AutoShape 14"/>
          <p:cNvSpPr>
            <a:spLocks noChangeArrowheads="1"/>
          </p:cNvSpPr>
          <p:nvPr/>
        </p:nvSpPr>
        <p:spPr bwMode="auto">
          <a:xfrm>
            <a:off x="2060575" y="3305175"/>
            <a:ext cx="839788" cy="766763"/>
          </a:xfrm>
          <a:prstGeom prst="leftArrow">
            <a:avLst>
              <a:gd name="adj1" fmla="val 50000"/>
              <a:gd name="adj2" fmla="val 27381"/>
            </a:avLst>
          </a:prstGeom>
          <a:solidFill>
            <a:schemeClr val="accent1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95" name="AutoShape 15"/>
          <p:cNvSpPr>
            <a:spLocks noChangeArrowheads="1"/>
          </p:cNvSpPr>
          <p:nvPr/>
        </p:nvSpPr>
        <p:spPr bwMode="auto">
          <a:xfrm>
            <a:off x="2273300" y="4346575"/>
            <a:ext cx="839788" cy="766763"/>
          </a:xfrm>
          <a:prstGeom prst="leftArrow">
            <a:avLst>
              <a:gd name="adj1" fmla="val 50000"/>
              <a:gd name="adj2" fmla="val 27381"/>
            </a:avLst>
          </a:prstGeom>
          <a:solidFill>
            <a:schemeClr val="accent1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96" name="AutoShape 16"/>
          <p:cNvSpPr>
            <a:spLocks noChangeArrowheads="1"/>
          </p:cNvSpPr>
          <p:nvPr/>
        </p:nvSpPr>
        <p:spPr bwMode="auto">
          <a:xfrm>
            <a:off x="6530975" y="3282950"/>
            <a:ext cx="525463" cy="8032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97" name="Rectangle 17"/>
          <p:cNvSpPr>
            <a:spLocks noChangeArrowheads="1"/>
          </p:cNvSpPr>
          <p:nvPr/>
        </p:nvSpPr>
        <p:spPr bwMode="auto">
          <a:xfrm>
            <a:off x="7143750" y="3533775"/>
            <a:ext cx="1146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400" b="1">
                <a:solidFill>
                  <a:schemeClr val="accent1"/>
                </a:solidFill>
              </a:rPr>
              <a:t>7,32 KVA</a:t>
            </a:r>
            <a:r>
              <a:rPr lang="es-AR" sz="1400" b="1" baseline="-25000">
                <a:solidFill>
                  <a:schemeClr val="accent1"/>
                </a:solidFill>
              </a:rPr>
              <a:t>r</a:t>
            </a:r>
            <a:endParaRPr lang="en-US" sz="1400" b="1">
              <a:solidFill>
                <a:schemeClr val="accent1"/>
              </a:solidFill>
            </a:endParaRPr>
          </a:p>
        </p:txBody>
      </p:sp>
      <p:sp>
        <p:nvSpPr>
          <p:cNvPr id="1070098" name="AutoShape 18"/>
          <p:cNvSpPr>
            <a:spLocks noChangeArrowheads="1"/>
          </p:cNvSpPr>
          <p:nvPr/>
        </p:nvSpPr>
        <p:spPr bwMode="auto">
          <a:xfrm>
            <a:off x="8339138" y="3292475"/>
            <a:ext cx="534987" cy="8159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099" name="AutoShape 19"/>
          <p:cNvSpPr>
            <a:spLocks/>
          </p:cNvSpPr>
          <p:nvPr/>
        </p:nvSpPr>
        <p:spPr bwMode="auto">
          <a:xfrm>
            <a:off x="1582738" y="3402013"/>
            <a:ext cx="222250" cy="1974850"/>
          </a:xfrm>
          <a:prstGeom prst="leftBrace">
            <a:avLst>
              <a:gd name="adj1" fmla="val 74048"/>
              <a:gd name="adj2" fmla="val 49356"/>
            </a:avLst>
          </a:prstGeom>
          <a:noFill/>
          <a:ln w="38100">
            <a:solidFill>
              <a:srgbClr val="010B1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100" name="Rectangle 20"/>
          <p:cNvSpPr>
            <a:spLocks noChangeArrowheads="1"/>
          </p:cNvSpPr>
          <p:nvPr/>
        </p:nvSpPr>
        <p:spPr bwMode="auto">
          <a:xfrm>
            <a:off x="620713" y="4240213"/>
            <a:ext cx="776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 u="sng">
                <a:solidFill>
                  <a:schemeClr val="accent1"/>
                </a:solidFill>
              </a:rPr>
              <a:t>3,2 KW</a:t>
            </a:r>
            <a:endParaRPr lang="en-US" sz="1400" b="1" u="sng" baseline="-25000">
              <a:solidFill>
                <a:schemeClr val="accent1"/>
              </a:solidFill>
            </a:endParaRPr>
          </a:p>
        </p:txBody>
      </p:sp>
      <p:sp>
        <p:nvSpPr>
          <p:cNvPr id="1070101" name="Line 21"/>
          <p:cNvSpPr>
            <a:spLocks noChangeShapeType="1"/>
          </p:cNvSpPr>
          <p:nvPr/>
        </p:nvSpPr>
        <p:spPr bwMode="auto">
          <a:xfrm>
            <a:off x="6364288" y="1425575"/>
            <a:ext cx="1878012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0102" name="Line 22"/>
          <p:cNvSpPr>
            <a:spLocks noChangeShapeType="1"/>
          </p:cNvSpPr>
          <p:nvPr/>
        </p:nvSpPr>
        <p:spPr bwMode="auto">
          <a:xfrm>
            <a:off x="7399338" y="1474788"/>
            <a:ext cx="0" cy="268287"/>
          </a:xfrm>
          <a:prstGeom prst="line">
            <a:avLst/>
          </a:prstGeom>
          <a:noFill/>
          <a:ln w="9525">
            <a:solidFill>
              <a:srgbClr val="010B1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0103" name="Line 23"/>
          <p:cNvSpPr>
            <a:spLocks noChangeShapeType="1"/>
          </p:cNvSpPr>
          <p:nvPr/>
        </p:nvSpPr>
        <p:spPr bwMode="auto">
          <a:xfrm>
            <a:off x="7413625" y="1827213"/>
            <a:ext cx="0" cy="280987"/>
          </a:xfrm>
          <a:prstGeom prst="line">
            <a:avLst/>
          </a:prstGeom>
          <a:noFill/>
          <a:ln w="9525">
            <a:solidFill>
              <a:srgbClr val="010B1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0104" name="Line 24"/>
          <p:cNvSpPr>
            <a:spLocks noChangeShapeType="1"/>
          </p:cNvSpPr>
          <p:nvPr/>
        </p:nvSpPr>
        <p:spPr bwMode="auto">
          <a:xfrm>
            <a:off x="6357938" y="1784350"/>
            <a:ext cx="1878012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0105" name="Line 25"/>
          <p:cNvSpPr>
            <a:spLocks noChangeShapeType="1"/>
          </p:cNvSpPr>
          <p:nvPr/>
        </p:nvSpPr>
        <p:spPr bwMode="auto">
          <a:xfrm>
            <a:off x="6376988" y="2157413"/>
            <a:ext cx="1878012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0106" name="Line 26"/>
          <p:cNvSpPr>
            <a:spLocks noChangeShapeType="1"/>
          </p:cNvSpPr>
          <p:nvPr/>
        </p:nvSpPr>
        <p:spPr bwMode="auto">
          <a:xfrm>
            <a:off x="8289925" y="1463675"/>
            <a:ext cx="0" cy="646113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0107" name="Text Box 27"/>
          <p:cNvSpPr txBox="1">
            <a:spLocks noChangeArrowheads="1"/>
          </p:cNvSpPr>
          <p:nvPr/>
        </p:nvSpPr>
        <p:spPr bwMode="auto">
          <a:xfrm>
            <a:off x="7424738" y="1485900"/>
            <a:ext cx="596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040000"/>
                </a:solidFill>
              </a:rPr>
              <a:t>400 V</a:t>
            </a:r>
            <a:endParaRPr lang="en-US" sz="1200" b="1">
              <a:solidFill>
                <a:srgbClr val="040000"/>
              </a:solidFill>
            </a:endParaRPr>
          </a:p>
        </p:txBody>
      </p:sp>
      <p:sp>
        <p:nvSpPr>
          <p:cNvPr id="1070108" name="Rectangle 28"/>
          <p:cNvSpPr>
            <a:spLocks noChangeArrowheads="1"/>
          </p:cNvSpPr>
          <p:nvPr/>
        </p:nvSpPr>
        <p:spPr bwMode="auto">
          <a:xfrm>
            <a:off x="7415213" y="1819275"/>
            <a:ext cx="593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040000"/>
                </a:solidFill>
              </a:rPr>
              <a:t>400 V</a:t>
            </a:r>
            <a:endParaRPr lang="en-US" sz="1200" b="1">
              <a:solidFill>
                <a:srgbClr val="040000"/>
              </a:solidFill>
            </a:endParaRPr>
          </a:p>
        </p:txBody>
      </p:sp>
      <p:sp>
        <p:nvSpPr>
          <p:cNvPr id="1070109" name="Rectangle 29"/>
          <p:cNvSpPr>
            <a:spLocks noChangeArrowheads="1"/>
          </p:cNvSpPr>
          <p:nvPr/>
        </p:nvSpPr>
        <p:spPr bwMode="auto">
          <a:xfrm>
            <a:off x="8293100" y="1622425"/>
            <a:ext cx="6302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040000"/>
                </a:solidFill>
              </a:rPr>
              <a:t>400 V</a:t>
            </a:r>
            <a:endParaRPr lang="en-US" sz="1200" b="1">
              <a:solidFill>
                <a:srgbClr val="040000"/>
              </a:solidFill>
            </a:endParaRPr>
          </a:p>
        </p:txBody>
      </p:sp>
      <p:sp>
        <p:nvSpPr>
          <p:cNvPr id="1070110" name="Line 30"/>
          <p:cNvSpPr>
            <a:spLocks noChangeShapeType="1"/>
          </p:cNvSpPr>
          <p:nvPr/>
        </p:nvSpPr>
        <p:spPr bwMode="auto">
          <a:xfrm flipH="1">
            <a:off x="7459663" y="2292350"/>
            <a:ext cx="757237" cy="0"/>
          </a:xfrm>
          <a:prstGeom prst="line">
            <a:avLst/>
          </a:prstGeom>
          <a:noFill/>
          <a:ln w="28575">
            <a:solidFill>
              <a:srgbClr val="FA211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0111" name="Rectangle 31"/>
          <p:cNvSpPr>
            <a:spLocks noChangeArrowheads="1"/>
          </p:cNvSpPr>
          <p:nvPr/>
        </p:nvSpPr>
        <p:spPr bwMode="auto">
          <a:xfrm>
            <a:off x="7451725" y="2316163"/>
            <a:ext cx="912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FA2110"/>
                </a:solidFill>
              </a:rPr>
              <a:t>32,1 A</a:t>
            </a:r>
            <a:endParaRPr lang="en-US" sz="1600" b="1">
              <a:solidFill>
                <a:srgbClr val="FA2110"/>
              </a:solidFill>
            </a:endParaRPr>
          </a:p>
        </p:txBody>
      </p:sp>
      <p:sp>
        <p:nvSpPr>
          <p:cNvPr id="1070112" name="AutoShape 32"/>
          <p:cNvSpPr>
            <a:spLocks noChangeArrowheads="1"/>
          </p:cNvSpPr>
          <p:nvPr/>
        </p:nvSpPr>
        <p:spPr bwMode="auto">
          <a:xfrm flipH="1">
            <a:off x="6124575" y="1260475"/>
            <a:ext cx="1306513" cy="792163"/>
          </a:xfrm>
          <a:prstGeom prst="lightningBolt">
            <a:avLst/>
          </a:prstGeom>
          <a:solidFill>
            <a:srgbClr val="FCFC2E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0113" name="Freeform 33"/>
          <p:cNvSpPr>
            <a:spLocks/>
          </p:cNvSpPr>
          <p:nvPr/>
        </p:nvSpPr>
        <p:spPr bwMode="auto">
          <a:xfrm>
            <a:off x="333375" y="2449513"/>
            <a:ext cx="1187450" cy="1803400"/>
          </a:xfrm>
          <a:custGeom>
            <a:avLst/>
            <a:gdLst/>
            <a:ahLst/>
            <a:cxnLst>
              <a:cxn ang="0">
                <a:pos x="234" y="1006"/>
              </a:cxn>
              <a:cxn ang="0">
                <a:pos x="142" y="538"/>
              </a:cxn>
              <a:cxn ang="0">
                <a:pos x="280" y="323"/>
              </a:cxn>
              <a:cxn ang="0">
                <a:pos x="296" y="553"/>
              </a:cxn>
              <a:cxn ang="0">
                <a:pos x="326" y="645"/>
              </a:cxn>
              <a:cxn ang="0">
                <a:pos x="342" y="707"/>
              </a:cxn>
              <a:cxn ang="0">
                <a:pos x="234" y="991"/>
              </a:cxn>
              <a:cxn ang="0">
                <a:pos x="188" y="960"/>
              </a:cxn>
              <a:cxn ang="0">
                <a:pos x="150" y="922"/>
              </a:cxn>
              <a:cxn ang="0">
                <a:pos x="142" y="899"/>
              </a:cxn>
              <a:cxn ang="0">
                <a:pos x="104" y="860"/>
              </a:cxn>
              <a:cxn ang="0">
                <a:pos x="34" y="684"/>
              </a:cxn>
              <a:cxn ang="0">
                <a:pos x="142" y="231"/>
              </a:cxn>
              <a:cxn ang="0">
                <a:pos x="165" y="215"/>
              </a:cxn>
              <a:cxn ang="0">
                <a:pos x="188" y="208"/>
              </a:cxn>
              <a:cxn ang="0">
                <a:pos x="219" y="154"/>
              </a:cxn>
              <a:cxn ang="0">
                <a:pos x="319" y="0"/>
              </a:cxn>
              <a:cxn ang="0">
                <a:pos x="372" y="162"/>
              </a:cxn>
              <a:cxn ang="0">
                <a:pos x="411" y="231"/>
              </a:cxn>
              <a:cxn ang="0">
                <a:pos x="457" y="323"/>
              </a:cxn>
              <a:cxn ang="0">
                <a:pos x="488" y="369"/>
              </a:cxn>
              <a:cxn ang="0">
                <a:pos x="403" y="584"/>
              </a:cxn>
              <a:cxn ang="0">
                <a:pos x="311" y="937"/>
              </a:cxn>
              <a:cxn ang="0">
                <a:pos x="280" y="968"/>
              </a:cxn>
              <a:cxn ang="0">
                <a:pos x="257" y="976"/>
              </a:cxn>
              <a:cxn ang="0">
                <a:pos x="526" y="960"/>
              </a:cxn>
              <a:cxn ang="0">
                <a:pos x="572" y="930"/>
              </a:cxn>
              <a:cxn ang="0">
                <a:pos x="657" y="845"/>
              </a:cxn>
              <a:cxn ang="0">
                <a:pos x="718" y="715"/>
              </a:cxn>
              <a:cxn ang="0">
                <a:pos x="741" y="668"/>
              </a:cxn>
              <a:cxn ang="0">
                <a:pos x="726" y="484"/>
              </a:cxn>
              <a:cxn ang="0">
                <a:pos x="710" y="461"/>
              </a:cxn>
              <a:cxn ang="0">
                <a:pos x="695" y="515"/>
              </a:cxn>
              <a:cxn ang="0">
                <a:pos x="587" y="584"/>
              </a:cxn>
              <a:cxn ang="0">
                <a:pos x="472" y="722"/>
              </a:cxn>
              <a:cxn ang="0">
                <a:pos x="457" y="761"/>
              </a:cxn>
              <a:cxn ang="0">
                <a:pos x="442" y="845"/>
              </a:cxn>
              <a:cxn ang="0">
                <a:pos x="488" y="630"/>
              </a:cxn>
              <a:cxn ang="0">
                <a:pos x="526" y="561"/>
              </a:cxn>
              <a:cxn ang="0">
                <a:pos x="526" y="561"/>
              </a:cxn>
              <a:cxn ang="0">
                <a:pos x="564" y="446"/>
              </a:cxn>
              <a:cxn ang="0">
                <a:pos x="557" y="162"/>
              </a:cxn>
              <a:cxn ang="0">
                <a:pos x="511" y="85"/>
              </a:cxn>
              <a:cxn ang="0">
                <a:pos x="465" y="139"/>
              </a:cxn>
              <a:cxn ang="0">
                <a:pos x="395" y="200"/>
              </a:cxn>
              <a:cxn ang="0">
                <a:pos x="411" y="254"/>
              </a:cxn>
            </a:cxnLst>
            <a:rect l="0" t="0" r="r" b="b"/>
            <a:pathLst>
              <a:path w="748" h="1006">
                <a:moveTo>
                  <a:pt x="234" y="1006"/>
                </a:moveTo>
                <a:cubicBezTo>
                  <a:pt x="144" y="647"/>
                  <a:pt x="167" y="804"/>
                  <a:pt x="142" y="538"/>
                </a:cubicBezTo>
                <a:cubicBezTo>
                  <a:pt x="152" y="440"/>
                  <a:pt x="178" y="358"/>
                  <a:pt x="280" y="323"/>
                </a:cubicBezTo>
                <a:cubicBezTo>
                  <a:pt x="238" y="387"/>
                  <a:pt x="240" y="500"/>
                  <a:pt x="296" y="553"/>
                </a:cubicBezTo>
                <a:cubicBezTo>
                  <a:pt x="305" y="584"/>
                  <a:pt x="318" y="614"/>
                  <a:pt x="326" y="645"/>
                </a:cubicBezTo>
                <a:cubicBezTo>
                  <a:pt x="332" y="666"/>
                  <a:pt x="342" y="707"/>
                  <a:pt x="342" y="707"/>
                </a:cubicBezTo>
                <a:cubicBezTo>
                  <a:pt x="329" y="829"/>
                  <a:pt x="323" y="907"/>
                  <a:pt x="234" y="991"/>
                </a:cubicBezTo>
                <a:cubicBezTo>
                  <a:pt x="212" y="981"/>
                  <a:pt x="201" y="979"/>
                  <a:pt x="188" y="960"/>
                </a:cubicBezTo>
                <a:cubicBezTo>
                  <a:pt x="162" y="920"/>
                  <a:pt x="189" y="936"/>
                  <a:pt x="150" y="922"/>
                </a:cubicBezTo>
                <a:cubicBezTo>
                  <a:pt x="147" y="914"/>
                  <a:pt x="147" y="906"/>
                  <a:pt x="142" y="899"/>
                </a:cubicBezTo>
                <a:cubicBezTo>
                  <a:pt x="131" y="884"/>
                  <a:pt x="104" y="860"/>
                  <a:pt x="104" y="860"/>
                </a:cubicBezTo>
                <a:cubicBezTo>
                  <a:pt x="83" y="798"/>
                  <a:pt x="51" y="748"/>
                  <a:pt x="34" y="684"/>
                </a:cubicBezTo>
                <a:cubicBezTo>
                  <a:pt x="36" y="612"/>
                  <a:pt x="0" y="274"/>
                  <a:pt x="142" y="231"/>
                </a:cubicBezTo>
                <a:cubicBezTo>
                  <a:pt x="150" y="226"/>
                  <a:pt x="157" y="219"/>
                  <a:pt x="165" y="215"/>
                </a:cubicBezTo>
                <a:cubicBezTo>
                  <a:pt x="172" y="211"/>
                  <a:pt x="182" y="214"/>
                  <a:pt x="188" y="208"/>
                </a:cubicBezTo>
                <a:cubicBezTo>
                  <a:pt x="203" y="193"/>
                  <a:pt x="207" y="171"/>
                  <a:pt x="219" y="154"/>
                </a:cubicBezTo>
                <a:cubicBezTo>
                  <a:pt x="232" y="95"/>
                  <a:pt x="277" y="42"/>
                  <a:pt x="319" y="0"/>
                </a:cubicBezTo>
                <a:cubicBezTo>
                  <a:pt x="349" y="32"/>
                  <a:pt x="358" y="118"/>
                  <a:pt x="372" y="162"/>
                </a:cubicBezTo>
                <a:cubicBezTo>
                  <a:pt x="380" y="187"/>
                  <a:pt x="411" y="231"/>
                  <a:pt x="411" y="231"/>
                </a:cubicBezTo>
                <a:cubicBezTo>
                  <a:pt x="423" y="295"/>
                  <a:pt x="424" y="278"/>
                  <a:pt x="457" y="323"/>
                </a:cubicBezTo>
                <a:cubicBezTo>
                  <a:pt x="468" y="338"/>
                  <a:pt x="488" y="369"/>
                  <a:pt x="488" y="369"/>
                </a:cubicBezTo>
                <a:cubicBezTo>
                  <a:pt x="514" y="483"/>
                  <a:pt x="453" y="507"/>
                  <a:pt x="403" y="584"/>
                </a:cubicBezTo>
                <a:cubicBezTo>
                  <a:pt x="396" y="717"/>
                  <a:pt x="442" y="873"/>
                  <a:pt x="311" y="937"/>
                </a:cubicBezTo>
                <a:cubicBezTo>
                  <a:pt x="307" y="942"/>
                  <a:pt x="286" y="965"/>
                  <a:pt x="280" y="968"/>
                </a:cubicBezTo>
                <a:cubicBezTo>
                  <a:pt x="273" y="972"/>
                  <a:pt x="249" y="976"/>
                  <a:pt x="257" y="976"/>
                </a:cubicBezTo>
                <a:cubicBezTo>
                  <a:pt x="347" y="973"/>
                  <a:pt x="436" y="965"/>
                  <a:pt x="526" y="960"/>
                </a:cubicBezTo>
                <a:cubicBezTo>
                  <a:pt x="541" y="950"/>
                  <a:pt x="559" y="943"/>
                  <a:pt x="572" y="930"/>
                </a:cubicBezTo>
                <a:cubicBezTo>
                  <a:pt x="599" y="901"/>
                  <a:pt x="625" y="866"/>
                  <a:pt x="657" y="845"/>
                </a:cubicBezTo>
                <a:cubicBezTo>
                  <a:pt x="689" y="802"/>
                  <a:pt x="696" y="761"/>
                  <a:pt x="718" y="715"/>
                </a:cubicBezTo>
                <a:cubicBezTo>
                  <a:pt x="748" y="655"/>
                  <a:pt x="721" y="725"/>
                  <a:pt x="741" y="668"/>
                </a:cubicBezTo>
                <a:cubicBezTo>
                  <a:pt x="736" y="607"/>
                  <a:pt x="735" y="545"/>
                  <a:pt x="726" y="484"/>
                </a:cubicBezTo>
                <a:cubicBezTo>
                  <a:pt x="725" y="475"/>
                  <a:pt x="717" y="454"/>
                  <a:pt x="710" y="461"/>
                </a:cubicBezTo>
                <a:cubicBezTo>
                  <a:pt x="697" y="474"/>
                  <a:pt x="702" y="498"/>
                  <a:pt x="695" y="515"/>
                </a:cubicBezTo>
                <a:cubicBezTo>
                  <a:pt x="683" y="546"/>
                  <a:pt x="618" y="576"/>
                  <a:pt x="587" y="584"/>
                </a:cubicBezTo>
                <a:cubicBezTo>
                  <a:pt x="534" y="618"/>
                  <a:pt x="517" y="680"/>
                  <a:pt x="472" y="722"/>
                </a:cubicBezTo>
                <a:cubicBezTo>
                  <a:pt x="467" y="735"/>
                  <a:pt x="458" y="747"/>
                  <a:pt x="457" y="761"/>
                </a:cubicBezTo>
                <a:cubicBezTo>
                  <a:pt x="452" y="850"/>
                  <a:pt x="494" y="827"/>
                  <a:pt x="442" y="845"/>
                </a:cubicBezTo>
                <a:cubicBezTo>
                  <a:pt x="446" y="787"/>
                  <a:pt x="437" y="678"/>
                  <a:pt x="488" y="630"/>
                </a:cubicBezTo>
                <a:lnTo>
                  <a:pt x="526" y="561"/>
                </a:lnTo>
                <a:cubicBezTo>
                  <a:pt x="526" y="561"/>
                  <a:pt x="526" y="561"/>
                  <a:pt x="526" y="561"/>
                </a:cubicBezTo>
                <a:cubicBezTo>
                  <a:pt x="539" y="523"/>
                  <a:pt x="552" y="485"/>
                  <a:pt x="564" y="446"/>
                </a:cubicBezTo>
                <a:cubicBezTo>
                  <a:pt x="578" y="323"/>
                  <a:pt x="580" y="345"/>
                  <a:pt x="557" y="162"/>
                </a:cubicBezTo>
                <a:cubicBezTo>
                  <a:pt x="554" y="140"/>
                  <a:pt x="521" y="105"/>
                  <a:pt x="511" y="85"/>
                </a:cubicBezTo>
                <a:cubicBezTo>
                  <a:pt x="494" y="101"/>
                  <a:pt x="484" y="126"/>
                  <a:pt x="465" y="139"/>
                </a:cubicBezTo>
                <a:cubicBezTo>
                  <a:pt x="439" y="156"/>
                  <a:pt x="395" y="162"/>
                  <a:pt x="395" y="200"/>
                </a:cubicBezTo>
                <a:lnTo>
                  <a:pt x="411" y="254"/>
                </a:lnTo>
              </a:path>
            </a:pathLst>
          </a:custGeom>
          <a:solidFill>
            <a:srgbClr val="FA2110"/>
          </a:solidFill>
          <a:ln w="9525">
            <a:solidFill>
              <a:srgbClr val="FCFC2E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0114" name="Freeform 34"/>
          <p:cNvSpPr>
            <a:spLocks/>
          </p:cNvSpPr>
          <p:nvPr/>
        </p:nvSpPr>
        <p:spPr bwMode="auto">
          <a:xfrm>
            <a:off x="555625" y="3109913"/>
            <a:ext cx="982663" cy="1123950"/>
          </a:xfrm>
          <a:custGeom>
            <a:avLst/>
            <a:gdLst/>
            <a:ahLst/>
            <a:cxnLst>
              <a:cxn ang="0">
                <a:pos x="128" y="645"/>
              </a:cxn>
              <a:cxn ang="0">
                <a:pos x="51" y="545"/>
              </a:cxn>
              <a:cxn ang="0">
                <a:pos x="5" y="422"/>
              </a:cxn>
              <a:cxn ang="0">
                <a:pos x="43" y="253"/>
              </a:cxn>
              <a:cxn ang="0">
                <a:pos x="81" y="161"/>
              </a:cxn>
              <a:cxn ang="0">
                <a:pos x="120" y="192"/>
              </a:cxn>
              <a:cxn ang="0">
                <a:pos x="158" y="223"/>
              </a:cxn>
              <a:cxn ang="0">
                <a:pos x="189" y="330"/>
              </a:cxn>
              <a:cxn ang="0">
                <a:pos x="143" y="553"/>
              </a:cxn>
              <a:cxn ang="0">
                <a:pos x="128" y="660"/>
              </a:cxn>
              <a:cxn ang="0">
                <a:pos x="112" y="637"/>
              </a:cxn>
              <a:cxn ang="0">
                <a:pos x="81" y="576"/>
              </a:cxn>
              <a:cxn ang="0">
                <a:pos x="158" y="330"/>
              </a:cxn>
              <a:cxn ang="0">
                <a:pos x="235" y="215"/>
              </a:cxn>
              <a:cxn ang="0">
                <a:pos x="243" y="184"/>
              </a:cxn>
              <a:cxn ang="0">
                <a:pos x="250" y="46"/>
              </a:cxn>
              <a:cxn ang="0">
                <a:pos x="266" y="92"/>
              </a:cxn>
              <a:cxn ang="0">
                <a:pos x="273" y="261"/>
              </a:cxn>
              <a:cxn ang="0">
                <a:pos x="281" y="307"/>
              </a:cxn>
              <a:cxn ang="0">
                <a:pos x="289" y="261"/>
              </a:cxn>
              <a:cxn ang="0">
                <a:pos x="312" y="169"/>
              </a:cxn>
              <a:cxn ang="0">
                <a:pos x="312" y="430"/>
              </a:cxn>
              <a:cxn ang="0">
                <a:pos x="227" y="553"/>
              </a:cxn>
              <a:cxn ang="0">
                <a:pos x="235" y="676"/>
              </a:cxn>
              <a:cxn ang="0">
                <a:pos x="250" y="699"/>
              </a:cxn>
              <a:cxn ang="0">
                <a:pos x="266" y="683"/>
              </a:cxn>
              <a:cxn ang="0">
                <a:pos x="312" y="591"/>
              </a:cxn>
              <a:cxn ang="0">
                <a:pos x="366" y="522"/>
              </a:cxn>
              <a:cxn ang="0">
                <a:pos x="396" y="453"/>
              </a:cxn>
              <a:cxn ang="0">
                <a:pos x="419" y="107"/>
              </a:cxn>
              <a:cxn ang="0">
                <a:pos x="450" y="54"/>
              </a:cxn>
              <a:cxn ang="0">
                <a:pos x="465" y="100"/>
              </a:cxn>
              <a:cxn ang="0">
                <a:pos x="496" y="138"/>
              </a:cxn>
              <a:cxn ang="0">
                <a:pos x="512" y="238"/>
              </a:cxn>
              <a:cxn ang="0">
                <a:pos x="519" y="200"/>
              </a:cxn>
              <a:cxn ang="0">
                <a:pos x="550" y="69"/>
              </a:cxn>
              <a:cxn ang="0">
                <a:pos x="558" y="15"/>
              </a:cxn>
              <a:cxn ang="0">
                <a:pos x="573" y="100"/>
              </a:cxn>
              <a:cxn ang="0">
                <a:pos x="619" y="238"/>
              </a:cxn>
              <a:cxn ang="0">
                <a:pos x="604" y="461"/>
              </a:cxn>
              <a:cxn ang="0">
                <a:pos x="565" y="499"/>
              </a:cxn>
              <a:cxn ang="0">
                <a:pos x="519" y="553"/>
              </a:cxn>
              <a:cxn ang="0">
                <a:pos x="489" y="607"/>
              </a:cxn>
              <a:cxn ang="0">
                <a:pos x="435" y="699"/>
              </a:cxn>
              <a:cxn ang="0">
                <a:pos x="128" y="645"/>
              </a:cxn>
            </a:cxnLst>
            <a:rect l="0" t="0" r="r" b="b"/>
            <a:pathLst>
              <a:path w="619" h="708">
                <a:moveTo>
                  <a:pt x="128" y="645"/>
                </a:moveTo>
                <a:cubicBezTo>
                  <a:pt x="106" y="612"/>
                  <a:pt x="69" y="580"/>
                  <a:pt x="51" y="545"/>
                </a:cubicBezTo>
                <a:cubicBezTo>
                  <a:pt x="31" y="505"/>
                  <a:pt x="17" y="465"/>
                  <a:pt x="5" y="422"/>
                </a:cubicBezTo>
                <a:cubicBezTo>
                  <a:pt x="9" y="362"/>
                  <a:pt x="0" y="299"/>
                  <a:pt x="43" y="253"/>
                </a:cubicBezTo>
                <a:cubicBezTo>
                  <a:pt x="52" y="220"/>
                  <a:pt x="57" y="187"/>
                  <a:pt x="81" y="161"/>
                </a:cubicBezTo>
                <a:cubicBezTo>
                  <a:pt x="93" y="173"/>
                  <a:pt x="108" y="180"/>
                  <a:pt x="120" y="192"/>
                </a:cubicBezTo>
                <a:cubicBezTo>
                  <a:pt x="155" y="227"/>
                  <a:pt x="112" y="207"/>
                  <a:pt x="158" y="223"/>
                </a:cubicBezTo>
                <a:cubicBezTo>
                  <a:pt x="171" y="260"/>
                  <a:pt x="181" y="292"/>
                  <a:pt x="189" y="330"/>
                </a:cubicBezTo>
                <a:cubicBezTo>
                  <a:pt x="178" y="457"/>
                  <a:pt x="195" y="474"/>
                  <a:pt x="143" y="553"/>
                </a:cubicBezTo>
                <a:cubicBezTo>
                  <a:pt x="138" y="589"/>
                  <a:pt x="140" y="626"/>
                  <a:pt x="128" y="660"/>
                </a:cubicBezTo>
                <a:cubicBezTo>
                  <a:pt x="125" y="669"/>
                  <a:pt x="117" y="645"/>
                  <a:pt x="112" y="637"/>
                </a:cubicBezTo>
                <a:cubicBezTo>
                  <a:pt x="101" y="617"/>
                  <a:pt x="81" y="576"/>
                  <a:pt x="81" y="576"/>
                </a:cubicBezTo>
                <a:cubicBezTo>
                  <a:pt x="92" y="494"/>
                  <a:pt x="99" y="393"/>
                  <a:pt x="158" y="330"/>
                </a:cubicBezTo>
                <a:cubicBezTo>
                  <a:pt x="173" y="286"/>
                  <a:pt x="202" y="248"/>
                  <a:pt x="235" y="215"/>
                </a:cubicBezTo>
                <a:cubicBezTo>
                  <a:pt x="238" y="205"/>
                  <a:pt x="242" y="195"/>
                  <a:pt x="243" y="184"/>
                </a:cubicBezTo>
                <a:cubicBezTo>
                  <a:pt x="247" y="138"/>
                  <a:pt x="239" y="91"/>
                  <a:pt x="250" y="46"/>
                </a:cubicBezTo>
                <a:cubicBezTo>
                  <a:pt x="254" y="30"/>
                  <a:pt x="266" y="92"/>
                  <a:pt x="266" y="92"/>
                </a:cubicBezTo>
                <a:cubicBezTo>
                  <a:pt x="268" y="148"/>
                  <a:pt x="269" y="205"/>
                  <a:pt x="273" y="261"/>
                </a:cubicBezTo>
                <a:cubicBezTo>
                  <a:pt x="274" y="277"/>
                  <a:pt x="265" y="307"/>
                  <a:pt x="281" y="307"/>
                </a:cubicBezTo>
                <a:cubicBezTo>
                  <a:pt x="297" y="307"/>
                  <a:pt x="286" y="276"/>
                  <a:pt x="289" y="261"/>
                </a:cubicBezTo>
                <a:cubicBezTo>
                  <a:pt x="295" y="230"/>
                  <a:pt x="312" y="169"/>
                  <a:pt x="312" y="169"/>
                </a:cubicBezTo>
                <a:cubicBezTo>
                  <a:pt x="321" y="260"/>
                  <a:pt x="337" y="338"/>
                  <a:pt x="312" y="430"/>
                </a:cubicBezTo>
                <a:cubicBezTo>
                  <a:pt x="305" y="455"/>
                  <a:pt x="247" y="534"/>
                  <a:pt x="227" y="553"/>
                </a:cubicBezTo>
                <a:cubicBezTo>
                  <a:pt x="230" y="594"/>
                  <a:pt x="229" y="635"/>
                  <a:pt x="235" y="676"/>
                </a:cubicBezTo>
                <a:cubicBezTo>
                  <a:pt x="236" y="685"/>
                  <a:pt x="241" y="697"/>
                  <a:pt x="250" y="699"/>
                </a:cubicBezTo>
                <a:cubicBezTo>
                  <a:pt x="257" y="701"/>
                  <a:pt x="261" y="688"/>
                  <a:pt x="266" y="683"/>
                </a:cubicBezTo>
                <a:cubicBezTo>
                  <a:pt x="275" y="644"/>
                  <a:pt x="285" y="620"/>
                  <a:pt x="312" y="591"/>
                </a:cubicBezTo>
                <a:cubicBezTo>
                  <a:pt x="323" y="559"/>
                  <a:pt x="338" y="541"/>
                  <a:pt x="366" y="522"/>
                </a:cubicBezTo>
                <a:cubicBezTo>
                  <a:pt x="381" y="499"/>
                  <a:pt x="388" y="479"/>
                  <a:pt x="396" y="453"/>
                </a:cubicBezTo>
                <a:cubicBezTo>
                  <a:pt x="403" y="352"/>
                  <a:pt x="378" y="191"/>
                  <a:pt x="419" y="107"/>
                </a:cubicBezTo>
                <a:cubicBezTo>
                  <a:pt x="428" y="89"/>
                  <a:pt x="441" y="72"/>
                  <a:pt x="450" y="54"/>
                </a:cubicBezTo>
                <a:cubicBezTo>
                  <a:pt x="455" y="69"/>
                  <a:pt x="457" y="86"/>
                  <a:pt x="465" y="100"/>
                </a:cubicBezTo>
                <a:cubicBezTo>
                  <a:pt x="473" y="114"/>
                  <a:pt x="487" y="124"/>
                  <a:pt x="496" y="138"/>
                </a:cubicBezTo>
                <a:cubicBezTo>
                  <a:pt x="504" y="171"/>
                  <a:pt x="497" y="208"/>
                  <a:pt x="512" y="238"/>
                </a:cubicBezTo>
                <a:cubicBezTo>
                  <a:pt x="518" y="250"/>
                  <a:pt x="517" y="213"/>
                  <a:pt x="519" y="200"/>
                </a:cubicBezTo>
                <a:cubicBezTo>
                  <a:pt x="526" y="151"/>
                  <a:pt x="529" y="113"/>
                  <a:pt x="550" y="69"/>
                </a:cubicBezTo>
                <a:cubicBezTo>
                  <a:pt x="553" y="51"/>
                  <a:pt x="547" y="0"/>
                  <a:pt x="558" y="15"/>
                </a:cubicBezTo>
                <a:cubicBezTo>
                  <a:pt x="575" y="38"/>
                  <a:pt x="564" y="73"/>
                  <a:pt x="573" y="100"/>
                </a:cubicBezTo>
                <a:cubicBezTo>
                  <a:pt x="589" y="146"/>
                  <a:pt x="603" y="192"/>
                  <a:pt x="619" y="238"/>
                </a:cubicBezTo>
                <a:cubicBezTo>
                  <a:pt x="614" y="312"/>
                  <a:pt x="619" y="388"/>
                  <a:pt x="604" y="461"/>
                </a:cubicBezTo>
                <a:cubicBezTo>
                  <a:pt x="600" y="479"/>
                  <a:pt x="578" y="486"/>
                  <a:pt x="565" y="499"/>
                </a:cubicBezTo>
                <a:cubicBezTo>
                  <a:pt x="548" y="516"/>
                  <a:pt x="537" y="536"/>
                  <a:pt x="519" y="553"/>
                </a:cubicBezTo>
                <a:cubicBezTo>
                  <a:pt x="510" y="572"/>
                  <a:pt x="496" y="588"/>
                  <a:pt x="489" y="607"/>
                </a:cubicBezTo>
                <a:cubicBezTo>
                  <a:pt x="454" y="703"/>
                  <a:pt x="496" y="683"/>
                  <a:pt x="435" y="699"/>
                </a:cubicBezTo>
                <a:cubicBezTo>
                  <a:pt x="192" y="680"/>
                  <a:pt x="292" y="708"/>
                  <a:pt x="128" y="645"/>
                </a:cubicBezTo>
                <a:close/>
              </a:path>
            </a:pathLst>
          </a:custGeom>
          <a:solidFill>
            <a:srgbClr val="FA2110"/>
          </a:solidFill>
          <a:ln w="9525" cmpd="sng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0115" name="Text Box 35"/>
          <p:cNvSpPr txBox="1">
            <a:spLocks noChangeArrowheads="1"/>
          </p:cNvSpPr>
          <p:nvPr/>
        </p:nvSpPr>
        <p:spPr bwMode="auto">
          <a:xfrm>
            <a:off x="206375" y="1803400"/>
            <a:ext cx="1841500" cy="546100"/>
          </a:xfrm>
          <a:prstGeom prst="rect">
            <a:avLst/>
          </a:prstGeom>
          <a:solidFill>
            <a:srgbClr val="FA2110"/>
          </a:solidFill>
          <a:ln w="28575">
            <a:solidFill>
              <a:srgbClr val="FCFC2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>
                <a:solidFill>
                  <a:schemeClr val="bg1"/>
                </a:solidFill>
              </a:rPr>
              <a:t>Calor = 3.200 watts  (2.752 Kcal/h)</a:t>
            </a:r>
            <a:endParaRPr lang="en-US" sz="1400" b="1">
              <a:solidFill>
                <a:schemeClr val="bg1"/>
              </a:solidFill>
            </a:endParaRPr>
          </a:p>
        </p:txBody>
      </p:sp>
      <p:sp>
        <p:nvSpPr>
          <p:cNvPr id="1070116" name="Rectangle 36"/>
          <p:cNvSpPr>
            <a:spLocks noChangeArrowheads="1"/>
          </p:cNvSpPr>
          <p:nvPr/>
        </p:nvSpPr>
        <p:spPr bwMode="auto">
          <a:xfrm>
            <a:off x="5305425" y="3532188"/>
            <a:ext cx="998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>
                <a:solidFill>
                  <a:schemeClr val="bg1"/>
                </a:solidFill>
              </a:rPr>
              <a:t>7,32 KVA</a:t>
            </a:r>
            <a:r>
              <a:rPr lang="es-AR" sz="1400" b="1" baseline="-25000">
                <a:solidFill>
                  <a:schemeClr val="bg1"/>
                </a:solidFill>
              </a:rPr>
              <a:t>r</a:t>
            </a:r>
            <a:endParaRPr lang="en-US" sz="1400" b="1" baseline="-25000">
              <a:solidFill>
                <a:schemeClr val="bg1"/>
              </a:solidFill>
            </a:endParaRPr>
          </a:p>
        </p:txBody>
      </p:sp>
      <p:sp>
        <p:nvSpPr>
          <p:cNvPr id="1070117" name="Text Box 37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  <p:sp>
        <p:nvSpPr>
          <p:cNvPr id="1070118" name="Text Box 38"/>
          <p:cNvSpPr txBox="1">
            <a:spLocks noChangeArrowheads="1"/>
          </p:cNvSpPr>
          <p:nvPr/>
        </p:nvSpPr>
        <p:spPr bwMode="auto">
          <a:xfrm>
            <a:off x="3357563" y="3544888"/>
            <a:ext cx="14620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chemeClr val="bg1"/>
                </a:solidFill>
              </a:rPr>
              <a:t>18,2 KW </a:t>
            </a:r>
            <a:endParaRPr lang="en-US" sz="1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106" name="WordArt 2"/>
          <p:cNvSpPr>
            <a:spLocks noChangeArrowheads="1" noChangeShapeType="1" noTextEdit="1"/>
          </p:cNvSpPr>
          <p:nvPr/>
        </p:nvSpPr>
        <p:spPr bwMode="auto">
          <a:xfrm>
            <a:off x="762000" y="603250"/>
            <a:ext cx="7772400" cy="849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b="1" kern="10" spc="72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Motor "Industrial"</a:t>
            </a:r>
          </a:p>
        </p:txBody>
      </p:sp>
      <p:pic>
        <p:nvPicPr>
          <p:cNvPr id="1071107" name="Picture 3" descr="SP15"/>
          <p:cNvPicPr>
            <a:picLocks noChangeAspect="1" noChangeArrowheads="1"/>
          </p:cNvPicPr>
          <p:nvPr/>
        </p:nvPicPr>
        <p:blipFill>
          <a:blip r:embed="rId2" cstate="print"/>
          <a:srcRect l="8495" r="11780"/>
          <a:stretch>
            <a:fillRect/>
          </a:stretch>
        </p:blipFill>
        <p:spPr bwMode="auto">
          <a:xfrm>
            <a:off x="2119313" y="1890713"/>
            <a:ext cx="5083175" cy="4167187"/>
          </a:xfrm>
          <a:prstGeom prst="rect">
            <a:avLst/>
          </a:prstGeom>
          <a:noFill/>
        </p:spPr>
      </p:pic>
      <p:sp>
        <p:nvSpPr>
          <p:cNvPr id="1071108" name="AutoShape 4"/>
          <p:cNvSpPr>
            <a:spLocks noChangeArrowheads="1"/>
          </p:cNvSpPr>
          <p:nvPr/>
        </p:nvSpPr>
        <p:spPr bwMode="auto">
          <a:xfrm>
            <a:off x="2184400" y="2057400"/>
            <a:ext cx="1270000" cy="1473200"/>
          </a:xfrm>
          <a:prstGeom prst="star4">
            <a:avLst>
              <a:gd name="adj" fmla="val 12500"/>
            </a:avLst>
          </a:prstGeom>
          <a:gradFill rotWithShape="0">
            <a:gsLst>
              <a:gs pos="0">
                <a:srgbClr val="DDDDDD">
                  <a:gamma/>
                  <a:shade val="46275"/>
                  <a:invGamma/>
                </a:srgbClr>
              </a:gs>
              <a:gs pos="50000">
                <a:srgbClr val="DDDDDD"/>
              </a:gs>
              <a:gs pos="100000">
                <a:srgbClr val="DDDDDD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AR" sz="1800" b="1">
                <a:solidFill>
                  <a:srgbClr val="0D33EF"/>
                </a:solidFill>
              </a:rPr>
              <a:t>“MSI”</a:t>
            </a:r>
            <a:endParaRPr lang="en-US" sz="1800" b="1">
              <a:solidFill>
                <a:srgbClr val="0D33EF"/>
              </a:solidFill>
            </a:endParaRPr>
          </a:p>
        </p:txBody>
      </p:sp>
      <p:sp>
        <p:nvSpPr>
          <p:cNvPr id="1071109" name="Text Box 5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130" name="Text Box 2"/>
          <p:cNvSpPr txBox="1">
            <a:spLocks noChangeArrowheads="1"/>
          </p:cNvSpPr>
          <p:nvPr/>
        </p:nvSpPr>
        <p:spPr bwMode="auto">
          <a:xfrm>
            <a:off x="406400" y="384175"/>
            <a:ext cx="8547100" cy="7794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800" b="1" u="sng">
                <a:solidFill>
                  <a:srgbClr val="000000"/>
                </a:solidFill>
                <a:latin typeface="Arial" pitchFamily="34" charset="0"/>
              </a:rPr>
              <a:t>DISTRIBUCIÓN DE LA POTENCIA EN UN MOTOR TRIFÁSICO ASINCRÓNICO</a:t>
            </a:r>
          </a:p>
          <a:p>
            <a:pPr algn="ctr" eaLnBrk="0" hangingPunct="0">
              <a:spcBef>
                <a:spcPct val="50000"/>
              </a:spcBef>
            </a:pPr>
            <a:r>
              <a:rPr lang="es-AR" sz="1800" b="1" u="sng">
                <a:solidFill>
                  <a:srgbClr val="000000"/>
                </a:solidFill>
                <a:latin typeface="Arial" pitchFamily="34" charset="0"/>
              </a:rPr>
              <a:t>Ejemplo: (78195816) Motor MS 6000 I  de 15 KW / 20 HP     3 x 400V - 50Hz</a:t>
            </a:r>
            <a:endParaRPr lang="en-US" sz="1800" b="1" u="sng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72131" name="AutoShape 3"/>
          <p:cNvSpPr>
            <a:spLocks noChangeArrowheads="1"/>
          </p:cNvSpPr>
          <p:nvPr/>
        </p:nvSpPr>
        <p:spPr bwMode="auto">
          <a:xfrm>
            <a:off x="1536700" y="1949450"/>
            <a:ext cx="4776788" cy="101441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32" name="AutoShape 4"/>
          <p:cNvSpPr>
            <a:spLocks noChangeArrowheads="1"/>
          </p:cNvSpPr>
          <p:nvPr/>
        </p:nvSpPr>
        <p:spPr bwMode="auto">
          <a:xfrm>
            <a:off x="4748213" y="1943100"/>
            <a:ext cx="2144712" cy="10255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33" name="Text Box 5"/>
          <p:cNvSpPr txBox="1">
            <a:spLocks noChangeArrowheads="1"/>
          </p:cNvSpPr>
          <p:nvPr/>
        </p:nvSpPr>
        <p:spPr bwMode="auto">
          <a:xfrm>
            <a:off x="2724150" y="1349375"/>
            <a:ext cx="3635375" cy="854075"/>
          </a:xfrm>
          <a:prstGeom prst="rect">
            <a:avLst/>
          </a:prstGeom>
          <a:solidFill>
            <a:srgbClr val="FA2110"/>
          </a:solidFill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RED DE ALIMENTACIÓN</a:t>
            </a:r>
          </a:p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S = 21,2 KVA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072134" name="Text Box 6"/>
          <p:cNvSpPr txBox="1">
            <a:spLocks noChangeArrowheads="1"/>
          </p:cNvSpPr>
          <p:nvPr/>
        </p:nvSpPr>
        <p:spPr bwMode="auto">
          <a:xfrm>
            <a:off x="3230563" y="2389188"/>
            <a:ext cx="14620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chemeClr val="bg1"/>
                </a:solidFill>
              </a:rPr>
              <a:t>P</a:t>
            </a:r>
            <a:r>
              <a:rPr lang="es-AR" sz="1600" b="1" baseline="-25000">
                <a:solidFill>
                  <a:schemeClr val="bg1"/>
                </a:solidFill>
              </a:rPr>
              <a:t>1</a:t>
            </a:r>
            <a:r>
              <a:rPr lang="es-AR" sz="1600" b="1">
                <a:solidFill>
                  <a:schemeClr val="bg1"/>
                </a:solidFill>
              </a:rPr>
              <a:t> = 17,8 KW 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1072135" name="Rectangle 7"/>
          <p:cNvSpPr>
            <a:spLocks noChangeArrowheads="1"/>
          </p:cNvSpPr>
          <p:nvPr/>
        </p:nvSpPr>
        <p:spPr bwMode="auto">
          <a:xfrm>
            <a:off x="5213350" y="2411413"/>
            <a:ext cx="11763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chemeClr val="bg1"/>
                </a:solidFill>
              </a:rPr>
              <a:t>Q = 6,36 KVA</a:t>
            </a:r>
            <a:r>
              <a:rPr lang="es-AR" sz="1200" b="1" baseline="-25000">
                <a:solidFill>
                  <a:schemeClr val="bg1"/>
                </a:solidFill>
              </a:rPr>
              <a:t>r</a:t>
            </a:r>
            <a:endParaRPr lang="en-US" sz="1200" b="1">
              <a:solidFill>
                <a:schemeClr val="bg1"/>
              </a:solidFill>
              <a:sym typeface="Symbol" pitchFamily="18" charset="2"/>
            </a:endParaRPr>
          </a:p>
        </p:txBody>
      </p:sp>
      <p:sp>
        <p:nvSpPr>
          <p:cNvPr id="1072136" name="Text Box 8"/>
          <p:cNvSpPr txBox="1">
            <a:spLocks noChangeArrowheads="1"/>
          </p:cNvSpPr>
          <p:nvPr/>
        </p:nvSpPr>
        <p:spPr bwMode="auto">
          <a:xfrm>
            <a:off x="2978150" y="2974975"/>
            <a:ext cx="3402013" cy="374650"/>
          </a:xfrm>
          <a:prstGeom prst="rect">
            <a:avLst/>
          </a:prstGeom>
          <a:solidFill>
            <a:srgbClr val="DDDDDD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AR" sz="1600" b="1">
                <a:solidFill>
                  <a:srgbClr val="040000"/>
                </a:solidFill>
              </a:rPr>
              <a:t>MOTOR</a:t>
            </a:r>
            <a:endParaRPr lang="en-US" sz="1600" b="1">
              <a:solidFill>
                <a:srgbClr val="040000"/>
              </a:solidFill>
            </a:endParaRPr>
          </a:p>
        </p:txBody>
      </p:sp>
      <p:sp>
        <p:nvSpPr>
          <p:cNvPr id="1072137" name="AutoShape 9"/>
          <p:cNvSpPr>
            <a:spLocks noChangeArrowheads="1"/>
          </p:cNvSpPr>
          <p:nvPr/>
        </p:nvSpPr>
        <p:spPr bwMode="auto">
          <a:xfrm>
            <a:off x="1944688" y="3405188"/>
            <a:ext cx="4241800" cy="9890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38" name="AutoShape 10"/>
          <p:cNvSpPr>
            <a:spLocks noChangeArrowheads="1"/>
          </p:cNvSpPr>
          <p:nvPr/>
        </p:nvSpPr>
        <p:spPr bwMode="auto">
          <a:xfrm>
            <a:off x="4740275" y="3400425"/>
            <a:ext cx="2146300" cy="10128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2857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39" name="AutoShape 11"/>
          <p:cNvSpPr>
            <a:spLocks noChangeArrowheads="1"/>
          </p:cNvSpPr>
          <p:nvPr/>
        </p:nvSpPr>
        <p:spPr bwMode="auto">
          <a:xfrm>
            <a:off x="2254250" y="4398963"/>
            <a:ext cx="3802063" cy="98901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A2110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40" name="AutoShape 12"/>
          <p:cNvSpPr>
            <a:spLocks noChangeArrowheads="1"/>
          </p:cNvSpPr>
          <p:nvPr/>
        </p:nvSpPr>
        <p:spPr bwMode="auto">
          <a:xfrm>
            <a:off x="2628900" y="5419725"/>
            <a:ext cx="3327400" cy="8286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DDDDDD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41" name="Rectangle 13"/>
          <p:cNvSpPr>
            <a:spLocks noChangeArrowheads="1"/>
          </p:cNvSpPr>
          <p:nvPr/>
        </p:nvSpPr>
        <p:spPr bwMode="auto">
          <a:xfrm>
            <a:off x="3557588" y="5507038"/>
            <a:ext cx="1533525" cy="58102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40000"/>
                </a:solidFill>
              </a:rPr>
              <a:t>P</a:t>
            </a:r>
            <a:r>
              <a:rPr lang="es-AR" sz="1600" b="1" baseline="-25000">
                <a:solidFill>
                  <a:srgbClr val="040000"/>
                </a:solidFill>
              </a:rPr>
              <a:t>2</a:t>
            </a:r>
            <a:r>
              <a:rPr lang="es-AR" sz="1600" b="1">
                <a:solidFill>
                  <a:srgbClr val="040000"/>
                </a:solidFill>
              </a:rPr>
              <a:t> = 15 KW / 20 HP</a:t>
            </a:r>
            <a:endParaRPr lang="en-US" sz="1600" b="1">
              <a:solidFill>
                <a:srgbClr val="040000"/>
              </a:solidFill>
              <a:sym typeface="Symbol" pitchFamily="18" charset="2"/>
            </a:endParaRPr>
          </a:p>
        </p:txBody>
      </p:sp>
      <p:sp>
        <p:nvSpPr>
          <p:cNvPr id="1072142" name="AutoShape 14"/>
          <p:cNvSpPr>
            <a:spLocks noChangeArrowheads="1"/>
          </p:cNvSpPr>
          <p:nvPr/>
        </p:nvSpPr>
        <p:spPr bwMode="auto">
          <a:xfrm>
            <a:off x="2060575" y="3305175"/>
            <a:ext cx="839788" cy="766763"/>
          </a:xfrm>
          <a:prstGeom prst="leftArrow">
            <a:avLst>
              <a:gd name="adj1" fmla="val 50000"/>
              <a:gd name="adj2" fmla="val 27381"/>
            </a:avLst>
          </a:prstGeom>
          <a:solidFill>
            <a:schemeClr val="accent1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43" name="AutoShape 15"/>
          <p:cNvSpPr>
            <a:spLocks noChangeArrowheads="1"/>
          </p:cNvSpPr>
          <p:nvPr/>
        </p:nvSpPr>
        <p:spPr bwMode="auto">
          <a:xfrm>
            <a:off x="2273300" y="4346575"/>
            <a:ext cx="839788" cy="766763"/>
          </a:xfrm>
          <a:prstGeom prst="leftArrow">
            <a:avLst>
              <a:gd name="adj1" fmla="val 50000"/>
              <a:gd name="adj2" fmla="val 27381"/>
            </a:avLst>
          </a:prstGeom>
          <a:solidFill>
            <a:schemeClr val="accent1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44" name="AutoShape 16"/>
          <p:cNvSpPr>
            <a:spLocks noChangeArrowheads="1"/>
          </p:cNvSpPr>
          <p:nvPr/>
        </p:nvSpPr>
        <p:spPr bwMode="auto">
          <a:xfrm>
            <a:off x="6530975" y="3282950"/>
            <a:ext cx="525463" cy="8032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45" name="Rectangle 17"/>
          <p:cNvSpPr>
            <a:spLocks noChangeArrowheads="1"/>
          </p:cNvSpPr>
          <p:nvPr/>
        </p:nvSpPr>
        <p:spPr bwMode="auto">
          <a:xfrm>
            <a:off x="7143750" y="3533775"/>
            <a:ext cx="1146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400" b="1">
                <a:solidFill>
                  <a:schemeClr val="accent1"/>
                </a:solidFill>
              </a:rPr>
              <a:t>6,36 KVA</a:t>
            </a:r>
            <a:r>
              <a:rPr lang="es-AR" sz="1400" b="1" baseline="-25000">
                <a:solidFill>
                  <a:schemeClr val="accent1"/>
                </a:solidFill>
              </a:rPr>
              <a:t>r</a:t>
            </a:r>
            <a:endParaRPr lang="en-US" sz="1400" b="1">
              <a:solidFill>
                <a:schemeClr val="accent1"/>
              </a:solidFill>
            </a:endParaRPr>
          </a:p>
        </p:txBody>
      </p:sp>
      <p:sp>
        <p:nvSpPr>
          <p:cNvPr id="1072146" name="AutoShape 18"/>
          <p:cNvSpPr>
            <a:spLocks noChangeArrowheads="1"/>
          </p:cNvSpPr>
          <p:nvPr/>
        </p:nvSpPr>
        <p:spPr bwMode="auto">
          <a:xfrm>
            <a:off x="8339138" y="3292475"/>
            <a:ext cx="534987" cy="815975"/>
          </a:xfrm>
          <a:prstGeom prst="lef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47" name="AutoShape 19"/>
          <p:cNvSpPr>
            <a:spLocks/>
          </p:cNvSpPr>
          <p:nvPr/>
        </p:nvSpPr>
        <p:spPr bwMode="auto">
          <a:xfrm>
            <a:off x="1582738" y="3402013"/>
            <a:ext cx="222250" cy="1974850"/>
          </a:xfrm>
          <a:prstGeom prst="leftBrace">
            <a:avLst>
              <a:gd name="adj1" fmla="val 74048"/>
              <a:gd name="adj2" fmla="val 49356"/>
            </a:avLst>
          </a:prstGeom>
          <a:noFill/>
          <a:ln w="38100">
            <a:solidFill>
              <a:srgbClr val="010B1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48" name="Rectangle 20"/>
          <p:cNvSpPr>
            <a:spLocks noChangeArrowheads="1"/>
          </p:cNvSpPr>
          <p:nvPr/>
        </p:nvSpPr>
        <p:spPr bwMode="auto">
          <a:xfrm>
            <a:off x="620713" y="4240213"/>
            <a:ext cx="776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 u="sng">
                <a:solidFill>
                  <a:schemeClr val="accent1"/>
                </a:solidFill>
              </a:rPr>
              <a:t>2,8 KW</a:t>
            </a:r>
            <a:endParaRPr lang="en-US" sz="1400" b="1" u="sng" baseline="-25000">
              <a:solidFill>
                <a:schemeClr val="accent1"/>
              </a:solidFill>
            </a:endParaRPr>
          </a:p>
        </p:txBody>
      </p:sp>
      <p:sp>
        <p:nvSpPr>
          <p:cNvPr id="1072149" name="Line 21"/>
          <p:cNvSpPr>
            <a:spLocks noChangeShapeType="1"/>
          </p:cNvSpPr>
          <p:nvPr/>
        </p:nvSpPr>
        <p:spPr bwMode="auto">
          <a:xfrm>
            <a:off x="6364288" y="1425575"/>
            <a:ext cx="1878012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2150" name="Line 22"/>
          <p:cNvSpPr>
            <a:spLocks noChangeShapeType="1"/>
          </p:cNvSpPr>
          <p:nvPr/>
        </p:nvSpPr>
        <p:spPr bwMode="auto">
          <a:xfrm>
            <a:off x="7399338" y="1474788"/>
            <a:ext cx="0" cy="268287"/>
          </a:xfrm>
          <a:prstGeom prst="line">
            <a:avLst/>
          </a:prstGeom>
          <a:noFill/>
          <a:ln w="9525">
            <a:solidFill>
              <a:srgbClr val="010B1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2151" name="Line 23"/>
          <p:cNvSpPr>
            <a:spLocks noChangeShapeType="1"/>
          </p:cNvSpPr>
          <p:nvPr/>
        </p:nvSpPr>
        <p:spPr bwMode="auto">
          <a:xfrm>
            <a:off x="7413625" y="1827213"/>
            <a:ext cx="0" cy="280987"/>
          </a:xfrm>
          <a:prstGeom prst="line">
            <a:avLst/>
          </a:prstGeom>
          <a:noFill/>
          <a:ln w="9525">
            <a:solidFill>
              <a:srgbClr val="010B1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2152" name="Line 24"/>
          <p:cNvSpPr>
            <a:spLocks noChangeShapeType="1"/>
          </p:cNvSpPr>
          <p:nvPr/>
        </p:nvSpPr>
        <p:spPr bwMode="auto">
          <a:xfrm>
            <a:off x="6357938" y="1784350"/>
            <a:ext cx="1878012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2153" name="Line 25"/>
          <p:cNvSpPr>
            <a:spLocks noChangeShapeType="1"/>
          </p:cNvSpPr>
          <p:nvPr/>
        </p:nvSpPr>
        <p:spPr bwMode="auto">
          <a:xfrm>
            <a:off x="6376988" y="2157413"/>
            <a:ext cx="1878012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2154" name="Line 26"/>
          <p:cNvSpPr>
            <a:spLocks noChangeShapeType="1"/>
          </p:cNvSpPr>
          <p:nvPr/>
        </p:nvSpPr>
        <p:spPr bwMode="auto">
          <a:xfrm>
            <a:off x="8289925" y="1463675"/>
            <a:ext cx="0" cy="646113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2155" name="Text Box 27"/>
          <p:cNvSpPr txBox="1">
            <a:spLocks noChangeArrowheads="1"/>
          </p:cNvSpPr>
          <p:nvPr/>
        </p:nvSpPr>
        <p:spPr bwMode="auto">
          <a:xfrm>
            <a:off x="7424738" y="1485900"/>
            <a:ext cx="596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040000"/>
                </a:solidFill>
              </a:rPr>
              <a:t>400 V</a:t>
            </a:r>
            <a:endParaRPr lang="en-US" sz="1200" b="1">
              <a:solidFill>
                <a:srgbClr val="040000"/>
              </a:solidFill>
            </a:endParaRPr>
          </a:p>
        </p:txBody>
      </p:sp>
      <p:sp>
        <p:nvSpPr>
          <p:cNvPr id="1072156" name="Rectangle 28"/>
          <p:cNvSpPr>
            <a:spLocks noChangeArrowheads="1"/>
          </p:cNvSpPr>
          <p:nvPr/>
        </p:nvSpPr>
        <p:spPr bwMode="auto">
          <a:xfrm>
            <a:off x="7415213" y="1819275"/>
            <a:ext cx="5937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040000"/>
                </a:solidFill>
              </a:rPr>
              <a:t>400 V</a:t>
            </a:r>
            <a:endParaRPr lang="en-US" sz="1200" b="1">
              <a:solidFill>
                <a:srgbClr val="040000"/>
              </a:solidFill>
            </a:endParaRPr>
          </a:p>
        </p:txBody>
      </p:sp>
      <p:sp>
        <p:nvSpPr>
          <p:cNvPr id="1072157" name="Rectangle 29"/>
          <p:cNvSpPr>
            <a:spLocks noChangeArrowheads="1"/>
          </p:cNvSpPr>
          <p:nvPr/>
        </p:nvSpPr>
        <p:spPr bwMode="auto">
          <a:xfrm>
            <a:off x="8293100" y="1622425"/>
            <a:ext cx="6302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040000"/>
                </a:solidFill>
              </a:rPr>
              <a:t>400 V</a:t>
            </a:r>
            <a:endParaRPr lang="en-US" sz="1200" b="1">
              <a:solidFill>
                <a:srgbClr val="040000"/>
              </a:solidFill>
            </a:endParaRPr>
          </a:p>
        </p:txBody>
      </p:sp>
      <p:sp>
        <p:nvSpPr>
          <p:cNvPr id="1072158" name="Line 30"/>
          <p:cNvSpPr>
            <a:spLocks noChangeShapeType="1"/>
          </p:cNvSpPr>
          <p:nvPr/>
        </p:nvSpPr>
        <p:spPr bwMode="auto">
          <a:xfrm flipH="1">
            <a:off x="7459663" y="2292350"/>
            <a:ext cx="757237" cy="0"/>
          </a:xfrm>
          <a:prstGeom prst="line">
            <a:avLst/>
          </a:prstGeom>
          <a:noFill/>
          <a:ln w="28575">
            <a:solidFill>
              <a:srgbClr val="FA211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2159" name="Rectangle 31"/>
          <p:cNvSpPr>
            <a:spLocks noChangeArrowheads="1"/>
          </p:cNvSpPr>
          <p:nvPr/>
        </p:nvSpPr>
        <p:spPr bwMode="auto">
          <a:xfrm>
            <a:off x="7451725" y="2316163"/>
            <a:ext cx="912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FA2110"/>
                </a:solidFill>
              </a:rPr>
              <a:t>30,6 A</a:t>
            </a:r>
            <a:endParaRPr lang="en-US" sz="1600" b="1">
              <a:solidFill>
                <a:srgbClr val="FA2110"/>
              </a:solidFill>
            </a:endParaRPr>
          </a:p>
        </p:txBody>
      </p:sp>
      <p:sp>
        <p:nvSpPr>
          <p:cNvPr id="1072160" name="AutoShape 32"/>
          <p:cNvSpPr>
            <a:spLocks noChangeArrowheads="1"/>
          </p:cNvSpPr>
          <p:nvPr/>
        </p:nvSpPr>
        <p:spPr bwMode="auto">
          <a:xfrm flipH="1">
            <a:off x="6124575" y="1260475"/>
            <a:ext cx="1306513" cy="792163"/>
          </a:xfrm>
          <a:prstGeom prst="lightningBolt">
            <a:avLst/>
          </a:prstGeom>
          <a:solidFill>
            <a:srgbClr val="FCFC2E"/>
          </a:solidFill>
          <a:ln w="38100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2161" name="Freeform 33"/>
          <p:cNvSpPr>
            <a:spLocks/>
          </p:cNvSpPr>
          <p:nvPr/>
        </p:nvSpPr>
        <p:spPr bwMode="auto">
          <a:xfrm>
            <a:off x="333375" y="2449513"/>
            <a:ext cx="1187450" cy="1803400"/>
          </a:xfrm>
          <a:custGeom>
            <a:avLst/>
            <a:gdLst/>
            <a:ahLst/>
            <a:cxnLst>
              <a:cxn ang="0">
                <a:pos x="234" y="1006"/>
              </a:cxn>
              <a:cxn ang="0">
                <a:pos x="142" y="538"/>
              </a:cxn>
              <a:cxn ang="0">
                <a:pos x="280" y="323"/>
              </a:cxn>
              <a:cxn ang="0">
                <a:pos x="296" y="553"/>
              </a:cxn>
              <a:cxn ang="0">
                <a:pos x="326" y="645"/>
              </a:cxn>
              <a:cxn ang="0">
                <a:pos x="342" y="707"/>
              </a:cxn>
              <a:cxn ang="0">
                <a:pos x="234" y="991"/>
              </a:cxn>
              <a:cxn ang="0">
                <a:pos x="188" y="960"/>
              </a:cxn>
              <a:cxn ang="0">
                <a:pos x="150" y="922"/>
              </a:cxn>
              <a:cxn ang="0">
                <a:pos x="142" y="899"/>
              </a:cxn>
              <a:cxn ang="0">
                <a:pos x="104" y="860"/>
              </a:cxn>
              <a:cxn ang="0">
                <a:pos x="34" y="684"/>
              </a:cxn>
              <a:cxn ang="0">
                <a:pos x="142" y="231"/>
              </a:cxn>
              <a:cxn ang="0">
                <a:pos x="165" y="215"/>
              </a:cxn>
              <a:cxn ang="0">
                <a:pos x="188" y="208"/>
              </a:cxn>
              <a:cxn ang="0">
                <a:pos x="219" y="154"/>
              </a:cxn>
              <a:cxn ang="0">
                <a:pos x="319" y="0"/>
              </a:cxn>
              <a:cxn ang="0">
                <a:pos x="372" y="162"/>
              </a:cxn>
              <a:cxn ang="0">
                <a:pos x="411" y="231"/>
              </a:cxn>
              <a:cxn ang="0">
                <a:pos x="457" y="323"/>
              </a:cxn>
              <a:cxn ang="0">
                <a:pos x="488" y="369"/>
              </a:cxn>
              <a:cxn ang="0">
                <a:pos x="403" y="584"/>
              </a:cxn>
              <a:cxn ang="0">
                <a:pos x="311" y="937"/>
              </a:cxn>
              <a:cxn ang="0">
                <a:pos x="280" y="968"/>
              </a:cxn>
              <a:cxn ang="0">
                <a:pos x="257" y="976"/>
              </a:cxn>
              <a:cxn ang="0">
                <a:pos x="526" y="960"/>
              </a:cxn>
              <a:cxn ang="0">
                <a:pos x="572" y="930"/>
              </a:cxn>
              <a:cxn ang="0">
                <a:pos x="657" y="845"/>
              </a:cxn>
              <a:cxn ang="0">
                <a:pos x="718" y="715"/>
              </a:cxn>
              <a:cxn ang="0">
                <a:pos x="741" y="668"/>
              </a:cxn>
              <a:cxn ang="0">
                <a:pos x="726" y="484"/>
              </a:cxn>
              <a:cxn ang="0">
                <a:pos x="710" y="461"/>
              </a:cxn>
              <a:cxn ang="0">
                <a:pos x="695" y="515"/>
              </a:cxn>
              <a:cxn ang="0">
                <a:pos x="587" y="584"/>
              </a:cxn>
              <a:cxn ang="0">
                <a:pos x="472" y="722"/>
              </a:cxn>
              <a:cxn ang="0">
                <a:pos x="457" y="761"/>
              </a:cxn>
              <a:cxn ang="0">
                <a:pos x="442" y="845"/>
              </a:cxn>
              <a:cxn ang="0">
                <a:pos x="488" y="630"/>
              </a:cxn>
              <a:cxn ang="0">
                <a:pos x="526" y="561"/>
              </a:cxn>
              <a:cxn ang="0">
                <a:pos x="526" y="561"/>
              </a:cxn>
              <a:cxn ang="0">
                <a:pos x="564" y="446"/>
              </a:cxn>
              <a:cxn ang="0">
                <a:pos x="557" y="162"/>
              </a:cxn>
              <a:cxn ang="0">
                <a:pos x="511" y="85"/>
              </a:cxn>
              <a:cxn ang="0">
                <a:pos x="465" y="139"/>
              </a:cxn>
              <a:cxn ang="0">
                <a:pos x="395" y="200"/>
              </a:cxn>
              <a:cxn ang="0">
                <a:pos x="411" y="254"/>
              </a:cxn>
            </a:cxnLst>
            <a:rect l="0" t="0" r="r" b="b"/>
            <a:pathLst>
              <a:path w="748" h="1006">
                <a:moveTo>
                  <a:pt x="234" y="1006"/>
                </a:moveTo>
                <a:cubicBezTo>
                  <a:pt x="144" y="647"/>
                  <a:pt x="167" y="804"/>
                  <a:pt x="142" y="538"/>
                </a:cubicBezTo>
                <a:cubicBezTo>
                  <a:pt x="152" y="440"/>
                  <a:pt x="178" y="358"/>
                  <a:pt x="280" y="323"/>
                </a:cubicBezTo>
                <a:cubicBezTo>
                  <a:pt x="238" y="387"/>
                  <a:pt x="240" y="500"/>
                  <a:pt x="296" y="553"/>
                </a:cubicBezTo>
                <a:cubicBezTo>
                  <a:pt x="305" y="584"/>
                  <a:pt x="318" y="614"/>
                  <a:pt x="326" y="645"/>
                </a:cubicBezTo>
                <a:cubicBezTo>
                  <a:pt x="332" y="666"/>
                  <a:pt x="342" y="707"/>
                  <a:pt x="342" y="707"/>
                </a:cubicBezTo>
                <a:cubicBezTo>
                  <a:pt x="329" y="829"/>
                  <a:pt x="323" y="907"/>
                  <a:pt x="234" y="991"/>
                </a:cubicBezTo>
                <a:cubicBezTo>
                  <a:pt x="212" y="981"/>
                  <a:pt x="201" y="979"/>
                  <a:pt x="188" y="960"/>
                </a:cubicBezTo>
                <a:cubicBezTo>
                  <a:pt x="162" y="920"/>
                  <a:pt x="189" y="936"/>
                  <a:pt x="150" y="922"/>
                </a:cubicBezTo>
                <a:cubicBezTo>
                  <a:pt x="147" y="914"/>
                  <a:pt x="147" y="906"/>
                  <a:pt x="142" y="899"/>
                </a:cubicBezTo>
                <a:cubicBezTo>
                  <a:pt x="131" y="884"/>
                  <a:pt x="104" y="860"/>
                  <a:pt x="104" y="860"/>
                </a:cubicBezTo>
                <a:cubicBezTo>
                  <a:pt x="83" y="798"/>
                  <a:pt x="51" y="748"/>
                  <a:pt x="34" y="684"/>
                </a:cubicBezTo>
                <a:cubicBezTo>
                  <a:pt x="36" y="612"/>
                  <a:pt x="0" y="274"/>
                  <a:pt x="142" y="231"/>
                </a:cubicBezTo>
                <a:cubicBezTo>
                  <a:pt x="150" y="226"/>
                  <a:pt x="157" y="219"/>
                  <a:pt x="165" y="215"/>
                </a:cubicBezTo>
                <a:cubicBezTo>
                  <a:pt x="172" y="211"/>
                  <a:pt x="182" y="214"/>
                  <a:pt x="188" y="208"/>
                </a:cubicBezTo>
                <a:cubicBezTo>
                  <a:pt x="203" y="193"/>
                  <a:pt x="207" y="171"/>
                  <a:pt x="219" y="154"/>
                </a:cubicBezTo>
                <a:cubicBezTo>
                  <a:pt x="232" y="95"/>
                  <a:pt x="277" y="42"/>
                  <a:pt x="319" y="0"/>
                </a:cubicBezTo>
                <a:cubicBezTo>
                  <a:pt x="349" y="32"/>
                  <a:pt x="358" y="118"/>
                  <a:pt x="372" y="162"/>
                </a:cubicBezTo>
                <a:cubicBezTo>
                  <a:pt x="380" y="187"/>
                  <a:pt x="411" y="231"/>
                  <a:pt x="411" y="231"/>
                </a:cubicBezTo>
                <a:cubicBezTo>
                  <a:pt x="423" y="295"/>
                  <a:pt x="424" y="278"/>
                  <a:pt x="457" y="323"/>
                </a:cubicBezTo>
                <a:cubicBezTo>
                  <a:pt x="468" y="338"/>
                  <a:pt x="488" y="369"/>
                  <a:pt x="488" y="369"/>
                </a:cubicBezTo>
                <a:cubicBezTo>
                  <a:pt x="514" y="483"/>
                  <a:pt x="453" y="507"/>
                  <a:pt x="403" y="584"/>
                </a:cubicBezTo>
                <a:cubicBezTo>
                  <a:pt x="396" y="717"/>
                  <a:pt x="442" y="873"/>
                  <a:pt x="311" y="937"/>
                </a:cubicBezTo>
                <a:cubicBezTo>
                  <a:pt x="307" y="942"/>
                  <a:pt x="286" y="965"/>
                  <a:pt x="280" y="968"/>
                </a:cubicBezTo>
                <a:cubicBezTo>
                  <a:pt x="273" y="972"/>
                  <a:pt x="249" y="976"/>
                  <a:pt x="257" y="976"/>
                </a:cubicBezTo>
                <a:cubicBezTo>
                  <a:pt x="347" y="973"/>
                  <a:pt x="436" y="965"/>
                  <a:pt x="526" y="960"/>
                </a:cubicBezTo>
                <a:cubicBezTo>
                  <a:pt x="541" y="950"/>
                  <a:pt x="559" y="943"/>
                  <a:pt x="572" y="930"/>
                </a:cubicBezTo>
                <a:cubicBezTo>
                  <a:pt x="599" y="901"/>
                  <a:pt x="625" y="866"/>
                  <a:pt x="657" y="845"/>
                </a:cubicBezTo>
                <a:cubicBezTo>
                  <a:pt x="689" y="802"/>
                  <a:pt x="696" y="761"/>
                  <a:pt x="718" y="715"/>
                </a:cubicBezTo>
                <a:cubicBezTo>
                  <a:pt x="748" y="655"/>
                  <a:pt x="721" y="725"/>
                  <a:pt x="741" y="668"/>
                </a:cubicBezTo>
                <a:cubicBezTo>
                  <a:pt x="736" y="607"/>
                  <a:pt x="735" y="545"/>
                  <a:pt x="726" y="484"/>
                </a:cubicBezTo>
                <a:cubicBezTo>
                  <a:pt x="725" y="475"/>
                  <a:pt x="717" y="454"/>
                  <a:pt x="710" y="461"/>
                </a:cubicBezTo>
                <a:cubicBezTo>
                  <a:pt x="697" y="474"/>
                  <a:pt x="702" y="498"/>
                  <a:pt x="695" y="515"/>
                </a:cubicBezTo>
                <a:cubicBezTo>
                  <a:pt x="683" y="546"/>
                  <a:pt x="618" y="576"/>
                  <a:pt x="587" y="584"/>
                </a:cubicBezTo>
                <a:cubicBezTo>
                  <a:pt x="534" y="618"/>
                  <a:pt x="517" y="680"/>
                  <a:pt x="472" y="722"/>
                </a:cubicBezTo>
                <a:cubicBezTo>
                  <a:pt x="467" y="735"/>
                  <a:pt x="458" y="747"/>
                  <a:pt x="457" y="761"/>
                </a:cubicBezTo>
                <a:cubicBezTo>
                  <a:pt x="452" y="850"/>
                  <a:pt x="494" y="827"/>
                  <a:pt x="442" y="845"/>
                </a:cubicBezTo>
                <a:cubicBezTo>
                  <a:pt x="446" y="787"/>
                  <a:pt x="437" y="678"/>
                  <a:pt x="488" y="630"/>
                </a:cubicBezTo>
                <a:lnTo>
                  <a:pt x="526" y="561"/>
                </a:lnTo>
                <a:cubicBezTo>
                  <a:pt x="526" y="561"/>
                  <a:pt x="526" y="561"/>
                  <a:pt x="526" y="561"/>
                </a:cubicBezTo>
                <a:cubicBezTo>
                  <a:pt x="539" y="523"/>
                  <a:pt x="552" y="485"/>
                  <a:pt x="564" y="446"/>
                </a:cubicBezTo>
                <a:cubicBezTo>
                  <a:pt x="578" y="323"/>
                  <a:pt x="580" y="345"/>
                  <a:pt x="557" y="162"/>
                </a:cubicBezTo>
                <a:cubicBezTo>
                  <a:pt x="554" y="140"/>
                  <a:pt x="521" y="105"/>
                  <a:pt x="511" y="85"/>
                </a:cubicBezTo>
                <a:cubicBezTo>
                  <a:pt x="494" y="101"/>
                  <a:pt x="484" y="126"/>
                  <a:pt x="465" y="139"/>
                </a:cubicBezTo>
                <a:cubicBezTo>
                  <a:pt x="439" y="156"/>
                  <a:pt x="395" y="162"/>
                  <a:pt x="395" y="200"/>
                </a:cubicBezTo>
                <a:lnTo>
                  <a:pt x="411" y="254"/>
                </a:lnTo>
              </a:path>
            </a:pathLst>
          </a:custGeom>
          <a:solidFill>
            <a:srgbClr val="FA2110"/>
          </a:solidFill>
          <a:ln w="9525">
            <a:solidFill>
              <a:srgbClr val="FCFC2E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2162" name="Freeform 34"/>
          <p:cNvSpPr>
            <a:spLocks/>
          </p:cNvSpPr>
          <p:nvPr/>
        </p:nvSpPr>
        <p:spPr bwMode="auto">
          <a:xfrm>
            <a:off x="555625" y="3109913"/>
            <a:ext cx="982663" cy="1123950"/>
          </a:xfrm>
          <a:custGeom>
            <a:avLst/>
            <a:gdLst/>
            <a:ahLst/>
            <a:cxnLst>
              <a:cxn ang="0">
                <a:pos x="128" y="645"/>
              </a:cxn>
              <a:cxn ang="0">
                <a:pos x="51" y="545"/>
              </a:cxn>
              <a:cxn ang="0">
                <a:pos x="5" y="422"/>
              </a:cxn>
              <a:cxn ang="0">
                <a:pos x="43" y="253"/>
              </a:cxn>
              <a:cxn ang="0">
                <a:pos x="81" y="161"/>
              </a:cxn>
              <a:cxn ang="0">
                <a:pos x="120" y="192"/>
              </a:cxn>
              <a:cxn ang="0">
                <a:pos x="158" y="223"/>
              </a:cxn>
              <a:cxn ang="0">
                <a:pos x="189" y="330"/>
              </a:cxn>
              <a:cxn ang="0">
                <a:pos x="143" y="553"/>
              </a:cxn>
              <a:cxn ang="0">
                <a:pos x="128" y="660"/>
              </a:cxn>
              <a:cxn ang="0">
                <a:pos x="112" y="637"/>
              </a:cxn>
              <a:cxn ang="0">
                <a:pos x="81" y="576"/>
              </a:cxn>
              <a:cxn ang="0">
                <a:pos x="158" y="330"/>
              </a:cxn>
              <a:cxn ang="0">
                <a:pos x="235" y="215"/>
              </a:cxn>
              <a:cxn ang="0">
                <a:pos x="243" y="184"/>
              </a:cxn>
              <a:cxn ang="0">
                <a:pos x="250" y="46"/>
              </a:cxn>
              <a:cxn ang="0">
                <a:pos x="266" y="92"/>
              </a:cxn>
              <a:cxn ang="0">
                <a:pos x="273" y="261"/>
              </a:cxn>
              <a:cxn ang="0">
                <a:pos x="281" y="307"/>
              </a:cxn>
              <a:cxn ang="0">
                <a:pos x="289" y="261"/>
              </a:cxn>
              <a:cxn ang="0">
                <a:pos x="312" y="169"/>
              </a:cxn>
              <a:cxn ang="0">
                <a:pos x="312" y="430"/>
              </a:cxn>
              <a:cxn ang="0">
                <a:pos x="227" y="553"/>
              </a:cxn>
              <a:cxn ang="0">
                <a:pos x="235" y="676"/>
              </a:cxn>
              <a:cxn ang="0">
                <a:pos x="250" y="699"/>
              </a:cxn>
              <a:cxn ang="0">
                <a:pos x="266" y="683"/>
              </a:cxn>
              <a:cxn ang="0">
                <a:pos x="312" y="591"/>
              </a:cxn>
              <a:cxn ang="0">
                <a:pos x="366" y="522"/>
              </a:cxn>
              <a:cxn ang="0">
                <a:pos x="396" y="453"/>
              </a:cxn>
              <a:cxn ang="0">
                <a:pos x="419" y="107"/>
              </a:cxn>
              <a:cxn ang="0">
                <a:pos x="450" y="54"/>
              </a:cxn>
              <a:cxn ang="0">
                <a:pos x="465" y="100"/>
              </a:cxn>
              <a:cxn ang="0">
                <a:pos x="496" y="138"/>
              </a:cxn>
              <a:cxn ang="0">
                <a:pos x="512" y="238"/>
              </a:cxn>
              <a:cxn ang="0">
                <a:pos x="519" y="200"/>
              </a:cxn>
              <a:cxn ang="0">
                <a:pos x="550" y="69"/>
              </a:cxn>
              <a:cxn ang="0">
                <a:pos x="558" y="15"/>
              </a:cxn>
              <a:cxn ang="0">
                <a:pos x="573" y="100"/>
              </a:cxn>
              <a:cxn ang="0">
                <a:pos x="619" y="238"/>
              </a:cxn>
              <a:cxn ang="0">
                <a:pos x="604" y="461"/>
              </a:cxn>
              <a:cxn ang="0">
                <a:pos x="565" y="499"/>
              </a:cxn>
              <a:cxn ang="0">
                <a:pos x="519" y="553"/>
              </a:cxn>
              <a:cxn ang="0">
                <a:pos x="489" y="607"/>
              </a:cxn>
              <a:cxn ang="0">
                <a:pos x="435" y="699"/>
              </a:cxn>
              <a:cxn ang="0">
                <a:pos x="128" y="645"/>
              </a:cxn>
            </a:cxnLst>
            <a:rect l="0" t="0" r="r" b="b"/>
            <a:pathLst>
              <a:path w="619" h="708">
                <a:moveTo>
                  <a:pt x="128" y="645"/>
                </a:moveTo>
                <a:cubicBezTo>
                  <a:pt x="106" y="612"/>
                  <a:pt x="69" y="580"/>
                  <a:pt x="51" y="545"/>
                </a:cubicBezTo>
                <a:cubicBezTo>
                  <a:pt x="31" y="505"/>
                  <a:pt x="17" y="465"/>
                  <a:pt x="5" y="422"/>
                </a:cubicBezTo>
                <a:cubicBezTo>
                  <a:pt x="9" y="362"/>
                  <a:pt x="0" y="299"/>
                  <a:pt x="43" y="253"/>
                </a:cubicBezTo>
                <a:cubicBezTo>
                  <a:pt x="52" y="220"/>
                  <a:pt x="57" y="187"/>
                  <a:pt x="81" y="161"/>
                </a:cubicBezTo>
                <a:cubicBezTo>
                  <a:pt x="93" y="173"/>
                  <a:pt x="108" y="180"/>
                  <a:pt x="120" y="192"/>
                </a:cubicBezTo>
                <a:cubicBezTo>
                  <a:pt x="155" y="227"/>
                  <a:pt x="112" y="207"/>
                  <a:pt x="158" y="223"/>
                </a:cubicBezTo>
                <a:cubicBezTo>
                  <a:pt x="171" y="260"/>
                  <a:pt x="181" y="292"/>
                  <a:pt x="189" y="330"/>
                </a:cubicBezTo>
                <a:cubicBezTo>
                  <a:pt x="178" y="457"/>
                  <a:pt x="195" y="474"/>
                  <a:pt x="143" y="553"/>
                </a:cubicBezTo>
                <a:cubicBezTo>
                  <a:pt x="138" y="589"/>
                  <a:pt x="140" y="626"/>
                  <a:pt x="128" y="660"/>
                </a:cubicBezTo>
                <a:cubicBezTo>
                  <a:pt x="125" y="669"/>
                  <a:pt x="117" y="645"/>
                  <a:pt x="112" y="637"/>
                </a:cubicBezTo>
                <a:cubicBezTo>
                  <a:pt x="101" y="617"/>
                  <a:pt x="81" y="576"/>
                  <a:pt x="81" y="576"/>
                </a:cubicBezTo>
                <a:cubicBezTo>
                  <a:pt x="92" y="494"/>
                  <a:pt x="99" y="393"/>
                  <a:pt x="158" y="330"/>
                </a:cubicBezTo>
                <a:cubicBezTo>
                  <a:pt x="173" y="286"/>
                  <a:pt x="202" y="248"/>
                  <a:pt x="235" y="215"/>
                </a:cubicBezTo>
                <a:cubicBezTo>
                  <a:pt x="238" y="205"/>
                  <a:pt x="242" y="195"/>
                  <a:pt x="243" y="184"/>
                </a:cubicBezTo>
                <a:cubicBezTo>
                  <a:pt x="247" y="138"/>
                  <a:pt x="239" y="91"/>
                  <a:pt x="250" y="46"/>
                </a:cubicBezTo>
                <a:cubicBezTo>
                  <a:pt x="254" y="30"/>
                  <a:pt x="266" y="92"/>
                  <a:pt x="266" y="92"/>
                </a:cubicBezTo>
                <a:cubicBezTo>
                  <a:pt x="268" y="148"/>
                  <a:pt x="269" y="205"/>
                  <a:pt x="273" y="261"/>
                </a:cubicBezTo>
                <a:cubicBezTo>
                  <a:pt x="274" y="277"/>
                  <a:pt x="265" y="307"/>
                  <a:pt x="281" y="307"/>
                </a:cubicBezTo>
                <a:cubicBezTo>
                  <a:pt x="297" y="307"/>
                  <a:pt x="286" y="276"/>
                  <a:pt x="289" y="261"/>
                </a:cubicBezTo>
                <a:cubicBezTo>
                  <a:pt x="295" y="230"/>
                  <a:pt x="312" y="169"/>
                  <a:pt x="312" y="169"/>
                </a:cubicBezTo>
                <a:cubicBezTo>
                  <a:pt x="321" y="260"/>
                  <a:pt x="337" y="338"/>
                  <a:pt x="312" y="430"/>
                </a:cubicBezTo>
                <a:cubicBezTo>
                  <a:pt x="305" y="455"/>
                  <a:pt x="247" y="534"/>
                  <a:pt x="227" y="553"/>
                </a:cubicBezTo>
                <a:cubicBezTo>
                  <a:pt x="230" y="594"/>
                  <a:pt x="229" y="635"/>
                  <a:pt x="235" y="676"/>
                </a:cubicBezTo>
                <a:cubicBezTo>
                  <a:pt x="236" y="685"/>
                  <a:pt x="241" y="697"/>
                  <a:pt x="250" y="699"/>
                </a:cubicBezTo>
                <a:cubicBezTo>
                  <a:pt x="257" y="701"/>
                  <a:pt x="261" y="688"/>
                  <a:pt x="266" y="683"/>
                </a:cubicBezTo>
                <a:cubicBezTo>
                  <a:pt x="275" y="644"/>
                  <a:pt x="285" y="620"/>
                  <a:pt x="312" y="591"/>
                </a:cubicBezTo>
                <a:cubicBezTo>
                  <a:pt x="323" y="559"/>
                  <a:pt x="338" y="541"/>
                  <a:pt x="366" y="522"/>
                </a:cubicBezTo>
                <a:cubicBezTo>
                  <a:pt x="381" y="499"/>
                  <a:pt x="388" y="479"/>
                  <a:pt x="396" y="453"/>
                </a:cubicBezTo>
                <a:cubicBezTo>
                  <a:pt x="403" y="352"/>
                  <a:pt x="378" y="191"/>
                  <a:pt x="419" y="107"/>
                </a:cubicBezTo>
                <a:cubicBezTo>
                  <a:pt x="428" y="89"/>
                  <a:pt x="441" y="72"/>
                  <a:pt x="450" y="54"/>
                </a:cubicBezTo>
                <a:cubicBezTo>
                  <a:pt x="455" y="69"/>
                  <a:pt x="457" y="86"/>
                  <a:pt x="465" y="100"/>
                </a:cubicBezTo>
                <a:cubicBezTo>
                  <a:pt x="473" y="114"/>
                  <a:pt x="487" y="124"/>
                  <a:pt x="496" y="138"/>
                </a:cubicBezTo>
                <a:cubicBezTo>
                  <a:pt x="504" y="171"/>
                  <a:pt x="497" y="208"/>
                  <a:pt x="512" y="238"/>
                </a:cubicBezTo>
                <a:cubicBezTo>
                  <a:pt x="518" y="250"/>
                  <a:pt x="517" y="213"/>
                  <a:pt x="519" y="200"/>
                </a:cubicBezTo>
                <a:cubicBezTo>
                  <a:pt x="526" y="151"/>
                  <a:pt x="529" y="113"/>
                  <a:pt x="550" y="69"/>
                </a:cubicBezTo>
                <a:cubicBezTo>
                  <a:pt x="553" y="51"/>
                  <a:pt x="547" y="0"/>
                  <a:pt x="558" y="15"/>
                </a:cubicBezTo>
                <a:cubicBezTo>
                  <a:pt x="575" y="38"/>
                  <a:pt x="564" y="73"/>
                  <a:pt x="573" y="100"/>
                </a:cubicBezTo>
                <a:cubicBezTo>
                  <a:pt x="589" y="146"/>
                  <a:pt x="603" y="192"/>
                  <a:pt x="619" y="238"/>
                </a:cubicBezTo>
                <a:cubicBezTo>
                  <a:pt x="614" y="312"/>
                  <a:pt x="619" y="388"/>
                  <a:pt x="604" y="461"/>
                </a:cubicBezTo>
                <a:cubicBezTo>
                  <a:pt x="600" y="479"/>
                  <a:pt x="578" y="486"/>
                  <a:pt x="565" y="499"/>
                </a:cubicBezTo>
                <a:cubicBezTo>
                  <a:pt x="548" y="516"/>
                  <a:pt x="537" y="536"/>
                  <a:pt x="519" y="553"/>
                </a:cubicBezTo>
                <a:cubicBezTo>
                  <a:pt x="510" y="572"/>
                  <a:pt x="496" y="588"/>
                  <a:pt x="489" y="607"/>
                </a:cubicBezTo>
                <a:cubicBezTo>
                  <a:pt x="454" y="703"/>
                  <a:pt x="496" y="683"/>
                  <a:pt x="435" y="699"/>
                </a:cubicBezTo>
                <a:cubicBezTo>
                  <a:pt x="192" y="680"/>
                  <a:pt x="292" y="708"/>
                  <a:pt x="128" y="645"/>
                </a:cubicBezTo>
                <a:close/>
              </a:path>
            </a:pathLst>
          </a:custGeom>
          <a:solidFill>
            <a:srgbClr val="FA2110"/>
          </a:solidFill>
          <a:ln w="9525" cmpd="sng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2163" name="Text Box 35"/>
          <p:cNvSpPr txBox="1">
            <a:spLocks noChangeArrowheads="1"/>
          </p:cNvSpPr>
          <p:nvPr/>
        </p:nvSpPr>
        <p:spPr bwMode="auto">
          <a:xfrm>
            <a:off x="206375" y="1803400"/>
            <a:ext cx="1841500" cy="546100"/>
          </a:xfrm>
          <a:prstGeom prst="rect">
            <a:avLst/>
          </a:prstGeom>
          <a:solidFill>
            <a:srgbClr val="FA2110"/>
          </a:solidFill>
          <a:ln w="28575">
            <a:solidFill>
              <a:srgbClr val="FCFC2E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>
                <a:solidFill>
                  <a:schemeClr val="bg1"/>
                </a:solidFill>
              </a:rPr>
              <a:t>Calor = 2.800 watts  (2.408 Kcal/h)</a:t>
            </a:r>
            <a:endParaRPr lang="en-US" sz="1400" b="1">
              <a:solidFill>
                <a:schemeClr val="bg1"/>
              </a:solidFill>
            </a:endParaRPr>
          </a:p>
        </p:txBody>
      </p:sp>
      <p:sp>
        <p:nvSpPr>
          <p:cNvPr id="1072164" name="Rectangle 36"/>
          <p:cNvSpPr>
            <a:spLocks noChangeArrowheads="1"/>
          </p:cNvSpPr>
          <p:nvPr/>
        </p:nvSpPr>
        <p:spPr bwMode="auto">
          <a:xfrm>
            <a:off x="5305425" y="3532188"/>
            <a:ext cx="998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>
                <a:solidFill>
                  <a:schemeClr val="bg1"/>
                </a:solidFill>
              </a:rPr>
              <a:t>6,36 KVA</a:t>
            </a:r>
            <a:r>
              <a:rPr lang="es-AR" sz="1400" b="1" baseline="-25000">
                <a:solidFill>
                  <a:schemeClr val="bg1"/>
                </a:solidFill>
              </a:rPr>
              <a:t>r</a:t>
            </a:r>
            <a:endParaRPr lang="en-US" sz="1400" b="1" baseline="-25000">
              <a:solidFill>
                <a:schemeClr val="bg1"/>
              </a:solidFill>
            </a:endParaRPr>
          </a:p>
        </p:txBody>
      </p:sp>
      <p:sp>
        <p:nvSpPr>
          <p:cNvPr id="1072165" name="Text Box 37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  <p:sp>
        <p:nvSpPr>
          <p:cNvPr id="1072166" name="Text Box 38"/>
          <p:cNvSpPr txBox="1">
            <a:spLocks noChangeArrowheads="1"/>
          </p:cNvSpPr>
          <p:nvPr/>
        </p:nvSpPr>
        <p:spPr bwMode="auto">
          <a:xfrm>
            <a:off x="3357563" y="3532188"/>
            <a:ext cx="14620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chemeClr val="bg1"/>
                </a:solidFill>
              </a:rPr>
              <a:t>17,8 KW </a:t>
            </a:r>
            <a:endParaRPr lang="en-US" sz="1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154" name="Text Box 2"/>
          <p:cNvSpPr txBox="1">
            <a:spLocks noChangeArrowheads="1"/>
          </p:cNvSpPr>
          <p:nvPr/>
        </p:nvSpPr>
        <p:spPr bwMode="auto">
          <a:xfrm>
            <a:off x="222250" y="384175"/>
            <a:ext cx="8753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 u="sng">
                <a:solidFill>
                  <a:srgbClr val="0D1DEF"/>
                </a:solidFill>
                <a:latin typeface="Arial" pitchFamily="34" charset="0"/>
              </a:rPr>
              <a:t>EJEMPLO DE CARACTERÍSTICAS DEL MOTOR DE  6”   3x400V–50 Hz</a:t>
            </a:r>
            <a:endParaRPr lang="en-US" sz="2000" b="1" u="sng">
              <a:solidFill>
                <a:srgbClr val="0D1DEF"/>
              </a:solidFill>
              <a:latin typeface="Arial" pitchFamily="34" charset="0"/>
            </a:endParaRPr>
          </a:p>
        </p:txBody>
      </p:sp>
      <p:graphicFrame>
        <p:nvGraphicFramePr>
          <p:cNvPr id="1073155" name="Group 3"/>
          <p:cNvGraphicFramePr>
            <a:graphicFrameLocks noGrp="1"/>
          </p:cNvGraphicFramePr>
          <p:nvPr/>
        </p:nvGraphicFramePr>
        <p:xfrm>
          <a:off x="217488" y="896938"/>
          <a:ext cx="8737600" cy="3514408"/>
        </p:xfrm>
        <a:graphic>
          <a:graphicData uri="http://schemas.openxmlformats.org/drawingml/2006/table">
            <a:tbl>
              <a:tblPr/>
              <a:tblGrid>
                <a:gridCol w="879475"/>
                <a:gridCol w="425450"/>
                <a:gridCol w="403225"/>
                <a:gridCol w="500062"/>
                <a:gridCol w="584200"/>
                <a:gridCol w="622300"/>
                <a:gridCol w="658813"/>
                <a:gridCol w="706437"/>
                <a:gridCol w="671513"/>
                <a:gridCol w="669925"/>
                <a:gridCol w="598487"/>
                <a:gridCol w="622300"/>
                <a:gridCol w="609600"/>
                <a:gridCol w="785813"/>
              </a:tblGrid>
              <a:tr h="27305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Modelo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KW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HP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In [A]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Rendimiento del motor [%]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Factor de potencia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Ist / In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Dimensiones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Tipo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50%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75%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100%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50%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75%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100%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Long. [mm]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Peso [Kg]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ES_tradnl"/>
                    </a:p>
                  </a:txBody>
                  <a:tcPr/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MS 6000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AR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22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30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48.0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84.5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85.0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83.5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0.67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0.77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0.84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5.0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814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64.0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Encap-sulado Stándard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MS 6000 I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22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30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48.0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83.5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84.5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84.5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0,71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0.80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0.85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5.6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944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77.5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Encap-sulado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Indus-trial</a:t>
                      </a:r>
                      <a:endParaRPr kumimoji="0" lang="en-US" sz="1000" b="1" i="0" u="sng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MMS 6000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22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30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47.5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83.6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84.8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83.9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0.65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0.77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0.83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5.2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1195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100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Grundfos TheSans" pitchFamily="34" charset="0"/>
                        </a:rPr>
                        <a:t>Encap-sulado Stándard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MS 6000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30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40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66.5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84.5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85.0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84.0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0.64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0.77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0.83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4.9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944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77.5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10B13"/>
                          </a:solidFill>
                          <a:effectLst/>
                          <a:latin typeface="Grundfos TheSans" pitchFamily="34" charset="0"/>
                        </a:rPr>
                        <a:t>Encap-sulado Stándard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010B13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73252" name="Text Box 100"/>
          <p:cNvSpPr txBox="1">
            <a:spLocks noChangeArrowheads="1"/>
          </p:cNvSpPr>
          <p:nvPr/>
        </p:nvSpPr>
        <p:spPr bwMode="auto">
          <a:xfrm>
            <a:off x="585788" y="4548188"/>
            <a:ext cx="7546975" cy="1609725"/>
          </a:xfrm>
          <a:prstGeom prst="rect">
            <a:avLst/>
          </a:prstGeom>
          <a:solidFill>
            <a:schemeClr val="folHlink"/>
          </a:solidFill>
          <a:ln w="2857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400" b="1">
                <a:solidFill>
                  <a:srgbClr val="010B13"/>
                </a:solidFill>
              </a:rPr>
              <a:t>MS 6000 </a:t>
            </a:r>
            <a:r>
              <a:rPr lang="es-AR" sz="1400" b="1">
                <a:solidFill>
                  <a:srgbClr val="010B13"/>
                </a:solidFill>
                <a:sym typeface="Wingdings" pitchFamily="2" charset="2"/>
              </a:rPr>
              <a:t> Es todo de acero inoxidable AISI 304 (excepto el eje)</a:t>
            </a:r>
          </a:p>
          <a:p>
            <a:pPr algn="ctr">
              <a:spcBef>
                <a:spcPct val="50000"/>
              </a:spcBef>
            </a:pPr>
            <a:r>
              <a:rPr lang="es-AR" sz="1400" b="1">
                <a:solidFill>
                  <a:srgbClr val="010B13"/>
                </a:solidFill>
              </a:rPr>
              <a:t>MS 6000 R </a:t>
            </a:r>
            <a:r>
              <a:rPr lang="es-AR" sz="1400" b="1">
                <a:solidFill>
                  <a:srgbClr val="010B13"/>
                </a:solidFill>
                <a:sym typeface="Wingdings" pitchFamily="2" charset="2"/>
              </a:rPr>
              <a:t> “R” significa que es todo de acero inoxidable AISI 904 L</a:t>
            </a:r>
          </a:p>
          <a:p>
            <a:pPr algn="ctr">
              <a:spcBef>
                <a:spcPct val="50000"/>
              </a:spcBef>
            </a:pPr>
            <a:r>
              <a:rPr lang="es-AR" sz="1400" b="1">
                <a:solidFill>
                  <a:srgbClr val="010B13"/>
                </a:solidFill>
                <a:sym typeface="Wingdings" pitchFamily="2" charset="2"/>
              </a:rPr>
              <a:t>MMS 6000  Bridas en Fo.Fe y resto de acero inoxidable AISI 316</a:t>
            </a:r>
          </a:p>
          <a:p>
            <a:pPr algn="ctr">
              <a:spcBef>
                <a:spcPct val="50000"/>
              </a:spcBef>
            </a:pPr>
            <a:r>
              <a:rPr lang="es-AR" sz="1400" b="1">
                <a:solidFill>
                  <a:srgbClr val="010B13"/>
                </a:solidFill>
                <a:sym typeface="Wingdings" pitchFamily="2" charset="2"/>
              </a:rPr>
              <a:t>MMS 6000 N  “N” significa que es todo de acero inoxidable AISI 316</a:t>
            </a:r>
            <a:endParaRPr lang="en-US" sz="1400" b="1">
              <a:solidFill>
                <a:srgbClr val="010B13"/>
              </a:solidFill>
              <a:sym typeface="Wingdings" pitchFamily="2" charset="2"/>
            </a:endParaRPr>
          </a:p>
          <a:p>
            <a:pPr algn="ctr">
              <a:spcBef>
                <a:spcPct val="50000"/>
              </a:spcBef>
            </a:pPr>
            <a:endParaRPr lang="en-US" sz="1400" b="1">
              <a:solidFill>
                <a:srgbClr val="010B13"/>
              </a:solidFill>
              <a:sym typeface="Wingdings" pitchFamily="2" charset="2"/>
            </a:endParaRPr>
          </a:p>
        </p:txBody>
      </p:sp>
      <p:sp>
        <p:nvSpPr>
          <p:cNvPr id="1073253" name="Text Box 10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  <p:sp>
        <p:nvSpPr>
          <p:cNvPr id="1073254" name="AutoShape 102"/>
          <p:cNvSpPr>
            <a:spLocks noChangeArrowheads="1"/>
          </p:cNvSpPr>
          <p:nvPr/>
        </p:nvSpPr>
        <p:spPr bwMode="auto">
          <a:xfrm>
            <a:off x="7747000" y="3898900"/>
            <a:ext cx="292100" cy="482600"/>
          </a:xfrm>
          <a:prstGeom prst="upArrow">
            <a:avLst>
              <a:gd name="adj1" fmla="val 50000"/>
              <a:gd name="adj2" fmla="val 41304"/>
            </a:avLst>
          </a:prstGeom>
          <a:solidFill>
            <a:srgbClr val="FFFF00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3255" name="AutoShape 103"/>
          <p:cNvSpPr>
            <a:spLocks noChangeArrowheads="1"/>
          </p:cNvSpPr>
          <p:nvPr/>
        </p:nvSpPr>
        <p:spPr bwMode="auto">
          <a:xfrm>
            <a:off x="457200" y="3886200"/>
            <a:ext cx="292100" cy="482600"/>
          </a:xfrm>
          <a:prstGeom prst="upArrow">
            <a:avLst>
              <a:gd name="adj1" fmla="val 50000"/>
              <a:gd name="adj2" fmla="val 41304"/>
            </a:avLst>
          </a:prstGeom>
          <a:solidFill>
            <a:srgbClr val="FFFF00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3256" name="AutoShape 104"/>
          <p:cNvSpPr>
            <a:spLocks noChangeArrowheads="1"/>
          </p:cNvSpPr>
          <p:nvPr/>
        </p:nvSpPr>
        <p:spPr bwMode="auto">
          <a:xfrm>
            <a:off x="7708900" y="2413000"/>
            <a:ext cx="292100" cy="482600"/>
          </a:xfrm>
          <a:prstGeom prst="upArrow">
            <a:avLst>
              <a:gd name="adj1" fmla="val 50000"/>
              <a:gd name="adj2" fmla="val 41304"/>
            </a:avLst>
          </a:prstGeom>
          <a:solidFill>
            <a:srgbClr val="FFFF00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3257" name="AutoShape 105"/>
          <p:cNvSpPr>
            <a:spLocks noChangeArrowheads="1"/>
          </p:cNvSpPr>
          <p:nvPr/>
        </p:nvSpPr>
        <p:spPr bwMode="auto">
          <a:xfrm>
            <a:off x="444500" y="2413000"/>
            <a:ext cx="292100" cy="482600"/>
          </a:xfrm>
          <a:prstGeom prst="upArrow">
            <a:avLst>
              <a:gd name="adj1" fmla="val 50000"/>
              <a:gd name="adj2" fmla="val 41304"/>
            </a:avLst>
          </a:prstGeom>
          <a:solidFill>
            <a:srgbClr val="FFFF00"/>
          </a:solidFill>
          <a:ln w="2857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3258" name="Line 106"/>
          <p:cNvSpPr>
            <a:spLocks noChangeShapeType="1"/>
          </p:cNvSpPr>
          <p:nvPr/>
        </p:nvSpPr>
        <p:spPr bwMode="auto">
          <a:xfrm>
            <a:off x="1219200" y="2400300"/>
            <a:ext cx="635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3259" name="Line 107"/>
          <p:cNvSpPr>
            <a:spLocks noChangeShapeType="1"/>
          </p:cNvSpPr>
          <p:nvPr/>
        </p:nvSpPr>
        <p:spPr bwMode="auto">
          <a:xfrm>
            <a:off x="1206500" y="3860800"/>
            <a:ext cx="635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4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4650"/>
            <a:ext cx="9144000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74179" name="Rectangle 3"/>
          <p:cNvSpPr>
            <a:spLocks noChangeArrowheads="1"/>
          </p:cNvSpPr>
          <p:nvPr/>
        </p:nvSpPr>
        <p:spPr bwMode="auto">
          <a:xfrm>
            <a:off x="0" y="317500"/>
            <a:ext cx="9144000" cy="762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4180" name="WordArt 4"/>
          <p:cNvSpPr>
            <a:spLocks noChangeArrowheads="1" noChangeShapeType="1" noTextEdit="1"/>
          </p:cNvSpPr>
          <p:nvPr/>
        </p:nvSpPr>
        <p:spPr bwMode="auto">
          <a:xfrm>
            <a:off x="169863" y="361950"/>
            <a:ext cx="87407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kern="10" spc="72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Nuevo motor "MS6"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02" name="Text Box 2"/>
          <p:cNvSpPr txBox="1">
            <a:spLocks noChangeArrowheads="1"/>
          </p:cNvSpPr>
          <p:nvPr/>
        </p:nvSpPr>
        <p:spPr bwMode="auto">
          <a:xfrm>
            <a:off x="441325" y="322263"/>
            <a:ext cx="815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</a:rPr>
              <a:t>PROBLEMAS CON LA ALIMENTACIÓN ELÉCTRICA</a:t>
            </a:r>
            <a:endParaRPr lang="en-US" b="1" u="sng">
              <a:solidFill>
                <a:srgbClr val="0D1DEF"/>
              </a:solidFill>
            </a:endParaRPr>
          </a:p>
        </p:txBody>
      </p:sp>
      <p:sp>
        <p:nvSpPr>
          <p:cNvPr id="1075203" name="Rectangle 3"/>
          <p:cNvSpPr>
            <a:spLocks noChangeArrowheads="1"/>
          </p:cNvSpPr>
          <p:nvPr/>
        </p:nvSpPr>
        <p:spPr bwMode="auto">
          <a:xfrm>
            <a:off x="163513" y="795338"/>
            <a:ext cx="4222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 u="sng">
                <a:solidFill>
                  <a:srgbClr val="0D1DEF"/>
                </a:solidFill>
              </a:rPr>
              <a:t>BAJO VOLTAJE Y SOBREVOLTAJE :</a:t>
            </a:r>
            <a:endParaRPr lang="en-US" sz="1800" b="1" u="sng">
              <a:solidFill>
                <a:srgbClr val="0D1DEF"/>
              </a:solidFill>
            </a:endParaRPr>
          </a:p>
        </p:txBody>
      </p:sp>
      <p:sp>
        <p:nvSpPr>
          <p:cNvPr id="1075204" name="Freeform 4"/>
          <p:cNvSpPr>
            <a:spLocks/>
          </p:cNvSpPr>
          <p:nvPr/>
        </p:nvSpPr>
        <p:spPr bwMode="auto">
          <a:xfrm>
            <a:off x="990600" y="1676400"/>
            <a:ext cx="2133600" cy="16764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48" y="288"/>
              </a:cxn>
              <a:cxn ang="0">
                <a:pos x="144" y="480"/>
              </a:cxn>
              <a:cxn ang="0">
                <a:pos x="288" y="720"/>
              </a:cxn>
              <a:cxn ang="0">
                <a:pos x="480" y="864"/>
              </a:cxn>
              <a:cxn ang="0">
                <a:pos x="768" y="912"/>
              </a:cxn>
              <a:cxn ang="0">
                <a:pos x="1008" y="768"/>
              </a:cxn>
              <a:cxn ang="0">
                <a:pos x="1344" y="192"/>
              </a:cxn>
              <a:cxn ang="0">
                <a:pos x="1440" y="0"/>
              </a:cxn>
            </a:cxnLst>
            <a:rect l="0" t="0" r="r" b="b"/>
            <a:pathLst>
              <a:path w="1440" h="928">
                <a:moveTo>
                  <a:pt x="0" y="96"/>
                </a:moveTo>
                <a:cubicBezTo>
                  <a:pt x="12" y="160"/>
                  <a:pt x="24" y="224"/>
                  <a:pt x="48" y="288"/>
                </a:cubicBezTo>
                <a:cubicBezTo>
                  <a:pt x="72" y="352"/>
                  <a:pt x="104" y="408"/>
                  <a:pt x="144" y="480"/>
                </a:cubicBezTo>
                <a:cubicBezTo>
                  <a:pt x="184" y="552"/>
                  <a:pt x="232" y="656"/>
                  <a:pt x="288" y="720"/>
                </a:cubicBezTo>
                <a:cubicBezTo>
                  <a:pt x="344" y="784"/>
                  <a:pt x="400" y="832"/>
                  <a:pt x="480" y="864"/>
                </a:cubicBezTo>
                <a:cubicBezTo>
                  <a:pt x="560" y="896"/>
                  <a:pt x="680" y="928"/>
                  <a:pt x="768" y="912"/>
                </a:cubicBezTo>
                <a:cubicBezTo>
                  <a:pt x="856" y="896"/>
                  <a:pt x="912" y="888"/>
                  <a:pt x="1008" y="768"/>
                </a:cubicBezTo>
                <a:cubicBezTo>
                  <a:pt x="1104" y="648"/>
                  <a:pt x="1272" y="320"/>
                  <a:pt x="1344" y="192"/>
                </a:cubicBezTo>
                <a:cubicBezTo>
                  <a:pt x="1416" y="64"/>
                  <a:pt x="1424" y="32"/>
                  <a:pt x="1440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05" name="Line 5"/>
          <p:cNvSpPr>
            <a:spLocks noChangeShapeType="1"/>
          </p:cNvSpPr>
          <p:nvPr/>
        </p:nvSpPr>
        <p:spPr bwMode="auto">
          <a:xfrm flipH="1">
            <a:off x="762000" y="3352800"/>
            <a:ext cx="289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06" name="Line 6"/>
          <p:cNvSpPr>
            <a:spLocks noChangeShapeType="1"/>
          </p:cNvSpPr>
          <p:nvPr/>
        </p:nvSpPr>
        <p:spPr bwMode="auto">
          <a:xfrm flipV="1">
            <a:off x="762000" y="1219200"/>
            <a:ext cx="0" cy="213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07" name="Line 7"/>
          <p:cNvSpPr>
            <a:spLocks noChangeShapeType="1"/>
          </p:cNvSpPr>
          <p:nvPr/>
        </p:nvSpPr>
        <p:spPr bwMode="auto">
          <a:xfrm>
            <a:off x="685800" y="3124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08" name="Line 8"/>
          <p:cNvSpPr>
            <a:spLocks noChangeShapeType="1"/>
          </p:cNvSpPr>
          <p:nvPr/>
        </p:nvSpPr>
        <p:spPr bwMode="auto">
          <a:xfrm>
            <a:off x="685800" y="28956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09" name="Line 9"/>
          <p:cNvSpPr>
            <a:spLocks noChangeShapeType="1"/>
          </p:cNvSpPr>
          <p:nvPr/>
        </p:nvSpPr>
        <p:spPr bwMode="auto">
          <a:xfrm>
            <a:off x="685800" y="15240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10" name="Line 10"/>
          <p:cNvSpPr>
            <a:spLocks noChangeShapeType="1"/>
          </p:cNvSpPr>
          <p:nvPr/>
        </p:nvSpPr>
        <p:spPr bwMode="auto">
          <a:xfrm>
            <a:off x="685800" y="2438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11" name="Line 11"/>
          <p:cNvSpPr>
            <a:spLocks noChangeShapeType="1"/>
          </p:cNvSpPr>
          <p:nvPr/>
        </p:nvSpPr>
        <p:spPr bwMode="auto">
          <a:xfrm>
            <a:off x="685800" y="1981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12" name="Line 12"/>
          <p:cNvSpPr>
            <a:spLocks noChangeShapeType="1"/>
          </p:cNvSpPr>
          <p:nvPr/>
        </p:nvSpPr>
        <p:spPr bwMode="auto">
          <a:xfrm>
            <a:off x="914400" y="31242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13" name="Line 13"/>
          <p:cNvSpPr>
            <a:spLocks noChangeShapeType="1"/>
          </p:cNvSpPr>
          <p:nvPr/>
        </p:nvSpPr>
        <p:spPr bwMode="auto">
          <a:xfrm>
            <a:off x="2057400" y="2286000"/>
            <a:ext cx="0" cy="22098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14" name="Line 14"/>
          <p:cNvSpPr>
            <a:spLocks noChangeShapeType="1"/>
          </p:cNvSpPr>
          <p:nvPr/>
        </p:nvSpPr>
        <p:spPr bwMode="auto">
          <a:xfrm>
            <a:off x="1524000" y="3048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15" name="Line 15"/>
          <p:cNvSpPr>
            <a:spLocks noChangeShapeType="1"/>
          </p:cNvSpPr>
          <p:nvPr/>
        </p:nvSpPr>
        <p:spPr bwMode="auto">
          <a:xfrm>
            <a:off x="2438400" y="30480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16" name="Text Box 16"/>
          <p:cNvSpPr txBox="1">
            <a:spLocks noChangeArrowheads="1"/>
          </p:cNvSpPr>
          <p:nvPr/>
        </p:nvSpPr>
        <p:spPr bwMode="auto">
          <a:xfrm>
            <a:off x="228600" y="1371600"/>
            <a:ext cx="533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/>
              <a:t>40%</a:t>
            </a:r>
            <a:endParaRPr lang="en-US" sz="1200"/>
          </a:p>
        </p:txBody>
      </p:sp>
      <p:sp>
        <p:nvSpPr>
          <p:cNvPr id="1075217" name="Rectangle 17"/>
          <p:cNvSpPr>
            <a:spLocks noChangeArrowheads="1"/>
          </p:cNvSpPr>
          <p:nvPr/>
        </p:nvSpPr>
        <p:spPr bwMode="auto">
          <a:xfrm>
            <a:off x="228600" y="2286000"/>
            <a:ext cx="4873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/>
              <a:t>20%</a:t>
            </a:r>
            <a:endParaRPr lang="en-US" sz="1200"/>
          </a:p>
        </p:txBody>
      </p:sp>
      <p:sp>
        <p:nvSpPr>
          <p:cNvPr id="1075218" name="Rectangle 18"/>
          <p:cNvSpPr>
            <a:spLocks noChangeArrowheads="1"/>
          </p:cNvSpPr>
          <p:nvPr/>
        </p:nvSpPr>
        <p:spPr bwMode="auto">
          <a:xfrm>
            <a:off x="304800" y="2971800"/>
            <a:ext cx="457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 b="1">
                <a:solidFill>
                  <a:srgbClr val="FA2110"/>
                </a:solidFill>
              </a:rPr>
              <a:t>5%</a:t>
            </a:r>
            <a:endParaRPr lang="en-US" sz="1200" b="1">
              <a:solidFill>
                <a:srgbClr val="FA2110"/>
              </a:solidFill>
            </a:endParaRPr>
          </a:p>
        </p:txBody>
      </p:sp>
      <p:sp>
        <p:nvSpPr>
          <p:cNvPr id="1075219" name="Rectangle 19"/>
          <p:cNvSpPr>
            <a:spLocks noChangeArrowheads="1"/>
          </p:cNvSpPr>
          <p:nvPr/>
        </p:nvSpPr>
        <p:spPr bwMode="auto">
          <a:xfrm>
            <a:off x="228600" y="2743200"/>
            <a:ext cx="4873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/>
              <a:t>10%</a:t>
            </a:r>
            <a:endParaRPr lang="en-US" sz="1200"/>
          </a:p>
        </p:txBody>
      </p:sp>
      <p:sp>
        <p:nvSpPr>
          <p:cNvPr id="1075220" name="Rectangle 20"/>
          <p:cNvSpPr>
            <a:spLocks noChangeArrowheads="1"/>
          </p:cNvSpPr>
          <p:nvPr/>
        </p:nvSpPr>
        <p:spPr bwMode="auto">
          <a:xfrm>
            <a:off x="228600" y="1828800"/>
            <a:ext cx="4873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/>
              <a:t>30%</a:t>
            </a:r>
            <a:endParaRPr lang="en-US" sz="1200"/>
          </a:p>
        </p:txBody>
      </p:sp>
      <p:sp>
        <p:nvSpPr>
          <p:cNvPr id="1075221" name="Text Box 21"/>
          <p:cNvSpPr txBox="1">
            <a:spLocks noChangeArrowheads="1"/>
          </p:cNvSpPr>
          <p:nvPr/>
        </p:nvSpPr>
        <p:spPr bwMode="auto">
          <a:xfrm>
            <a:off x="762000" y="1143000"/>
            <a:ext cx="1066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>
                <a:latin typeface="Arial" pitchFamily="34" charset="0"/>
              </a:rPr>
              <a:t>Amperios</a:t>
            </a:r>
            <a:endParaRPr lang="en-US" sz="1400" b="1">
              <a:latin typeface="Arial" pitchFamily="34" charset="0"/>
            </a:endParaRPr>
          </a:p>
        </p:txBody>
      </p:sp>
      <p:sp>
        <p:nvSpPr>
          <p:cNvPr id="1075222" name="Rectangle 22"/>
          <p:cNvSpPr>
            <a:spLocks noChangeArrowheads="1"/>
          </p:cNvSpPr>
          <p:nvPr/>
        </p:nvSpPr>
        <p:spPr bwMode="auto">
          <a:xfrm>
            <a:off x="3657600" y="3200400"/>
            <a:ext cx="765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>
                <a:latin typeface="Arial" pitchFamily="34" charset="0"/>
              </a:rPr>
              <a:t>Voltaje</a:t>
            </a:r>
            <a:endParaRPr lang="en-US" sz="1400" b="1">
              <a:latin typeface="Arial" pitchFamily="34" charset="0"/>
            </a:endParaRPr>
          </a:p>
        </p:txBody>
      </p:sp>
      <p:sp>
        <p:nvSpPr>
          <p:cNvPr id="1075223" name="Rectangle 23"/>
          <p:cNvSpPr>
            <a:spLocks noChangeArrowheads="1"/>
          </p:cNvSpPr>
          <p:nvPr/>
        </p:nvSpPr>
        <p:spPr bwMode="auto">
          <a:xfrm>
            <a:off x="1295400" y="1676400"/>
            <a:ext cx="15240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>
                <a:latin typeface="Arial" pitchFamily="34" charset="0"/>
              </a:rPr>
              <a:t>Voltaje nominal</a:t>
            </a:r>
          </a:p>
          <a:p>
            <a:pPr eaLnBrk="0" hangingPunct="0">
              <a:spcBef>
                <a:spcPct val="50000"/>
              </a:spcBef>
            </a:pPr>
            <a:r>
              <a:rPr lang="es-AR" sz="1400" b="1">
                <a:latin typeface="Arial" pitchFamily="34" charset="0"/>
              </a:rPr>
              <a:t>p.ej: Vn=220V</a:t>
            </a:r>
            <a:endParaRPr lang="en-US" sz="1400" b="1">
              <a:latin typeface="Arial" pitchFamily="34" charset="0"/>
            </a:endParaRPr>
          </a:p>
        </p:txBody>
      </p:sp>
      <p:sp>
        <p:nvSpPr>
          <p:cNvPr id="1075224" name="Rectangle 24"/>
          <p:cNvSpPr>
            <a:spLocks noChangeArrowheads="1"/>
          </p:cNvSpPr>
          <p:nvPr/>
        </p:nvSpPr>
        <p:spPr bwMode="auto">
          <a:xfrm>
            <a:off x="1828800" y="4495800"/>
            <a:ext cx="538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 b="1"/>
              <a:t>220V</a:t>
            </a:r>
            <a:endParaRPr lang="en-US" sz="1200" b="1"/>
          </a:p>
        </p:txBody>
      </p:sp>
      <p:sp>
        <p:nvSpPr>
          <p:cNvPr id="1075225" name="Rectangle 25"/>
          <p:cNvSpPr>
            <a:spLocks noChangeArrowheads="1"/>
          </p:cNvSpPr>
          <p:nvPr/>
        </p:nvSpPr>
        <p:spPr bwMode="auto">
          <a:xfrm>
            <a:off x="2209800" y="3657600"/>
            <a:ext cx="4921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 b="1">
                <a:solidFill>
                  <a:srgbClr val="FA2110"/>
                </a:solidFill>
              </a:rPr>
              <a:t>+6%</a:t>
            </a:r>
            <a:endParaRPr lang="en-US" sz="1200" b="1">
              <a:solidFill>
                <a:srgbClr val="FA2110"/>
              </a:solidFill>
            </a:endParaRPr>
          </a:p>
        </p:txBody>
      </p:sp>
      <p:sp>
        <p:nvSpPr>
          <p:cNvPr id="1075226" name="Rectangle 26"/>
          <p:cNvSpPr>
            <a:spLocks noChangeArrowheads="1"/>
          </p:cNvSpPr>
          <p:nvPr/>
        </p:nvSpPr>
        <p:spPr bwMode="auto">
          <a:xfrm>
            <a:off x="1295400" y="3657600"/>
            <a:ext cx="538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 b="1">
                <a:solidFill>
                  <a:srgbClr val="FA2110"/>
                </a:solidFill>
              </a:rPr>
              <a:t>-10%</a:t>
            </a:r>
            <a:endParaRPr lang="en-US" sz="1200" b="1">
              <a:solidFill>
                <a:srgbClr val="FA2110"/>
              </a:solidFill>
            </a:endParaRPr>
          </a:p>
        </p:txBody>
      </p:sp>
      <p:sp>
        <p:nvSpPr>
          <p:cNvPr id="1075227" name="Rectangle 27"/>
          <p:cNvSpPr>
            <a:spLocks noChangeArrowheads="1"/>
          </p:cNvSpPr>
          <p:nvPr/>
        </p:nvSpPr>
        <p:spPr bwMode="auto">
          <a:xfrm>
            <a:off x="2209800" y="3962400"/>
            <a:ext cx="538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/>
              <a:t>233V</a:t>
            </a:r>
            <a:endParaRPr lang="en-US" sz="1200"/>
          </a:p>
        </p:txBody>
      </p:sp>
      <p:sp>
        <p:nvSpPr>
          <p:cNvPr id="1075228" name="Rectangle 28"/>
          <p:cNvSpPr>
            <a:spLocks noChangeArrowheads="1"/>
          </p:cNvSpPr>
          <p:nvPr/>
        </p:nvSpPr>
        <p:spPr bwMode="auto">
          <a:xfrm>
            <a:off x="1219200" y="3962400"/>
            <a:ext cx="5381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/>
              <a:t>198V</a:t>
            </a:r>
            <a:endParaRPr lang="en-US" sz="1200"/>
          </a:p>
        </p:txBody>
      </p:sp>
      <p:sp>
        <p:nvSpPr>
          <p:cNvPr id="1075229" name="Line 29"/>
          <p:cNvSpPr>
            <a:spLocks noChangeShapeType="1"/>
          </p:cNvSpPr>
          <p:nvPr/>
        </p:nvSpPr>
        <p:spPr bwMode="auto">
          <a:xfrm>
            <a:off x="5486400" y="1371600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30" name="Line 30"/>
          <p:cNvSpPr>
            <a:spLocks noChangeShapeType="1"/>
          </p:cNvSpPr>
          <p:nvPr/>
        </p:nvSpPr>
        <p:spPr bwMode="auto">
          <a:xfrm>
            <a:off x="5486400" y="3352800"/>
            <a:ext cx="2209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31" name="Rectangle 31"/>
          <p:cNvSpPr>
            <a:spLocks noChangeArrowheads="1"/>
          </p:cNvSpPr>
          <p:nvPr/>
        </p:nvSpPr>
        <p:spPr bwMode="auto">
          <a:xfrm>
            <a:off x="5486400" y="1219200"/>
            <a:ext cx="12588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>
                <a:latin typeface="Arial" pitchFamily="34" charset="0"/>
              </a:rPr>
              <a:t>Temperatura</a:t>
            </a:r>
            <a:endParaRPr lang="en-US" sz="1400" b="1">
              <a:latin typeface="Arial" pitchFamily="34" charset="0"/>
            </a:endParaRPr>
          </a:p>
        </p:txBody>
      </p:sp>
      <p:sp>
        <p:nvSpPr>
          <p:cNvPr id="1075232" name="Rectangle 32"/>
          <p:cNvSpPr>
            <a:spLocks noChangeArrowheads="1"/>
          </p:cNvSpPr>
          <p:nvPr/>
        </p:nvSpPr>
        <p:spPr bwMode="auto">
          <a:xfrm>
            <a:off x="7620000" y="3200400"/>
            <a:ext cx="1003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>
                <a:latin typeface="Arial" pitchFamily="34" charset="0"/>
              </a:rPr>
              <a:t>Amperios</a:t>
            </a:r>
            <a:endParaRPr lang="en-US" sz="1400" b="1">
              <a:latin typeface="Arial" pitchFamily="34" charset="0"/>
            </a:endParaRPr>
          </a:p>
        </p:txBody>
      </p:sp>
      <p:sp>
        <p:nvSpPr>
          <p:cNvPr id="1075233" name="Line 33"/>
          <p:cNvSpPr>
            <a:spLocks noChangeShapeType="1"/>
          </p:cNvSpPr>
          <p:nvPr/>
        </p:nvSpPr>
        <p:spPr bwMode="auto">
          <a:xfrm>
            <a:off x="5410200" y="281940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34" name="Line 34"/>
          <p:cNvSpPr>
            <a:spLocks noChangeShapeType="1"/>
          </p:cNvSpPr>
          <p:nvPr/>
        </p:nvSpPr>
        <p:spPr bwMode="auto">
          <a:xfrm>
            <a:off x="6477000" y="2209800"/>
            <a:ext cx="0" cy="22098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35" name="Freeform 35"/>
          <p:cNvSpPr>
            <a:spLocks/>
          </p:cNvSpPr>
          <p:nvPr/>
        </p:nvSpPr>
        <p:spPr bwMode="auto">
          <a:xfrm>
            <a:off x="5486400" y="1600200"/>
            <a:ext cx="1676400" cy="1752600"/>
          </a:xfrm>
          <a:custGeom>
            <a:avLst/>
            <a:gdLst/>
            <a:ahLst/>
            <a:cxnLst>
              <a:cxn ang="0">
                <a:pos x="0" y="1104"/>
              </a:cxn>
              <a:cxn ang="0">
                <a:pos x="144" y="1056"/>
              </a:cxn>
              <a:cxn ang="0">
                <a:pos x="336" y="912"/>
              </a:cxn>
              <a:cxn ang="0">
                <a:pos x="576" y="624"/>
              </a:cxn>
              <a:cxn ang="0">
                <a:pos x="768" y="192"/>
              </a:cxn>
              <a:cxn ang="0">
                <a:pos x="816" y="0"/>
              </a:cxn>
            </a:cxnLst>
            <a:rect l="0" t="0" r="r" b="b"/>
            <a:pathLst>
              <a:path w="816" h="1104">
                <a:moveTo>
                  <a:pt x="0" y="1104"/>
                </a:moveTo>
                <a:cubicBezTo>
                  <a:pt x="44" y="1096"/>
                  <a:pt x="88" y="1088"/>
                  <a:pt x="144" y="1056"/>
                </a:cubicBezTo>
                <a:cubicBezTo>
                  <a:pt x="200" y="1024"/>
                  <a:pt x="264" y="984"/>
                  <a:pt x="336" y="912"/>
                </a:cubicBezTo>
                <a:cubicBezTo>
                  <a:pt x="408" y="840"/>
                  <a:pt x="504" y="744"/>
                  <a:pt x="576" y="624"/>
                </a:cubicBezTo>
                <a:cubicBezTo>
                  <a:pt x="648" y="504"/>
                  <a:pt x="728" y="296"/>
                  <a:pt x="768" y="192"/>
                </a:cubicBezTo>
                <a:cubicBezTo>
                  <a:pt x="808" y="88"/>
                  <a:pt x="808" y="32"/>
                  <a:pt x="816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36" name="Rectangle 36"/>
          <p:cNvSpPr>
            <a:spLocks noChangeArrowheads="1"/>
          </p:cNvSpPr>
          <p:nvPr/>
        </p:nvSpPr>
        <p:spPr bwMode="auto">
          <a:xfrm>
            <a:off x="3886200" y="2667000"/>
            <a:ext cx="14351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>
                <a:latin typeface="Arial" pitchFamily="34" charset="0"/>
              </a:rPr>
              <a:t>Temp. nominal</a:t>
            </a:r>
            <a:endParaRPr lang="en-US" sz="1400" b="1">
              <a:latin typeface="Arial" pitchFamily="34" charset="0"/>
            </a:endParaRPr>
          </a:p>
        </p:txBody>
      </p:sp>
      <p:sp>
        <p:nvSpPr>
          <p:cNvPr id="1075237" name="Rectangle 37"/>
          <p:cNvSpPr>
            <a:spLocks noChangeArrowheads="1"/>
          </p:cNvSpPr>
          <p:nvPr/>
        </p:nvSpPr>
        <p:spPr bwMode="auto">
          <a:xfrm>
            <a:off x="5638800" y="4419600"/>
            <a:ext cx="170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>
                <a:latin typeface="Arial" pitchFamily="34" charset="0"/>
              </a:rPr>
              <a:t>Corriente nominal</a:t>
            </a:r>
            <a:endParaRPr lang="en-US" sz="1400" b="1">
              <a:latin typeface="Arial" pitchFamily="34" charset="0"/>
            </a:endParaRPr>
          </a:p>
        </p:txBody>
      </p:sp>
      <p:sp>
        <p:nvSpPr>
          <p:cNvPr id="1075238" name="Line 38"/>
          <p:cNvSpPr>
            <a:spLocks noChangeShapeType="1"/>
          </p:cNvSpPr>
          <p:nvPr/>
        </p:nvSpPr>
        <p:spPr bwMode="auto">
          <a:xfrm>
            <a:off x="6858000" y="2209800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39" name="Line 39"/>
          <p:cNvSpPr>
            <a:spLocks noChangeShapeType="1"/>
          </p:cNvSpPr>
          <p:nvPr/>
        </p:nvSpPr>
        <p:spPr bwMode="auto">
          <a:xfrm flipH="1">
            <a:off x="5410200" y="22860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5240" name="Rectangle 40"/>
          <p:cNvSpPr>
            <a:spLocks noChangeArrowheads="1"/>
          </p:cNvSpPr>
          <p:nvPr/>
        </p:nvSpPr>
        <p:spPr bwMode="auto">
          <a:xfrm>
            <a:off x="6629400" y="3581400"/>
            <a:ext cx="4921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 b="1">
                <a:solidFill>
                  <a:srgbClr val="FF3300"/>
                </a:solidFill>
              </a:rPr>
              <a:t>+5%</a:t>
            </a:r>
            <a:endParaRPr lang="en-US" sz="1200" b="1">
              <a:solidFill>
                <a:srgbClr val="FF3300"/>
              </a:solidFill>
            </a:endParaRPr>
          </a:p>
        </p:txBody>
      </p:sp>
      <p:sp>
        <p:nvSpPr>
          <p:cNvPr id="1075241" name="Rectangle 41"/>
          <p:cNvSpPr>
            <a:spLocks noChangeArrowheads="1"/>
          </p:cNvSpPr>
          <p:nvPr/>
        </p:nvSpPr>
        <p:spPr bwMode="auto">
          <a:xfrm>
            <a:off x="4419600" y="2133600"/>
            <a:ext cx="1006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>
                <a:solidFill>
                  <a:srgbClr val="FF3300"/>
                </a:solidFill>
                <a:latin typeface="Arial" pitchFamily="34" charset="0"/>
              </a:rPr>
              <a:t>Tn + 20% </a:t>
            </a:r>
            <a:endParaRPr lang="en-US" sz="14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075242" name="AutoShape 42"/>
          <p:cNvSpPr>
            <a:spLocks/>
          </p:cNvSpPr>
          <p:nvPr/>
        </p:nvSpPr>
        <p:spPr bwMode="auto">
          <a:xfrm>
            <a:off x="7010400" y="2286000"/>
            <a:ext cx="76200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5243" name="Rectangle 43"/>
          <p:cNvSpPr>
            <a:spLocks noChangeArrowheads="1"/>
          </p:cNvSpPr>
          <p:nvPr/>
        </p:nvSpPr>
        <p:spPr bwMode="auto">
          <a:xfrm>
            <a:off x="7162800" y="2436813"/>
            <a:ext cx="8953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 b="1">
                <a:solidFill>
                  <a:srgbClr val="FF3300"/>
                </a:solidFill>
                <a:sym typeface="Symbol" pitchFamily="18" charset="2"/>
              </a:rPr>
              <a:t>T= +</a:t>
            </a:r>
            <a:r>
              <a:rPr lang="es-AR" sz="1200" b="1">
                <a:solidFill>
                  <a:srgbClr val="FF3300"/>
                </a:solidFill>
              </a:rPr>
              <a:t>20%</a:t>
            </a:r>
            <a:endParaRPr lang="en-US" sz="1200" b="1">
              <a:solidFill>
                <a:srgbClr val="FF3300"/>
              </a:solidFill>
            </a:endParaRPr>
          </a:p>
        </p:txBody>
      </p:sp>
      <p:sp>
        <p:nvSpPr>
          <p:cNvPr id="1075244" name="AutoShape 44"/>
          <p:cNvSpPr>
            <a:spLocks/>
          </p:cNvSpPr>
          <p:nvPr/>
        </p:nvSpPr>
        <p:spPr bwMode="auto">
          <a:xfrm rot="-5357561">
            <a:off x="6629400" y="1903413"/>
            <a:ext cx="76200" cy="381000"/>
          </a:xfrm>
          <a:prstGeom prst="rightBrace">
            <a:avLst>
              <a:gd name="adj1" fmla="val 41667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75245" name="Rectangle 45"/>
          <p:cNvSpPr>
            <a:spLocks noChangeArrowheads="1"/>
          </p:cNvSpPr>
          <p:nvPr/>
        </p:nvSpPr>
        <p:spPr bwMode="auto">
          <a:xfrm>
            <a:off x="6248400" y="1752600"/>
            <a:ext cx="7604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200" b="1">
                <a:solidFill>
                  <a:srgbClr val="FF3300"/>
                </a:solidFill>
                <a:sym typeface="Symbol" pitchFamily="18" charset="2"/>
              </a:rPr>
              <a:t>I= +5</a:t>
            </a:r>
            <a:r>
              <a:rPr lang="es-AR" sz="1200" b="1">
                <a:solidFill>
                  <a:srgbClr val="FF3300"/>
                </a:solidFill>
              </a:rPr>
              <a:t>%</a:t>
            </a:r>
            <a:endParaRPr lang="en-US" sz="1200" b="1">
              <a:solidFill>
                <a:srgbClr val="FF3300"/>
              </a:solidFill>
            </a:endParaRPr>
          </a:p>
        </p:txBody>
      </p:sp>
      <p:sp>
        <p:nvSpPr>
          <p:cNvPr id="1075246" name="Rectangle 46"/>
          <p:cNvSpPr>
            <a:spLocks noChangeArrowheads="1"/>
          </p:cNvSpPr>
          <p:nvPr/>
        </p:nvSpPr>
        <p:spPr bwMode="auto">
          <a:xfrm>
            <a:off x="228600" y="4800600"/>
            <a:ext cx="8748713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 u="sng">
                <a:solidFill>
                  <a:srgbClr val="0D1DEF"/>
                </a:solidFill>
              </a:rPr>
              <a:t>El bajo voltaje </a:t>
            </a:r>
            <a:r>
              <a:rPr lang="es-AR" sz="1400" b="1">
                <a:solidFill>
                  <a:srgbClr val="0D1DEF"/>
                </a:solidFill>
              </a:rPr>
              <a:t>incrementa la corriente y ésta la temperatura del motor, disminuyendo su vida útil.</a:t>
            </a:r>
          </a:p>
          <a:p>
            <a:pPr eaLnBrk="0" hangingPunct="0">
              <a:spcBef>
                <a:spcPct val="50000"/>
              </a:spcBef>
            </a:pPr>
            <a:r>
              <a:rPr lang="es-AR" sz="1400" b="1">
                <a:solidFill>
                  <a:srgbClr val="0D1DEF"/>
                </a:solidFill>
              </a:rPr>
              <a:t>Además también bajan las “rpm” emperorando la perfomance hidráulica.</a:t>
            </a:r>
          </a:p>
          <a:p>
            <a:pPr eaLnBrk="0" hangingPunct="0">
              <a:spcBef>
                <a:spcPct val="50000"/>
              </a:spcBef>
            </a:pPr>
            <a:r>
              <a:rPr lang="es-AR" sz="1400" b="1" u="sng">
                <a:solidFill>
                  <a:srgbClr val="0D1DEF"/>
                </a:solidFill>
              </a:rPr>
              <a:t>El sobrevoltaje </a:t>
            </a:r>
            <a:r>
              <a:rPr lang="es-AR" sz="1400" b="1">
                <a:solidFill>
                  <a:srgbClr val="0D1DEF"/>
                </a:solidFill>
              </a:rPr>
              <a:t>aumenta las “rpm” provocando mayor consumo de potencia y por lo tanto el aumento</a:t>
            </a:r>
          </a:p>
          <a:p>
            <a:pPr eaLnBrk="0" hangingPunct="0">
              <a:spcBef>
                <a:spcPct val="50000"/>
              </a:spcBef>
            </a:pPr>
            <a:r>
              <a:rPr lang="es-AR" sz="1400" b="1">
                <a:solidFill>
                  <a:srgbClr val="0D1DEF"/>
                </a:solidFill>
              </a:rPr>
              <a:t>de corriente que causará el mismo efecto de calentamiento arriba mencionado.</a:t>
            </a:r>
          </a:p>
          <a:p>
            <a:pPr eaLnBrk="0" hangingPunct="0">
              <a:spcBef>
                <a:spcPct val="50000"/>
              </a:spcBef>
            </a:pPr>
            <a:endParaRPr lang="en-US" sz="1400" b="1">
              <a:solidFill>
                <a:srgbClr val="0D1DEF"/>
              </a:solidFill>
            </a:endParaRPr>
          </a:p>
        </p:txBody>
      </p:sp>
      <p:sp>
        <p:nvSpPr>
          <p:cNvPr id="1075247" name="Text Box 47"/>
          <p:cNvSpPr txBox="1">
            <a:spLocks noChangeArrowheads="1"/>
          </p:cNvSpPr>
          <p:nvPr/>
        </p:nvSpPr>
        <p:spPr bwMode="auto">
          <a:xfrm>
            <a:off x="4495800" y="835025"/>
            <a:ext cx="3810000" cy="361950"/>
          </a:xfrm>
          <a:prstGeom prst="rect">
            <a:avLst/>
          </a:prstGeom>
          <a:noFill/>
          <a:ln w="57150" cmpd="thickThin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>
                <a:solidFill>
                  <a:srgbClr val="339933"/>
                </a:solidFill>
                <a:latin typeface="Arial" pitchFamily="34" charset="0"/>
              </a:rPr>
              <a:t>Normalmente se especifica: Vn +6%/-10%</a:t>
            </a:r>
            <a:endParaRPr lang="en-US" sz="1400" b="1">
              <a:solidFill>
                <a:srgbClr val="339933"/>
              </a:solidFill>
              <a:latin typeface="Arial" pitchFamily="34" charset="0"/>
            </a:endParaRPr>
          </a:p>
        </p:txBody>
      </p:sp>
      <p:sp>
        <p:nvSpPr>
          <p:cNvPr id="1075248" name="Text Box 48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26" name="Text Box 2"/>
          <p:cNvSpPr txBox="1">
            <a:spLocks noChangeArrowheads="1"/>
          </p:cNvSpPr>
          <p:nvPr/>
        </p:nvSpPr>
        <p:spPr bwMode="auto">
          <a:xfrm>
            <a:off x="328613" y="347663"/>
            <a:ext cx="853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</a:rPr>
              <a:t>PROBLEMAS CON LA ALIMENTACIÓN ELÉCTRICA</a:t>
            </a:r>
            <a:endParaRPr lang="en-US" b="1" u="sng">
              <a:solidFill>
                <a:srgbClr val="0D1DEF"/>
              </a:solidFill>
            </a:endParaRPr>
          </a:p>
        </p:txBody>
      </p:sp>
      <p:sp>
        <p:nvSpPr>
          <p:cNvPr id="1076227" name="Rectangle 3"/>
          <p:cNvSpPr>
            <a:spLocks noChangeArrowheads="1"/>
          </p:cNvSpPr>
          <p:nvPr/>
        </p:nvSpPr>
        <p:spPr bwMode="auto">
          <a:xfrm>
            <a:off x="381000" y="835025"/>
            <a:ext cx="8537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s-AR" sz="1600" b="1" u="sng">
                <a:solidFill>
                  <a:srgbClr val="0D1DEF"/>
                </a:solidFill>
              </a:rPr>
              <a:t>VOLTAJE Y CORRIENTE ASIMÉTRICOS ( ALIMENTACIÓN TRIFÁSICA – DESBALANCEO DE FASES ):</a:t>
            </a:r>
            <a:endParaRPr lang="en-US" sz="1600" b="1" u="sng">
              <a:solidFill>
                <a:srgbClr val="0D1DEF"/>
              </a:solidFill>
            </a:endParaRPr>
          </a:p>
        </p:txBody>
      </p:sp>
      <p:sp>
        <p:nvSpPr>
          <p:cNvPr id="1076228" name="Line 4"/>
          <p:cNvSpPr>
            <a:spLocks noChangeShapeType="1"/>
          </p:cNvSpPr>
          <p:nvPr/>
        </p:nvSpPr>
        <p:spPr bwMode="auto">
          <a:xfrm>
            <a:off x="1096963" y="2170113"/>
            <a:ext cx="0" cy="28527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29" name="Line 5"/>
          <p:cNvSpPr>
            <a:spLocks noChangeShapeType="1"/>
          </p:cNvSpPr>
          <p:nvPr/>
        </p:nvSpPr>
        <p:spPr bwMode="auto">
          <a:xfrm flipV="1">
            <a:off x="1096963" y="5022850"/>
            <a:ext cx="2047875" cy="12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0" name="Line 6"/>
          <p:cNvSpPr>
            <a:spLocks noChangeShapeType="1"/>
          </p:cNvSpPr>
          <p:nvPr/>
        </p:nvSpPr>
        <p:spPr bwMode="auto">
          <a:xfrm>
            <a:off x="4773613" y="2225675"/>
            <a:ext cx="0" cy="28527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1" name="Line 7"/>
          <p:cNvSpPr>
            <a:spLocks noChangeShapeType="1"/>
          </p:cNvSpPr>
          <p:nvPr/>
        </p:nvSpPr>
        <p:spPr bwMode="auto">
          <a:xfrm>
            <a:off x="4783138" y="5078413"/>
            <a:ext cx="24749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2" name="Line 8"/>
          <p:cNvSpPr>
            <a:spLocks noChangeShapeType="1"/>
          </p:cNvSpPr>
          <p:nvPr/>
        </p:nvSpPr>
        <p:spPr bwMode="auto">
          <a:xfrm flipV="1">
            <a:off x="1279525" y="2547938"/>
            <a:ext cx="0" cy="2462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3" name="Line 9"/>
          <p:cNvSpPr>
            <a:spLocks noChangeShapeType="1"/>
          </p:cNvSpPr>
          <p:nvPr/>
        </p:nvSpPr>
        <p:spPr bwMode="auto">
          <a:xfrm flipV="1">
            <a:off x="1470025" y="2543175"/>
            <a:ext cx="0" cy="2462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4" name="Line 10"/>
          <p:cNvSpPr>
            <a:spLocks noChangeShapeType="1"/>
          </p:cNvSpPr>
          <p:nvPr/>
        </p:nvSpPr>
        <p:spPr bwMode="auto">
          <a:xfrm flipV="1">
            <a:off x="1684338" y="2560638"/>
            <a:ext cx="0" cy="2462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5" name="Line 11"/>
          <p:cNvSpPr>
            <a:spLocks noChangeShapeType="1"/>
          </p:cNvSpPr>
          <p:nvPr/>
        </p:nvSpPr>
        <p:spPr bwMode="auto">
          <a:xfrm flipV="1">
            <a:off x="1871663" y="2543175"/>
            <a:ext cx="0" cy="2462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6" name="Line 12"/>
          <p:cNvSpPr>
            <a:spLocks noChangeShapeType="1"/>
          </p:cNvSpPr>
          <p:nvPr/>
        </p:nvSpPr>
        <p:spPr bwMode="auto">
          <a:xfrm flipV="1">
            <a:off x="2084388" y="2547938"/>
            <a:ext cx="0" cy="2462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7" name="Line 13"/>
          <p:cNvSpPr>
            <a:spLocks noChangeShapeType="1"/>
          </p:cNvSpPr>
          <p:nvPr/>
        </p:nvSpPr>
        <p:spPr bwMode="auto">
          <a:xfrm flipV="1">
            <a:off x="2297113" y="2554288"/>
            <a:ext cx="0" cy="2462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8" name="Line 14"/>
          <p:cNvSpPr>
            <a:spLocks noChangeShapeType="1"/>
          </p:cNvSpPr>
          <p:nvPr/>
        </p:nvSpPr>
        <p:spPr bwMode="auto">
          <a:xfrm flipV="1">
            <a:off x="6877050" y="2609850"/>
            <a:ext cx="0" cy="2462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39" name="Line 15"/>
          <p:cNvSpPr>
            <a:spLocks noChangeShapeType="1"/>
          </p:cNvSpPr>
          <p:nvPr/>
        </p:nvSpPr>
        <p:spPr bwMode="auto">
          <a:xfrm flipV="1">
            <a:off x="6351588" y="2609850"/>
            <a:ext cx="0" cy="2462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0" name="Line 16"/>
          <p:cNvSpPr>
            <a:spLocks noChangeShapeType="1"/>
          </p:cNvSpPr>
          <p:nvPr/>
        </p:nvSpPr>
        <p:spPr bwMode="auto">
          <a:xfrm flipV="1">
            <a:off x="5853113" y="2611438"/>
            <a:ext cx="0" cy="2462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1" name="Line 17"/>
          <p:cNvSpPr>
            <a:spLocks noChangeShapeType="1"/>
          </p:cNvSpPr>
          <p:nvPr/>
        </p:nvSpPr>
        <p:spPr bwMode="auto">
          <a:xfrm flipV="1">
            <a:off x="5335588" y="2625725"/>
            <a:ext cx="0" cy="2462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2" name="Line 18"/>
          <p:cNvSpPr>
            <a:spLocks noChangeShapeType="1"/>
          </p:cNvSpPr>
          <p:nvPr/>
        </p:nvSpPr>
        <p:spPr bwMode="auto">
          <a:xfrm>
            <a:off x="1108075" y="2986088"/>
            <a:ext cx="153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3" name="Line 19"/>
          <p:cNvSpPr>
            <a:spLocks noChangeShapeType="1"/>
          </p:cNvSpPr>
          <p:nvPr/>
        </p:nvSpPr>
        <p:spPr bwMode="auto">
          <a:xfrm>
            <a:off x="1109663" y="2546350"/>
            <a:ext cx="15382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4" name="Line 20"/>
          <p:cNvSpPr>
            <a:spLocks noChangeShapeType="1"/>
          </p:cNvSpPr>
          <p:nvPr/>
        </p:nvSpPr>
        <p:spPr bwMode="auto">
          <a:xfrm>
            <a:off x="4786313" y="2614613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5" name="Line 21"/>
          <p:cNvSpPr>
            <a:spLocks noChangeShapeType="1"/>
          </p:cNvSpPr>
          <p:nvPr/>
        </p:nvSpPr>
        <p:spPr bwMode="auto">
          <a:xfrm>
            <a:off x="4792663" y="3095625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6" name="Line 22"/>
          <p:cNvSpPr>
            <a:spLocks noChangeShapeType="1"/>
          </p:cNvSpPr>
          <p:nvPr/>
        </p:nvSpPr>
        <p:spPr bwMode="auto">
          <a:xfrm>
            <a:off x="4772025" y="3565525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7" name="Line 23"/>
          <p:cNvSpPr>
            <a:spLocks noChangeShapeType="1"/>
          </p:cNvSpPr>
          <p:nvPr/>
        </p:nvSpPr>
        <p:spPr bwMode="auto">
          <a:xfrm>
            <a:off x="4792663" y="4059238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8" name="Line 24"/>
          <p:cNvSpPr>
            <a:spLocks noChangeShapeType="1"/>
          </p:cNvSpPr>
          <p:nvPr/>
        </p:nvSpPr>
        <p:spPr bwMode="auto">
          <a:xfrm>
            <a:off x="4787900" y="4552950"/>
            <a:ext cx="2089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49" name="Text Box 25"/>
          <p:cNvSpPr txBox="1">
            <a:spLocks noChangeArrowheads="1"/>
          </p:cNvSpPr>
          <p:nvPr/>
        </p:nvSpPr>
        <p:spPr bwMode="auto">
          <a:xfrm>
            <a:off x="1317625" y="5035550"/>
            <a:ext cx="2921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2</a:t>
            </a:r>
            <a:endParaRPr lang="en-US" sz="1200" b="1"/>
          </a:p>
        </p:txBody>
      </p:sp>
      <p:sp>
        <p:nvSpPr>
          <p:cNvPr id="1076250" name="Rectangle 26"/>
          <p:cNvSpPr>
            <a:spLocks noChangeArrowheads="1"/>
          </p:cNvSpPr>
          <p:nvPr/>
        </p:nvSpPr>
        <p:spPr bwMode="auto">
          <a:xfrm>
            <a:off x="1722438" y="5022850"/>
            <a:ext cx="2682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4</a:t>
            </a:r>
            <a:endParaRPr lang="en-US" sz="1200" b="1"/>
          </a:p>
        </p:txBody>
      </p:sp>
      <p:sp>
        <p:nvSpPr>
          <p:cNvPr id="1076251" name="Rectangle 27"/>
          <p:cNvSpPr>
            <a:spLocks noChangeArrowheads="1"/>
          </p:cNvSpPr>
          <p:nvPr/>
        </p:nvSpPr>
        <p:spPr bwMode="auto">
          <a:xfrm>
            <a:off x="2146300" y="5037138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6</a:t>
            </a:r>
            <a:endParaRPr lang="en-US" sz="1200" b="1"/>
          </a:p>
        </p:txBody>
      </p:sp>
      <p:sp>
        <p:nvSpPr>
          <p:cNvPr id="1076252" name="Rectangle 28"/>
          <p:cNvSpPr>
            <a:spLocks noChangeArrowheads="1"/>
          </p:cNvSpPr>
          <p:nvPr/>
        </p:nvSpPr>
        <p:spPr bwMode="auto">
          <a:xfrm>
            <a:off x="2503488" y="5038725"/>
            <a:ext cx="2682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8</a:t>
            </a:r>
            <a:endParaRPr lang="en-US" sz="1200" b="1"/>
          </a:p>
        </p:txBody>
      </p:sp>
      <p:sp>
        <p:nvSpPr>
          <p:cNvPr id="1076253" name="Rectangle 29"/>
          <p:cNvSpPr>
            <a:spLocks noChangeArrowheads="1"/>
          </p:cNvSpPr>
          <p:nvPr/>
        </p:nvSpPr>
        <p:spPr bwMode="auto">
          <a:xfrm>
            <a:off x="950913" y="5035550"/>
            <a:ext cx="2682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0</a:t>
            </a:r>
            <a:endParaRPr lang="en-US" sz="1200" b="1"/>
          </a:p>
        </p:txBody>
      </p:sp>
      <p:sp>
        <p:nvSpPr>
          <p:cNvPr id="1076254" name="Rectangle 30"/>
          <p:cNvSpPr>
            <a:spLocks noChangeArrowheads="1"/>
          </p:cNvSpPr>
          <p:nvPr/>
        </p:nvSpPr>
        <p:spPr bwMode="auto">
          <a:xfrm>
            <a:off x="757238" y="44386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10</a:t>
            </a:r>
            <a:endParaRPr lang="en-US" sz="1200" b="1"/>
          </a:p>
        </p:txBody>
      </p:sp>
      <p:sp>
        <p:nvSpPr>
          <p:cNvPr id="1076255" name="Rectangle 31"/>
          <p:cNvSpPr>
            <a:spLocks noChangeArrowheads="1"/>
          </p:cNvSpPr>
          <p:nvPr/>
        </p:nvSpPr>
        <p:spPr bwMode="auto">
          <a:xfrm>
            <a:off x="746125" y="406082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FA2110"/>
                </a:solidFill>
              </a:rPr>
              <a:t>20</a:t>
            </a:r>
            <a:endParaRPr lang="en-US" sz="1200" b="1">
              <a:solidFill>
                <a:srgbClr val="FA2110"/>
              </a:solidFill>
            </a:endParaRPr>
          </a:p>
        </p:txBody>
      </p:sp>
      <p:sp>
        <p:nvSpPr>
          <p:cNvPr id="1076256" name="Rectangle 32"/>
          <p:cNvSpPr>
            <a:spLocks noChangeArrowheads="1"/>
          </p:cNvSpPr>
          <p:nvPr/>
        </p:nvSpPr>
        <p:spPr bwMode="auto">
          <a:xfrm>
            <a:off x="755650" y="36576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30</a:t>
            </a:r>
            <a:endParaRPr lang="en-US" sz="1200" b="1"/>
          </a:p>
        </p:txBody>
      </p:sp>
      <p:sp>
        <p:nvSpPr>
          <p:cNvPr id="1076257" name="Rectangle 33"/>
          <p:cNvSpPr>
            <a:spLocks noChangeArrowheads="1"/>
          </p:cNvSpPr>
          <p:nvPr/>
        </p:nvSpPr>
        <p:spPr bwMode="auto">
          <a:xfrm>
            <a:off x="757238" y="3268663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40</a:t>
            </a:r>
            <a:endParaRPr lang="en-US" sz="1200" b="1"/>
          </a:p>
        </p:txBody>
      </p:sp>
      <p:sp>
        <p:nvSpPr>
          <p:cNvPr id="1076258" name="Rectangle 34"/>
          <p:cNvSpPr>
            <a:spLocks noChangeArrowheads="1"/>
          </p:cNvSpPr>
          <p:nvPr/>
        </p:nvSpPr>
        <p:spPr bwMode="auto">
          <a:xfrm>
            <a:off x="758825" y="281622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50</a:t>
            </a:r>
            <a:endParaRPr lang="en-US" sz="1200" b="1"/>
          </a:p>
        </p:txBody>
      </p:sp>
      <p:sp>
        <p:nvSpPr>
          <p:cNvPr id="1076259" name="Rectangle 35"/>
          <p:cNvSpPr>
            <a:spLocks noChangeArrowheads="1"/>
          </p:cNvSpPr>
          <p:nvPr/>
        </p:nvSpPr>
        <p:spPr bwMode="auto">
          <a:xfrm>
            <a:off x="766763" y="242570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60</a:t>
            </a:r>
            <a:endParaRPr lang="en-US" sz="1200" b="1"/>
          </a:p>
        </p:txBody>
      </p:sp>
      <p:sp>
        <p:nvSpPr>
          <p:cNvPr id="1076260" name="Line 36"/>
          <p:cNvSpPr>
            <a:spLocks noChangeShapeType="1"/>
          </p:cNvSpPr>
          <p:nvPr/>
        </p:nvSpPr>
        <p:spPr bwMode="auto">
          <a:xfrm flipV="1">
            <a:off x="2462213" y="2547938"/>
            <a:ext cx="0" cy="24622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61" name="Line 37"/>
          <p:cNvSpPr>
            <a:spLocks noChangeShapeType="1"/>
          </p:cNvSpPr>
          <p:nvPr/>
        </p:nvSpPr>
        <p:spPr bwMode="auto">
          <a:xfrm flipV="1">
            <a:off x="2640013" y="2552700"/>
            <a:ext cx="0" cy="2462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62" name="Line 38"/>
          <p:cNvSpPr>
            <a:spLocks noChangeShapeType="1"/>
          </p:cNvSpPr>
          <p:nvPr/>
        </p:nvSpPr>
        <p:spPr bwMode="auto">
          <a:xfrm>
            <a:off x="1101725" y="3795713"/>
            <a:ext cx="153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63" name="Line 39"/>
          <p:cNvSpPr>
            <a:spLocks noChangeShapeType="1"/>
          </p:cNvSpPr>
          <p:nvPr/>
        </p:nvSpPr>
        <p:spPr bwMode="auto">
          <a:xfrm>
            <a:off x="1082675" y="4179888"/>
            <a:ext cx="153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64" name="Line 40"/>
          <p:cNvSpPr>
            <a:spLocks noChangeShapeType="1"/>
          </p:cNvSpPr>
          <p:nvPr/>
        </p:nvSpPr>
        <p:spPr bwMode="auto">
          <a:xfrm>
            <a:off x="1101725" y="4589463"/>
            <a:ext cx="153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65" name="Line 41"/>
          <p:cNvSpPr>
            <a:spLocks noChangeShapeType="1"/>
          </p:cNvSpPr>
          <p:nvPr/>
        </p:nvSpPr>
        <p:spPr bwMode="auto">
          <a:xfrm>
            <a:off x="1101725" y="3419475"/>
            <a:ext cx="1536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66" name="Line 42"/>
          <p:cNvSpPr>
            <a:spLocks noChangeShapeType="1"/>
          </p:cNvSpPr>
          <p:nvPr/>
        </p:nvSpPr>
        <p:spPr bwMode="auto">
          <a:xfrm flipH="1">
            <a:off x="1096963" y="2547938"/>
            <a:ext cx="1549400" cy="24749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67" name="Rectangle 43"/>
          <p:cNvSpPr>
            <a:spLocks noChangeArrowheads="1"/>
          </p:cNvSpPr>
          <p:nvPr/>
        </p:nvSpPr>
        <p:spPr bwMode="auto">
          <a:xfrm>
            <a:off x="822325" y="2024063"/>
            <a:ext cx="3190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%</a:t>
            </a:r>
            <a:endParaRPr lang="en-US" sz="1200" b="1"/>
          </a:p>
        </p:txBody>
      </p:sp>
      <p:sp>
        <p:nvSpPr>
          <p:cNvPr id="1076268" name="Rectangle 44"/>
          <p:cNvSpPr>
            <a:spLocks noChangeArrowheads="1"/>
          </p:cNvSpPr>
          <p:nvPr/>
        </p:nvSpPr>
        <p:spPr bwMode="auto">
          <a:xfrm>
            <a:off x="2987675" y="5011738"/>
            <a:ext cx="3190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%</a:t>
            </a:r>
            <a:endParaRPr lang="en-US" sz="1200" b="1"/>
          </a:p>
        </p:txBody>
      </p:sp>
      <p:sp>
        <p:nvSpPr>
          <p:cNvPr id="1076269" name="Rectangle 45"/>
          <p:cNvSpPr>
            <a:spLocks noChangeArrowheads="1"/>
          </p:cNvSpPr>
          <p:nvPr/>
        </p:nvSpPr>
        <p:spPr bwMode="auto">
          <a:xfrm>
            <a:off x="4449763" y="2122488"/>
            <a:ext cx="3190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%</a:t>
            </a:r>
            <a:endParaRPr lang="en-US" sz="1200" b="1"/>
          </a:p>
        </p:txBody>
      </p:sp>
      <p:sp>
        <p:nvSpPr>
          <p:cNvPr id="1076270" name="Rectangle 46"/>
          <p:cNvSpPr>
            <a:spLocks noChangeArrowheads="1"/>
          </p:cNvSpPr>
          <p:nvPr/>
        </p:nvSpPr>
        <p:spPr bwMode="auto">
          <a:xfrm>
            <a:off x="7132638" y="5108575"/>
            <a:ext cx="3190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%</a:t>
            </a:r>
            <a:endParaRPr lang="en-US" sz="1200" b="1"/>
          </a:p>
        </p:txBody>
      </p:sp>
      <p:sp>
        <p:nvSpPr>
          <p:cNvPr id="1076271" name="Line 47"/>
          <p:cNvSpPr>
            <a:spLocks noChangeShapeType="1"/>
          </p:cNvSpPr>
          <p:nvPr/>
        </p:nvSpPr>
        <p:spPr bwMode="auto">
          <a:xfrm flipH="1">
            <a:off x="1096963" y="2998788"/>
            <a:ext cx="1549400" cy="20113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72" name="Line 48"/>
          <p:cNvSpPr>
            <a:spLocks noChangeShapeType="1"/>
          </p:cNvSpPr>
          <p:nvPr/>
        </p:nvSpPr>
        <p:spPr bwMode="auto">
          <a:xfrm>
            <a:off x="2646363" y="2560638"/>
            <a:ext cx="0" cy="427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73" name="Rectangle 49"/>
          <p:cNvSpPr>
            <a:spLocks noChangeArrowheads="1"/>
          </p:cNvSpPr>
          <p:nvPr/>
        </p:nvSpPr>
        <p:spPr bwMode="auto">
          <a:xfrm>
            <a:off x="5219700" y="5095875"/>
            <a:ext cx="268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2</a:t>
            </a:r>
            <a:endParaRPr lang="en-US" sz="1200" b="1"/>
          </a:p>
        </p:txBody>
      </p:sp>
      <p:sp>
        <p:nvSpPr>
          <p:cNvPr id="1076274" name="Rectangle 50"/>
          <p:cNvSpPr>
            <a:spLocks noChangeArrowheads="1"/>
          </p:cNvSpPr>
          <p:nvPr/>
        </p:nvSpPr>
        <p:spPr bwMode="auto">
          <a:xfrm>
            <a:off x="4645025" y="5097463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0</a:t>
            </a:r>
            <a:endParaRPr lang="en-US" sz="1200" b="1"/>
          </a:p>
        </p:txBody>
      </p:sp>
      <p:sp>
        <p:nvSpPr>
          <p:cNvPr id="1076275" name="Rectangle 51"/>
          <p:cNvSpPr>
            <a:spLocks noChangeArrowheads="1"/>
          </p:cNvSpPr>
          <p:nvPr/>
        </p:nvSpPr>
        <p:spPr bwMode="auto">
          <a:xfrm>
            <a:off x="5718175" y="5097463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4</a:t>
            </a:r>
            <a:endParaRPr lang="en-US" sz="1200" b="1"/>
          </a:p>
        </p:txBody>
      </p:sp>
      <p:sp>
        <p:nvSpPr>
          <p:cNvPr id="1076276" name="Rectangle 52"/>
          <p:cNvSpPr>
            <a:spLocks noChangeArrowheads="1"/>
          </p:cNvSpPr>
          <p:nvPr/>
        </p:nvSpPr>
        <p:spPr bwMode="auto">
          <a:xfrm>
            <a:off x="6194425" y="5097463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6</a:t>
            </a:r>
            <a:endParaRPr lang="en-US" sz="1200" b="1"/>
          </a:p>
        </p:txBody>
      </p:sp>
      <p:sp>
        <p:nvSpPr>
          <p:cNvPr id="1076277" name="Rectangle 53"/>
          <p:cNvSpPr>
            <a:spLocks noChangeArrowheads="1"/>
          </p:cNvSpPr>
          <p:nvPr/>
        </p:nvSpPr>
        <p:spPr bwMode="auto">
          <a:xfrm>
            <a:off x="6754813" y="5084763"/>
            <a:ext cx="268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8</a:t>
            </a:r>
            <a:endParaRPr lang="en-US" sz="1200" b="1"/>
          </a:p>
        </p:txBody>
      </p:sp>
      <p:sp>
        <p:nvSpPr>
          <p:cNvPr id="1076278" name="Rectangle 54"/>
          <p:cNvSpPr>
            <a:spLocks noChangeArrowheads="1"/>
          </p:cNvSpPr>
          <p:nvPr/>
        </p:nvSpPr>
        <p:spPr bwMode="auto">
          <a:xfrm>
            <a:off x="4408488" y="391477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40</a:t>
            </a:r>
            <a:endParaRPr lang="en-US" sz="1200" b="1"/>
          </a:p>
        </p:txBody>
      </p:sp>
      <p:sp>
        <p:nvSpPr>
          <p:cNvPr id="1076279" name="Rectangle 55"/>
          <p:cNvSpPr>
            <a:spLocks noChangeArrowheads="1"/>
          </p:cNvSpPr>
          <p:nvPr/>
        </p:nvSpPr>
        <p:spPr bwMode="auto">
          <a:xfrm>
            <a:off x="4408488" y="4451350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20</a:t>
            </a:r>
            <a:endParaRPr lang="en-US" sz="1200" b="1"/>
          </a:p>
        </p:txBody>
      </p:sp>
      <p:sp>
        <p:nvSpPr>
          <p:cNvPr id="1076280" name="Rectangle 56"/>
          <p:cNvSpPr>
            <a:spLocks noChangeArrowheads="1"/>
          </p:cNvSpPr>
          <p:nvPr/>
        </p:nvSpPr>
        <p:spPr bwMode="auto">
          <a:xfrm>
            <a:off x="4408488" y="345122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60</a:t>
            </a:r>
            <a:endParaRPr lang="en-US" sz="1200" b="1"/>
          </a:p>
        </p:txBody>
      </p:sp>
      <p:sp>
        <p:nvSpPr>
          <p:cNvPr id="1076281" name="Rectangle 57"/>
          <p:cNvSpPr>
            <a:spLocks noChangeArrowheads="1"/>
          </p:cNvSpPr>
          <p:nvPr/>
        </p:nvSpPr>
        <p:spPr bwMode="auto">
          <a:xfrm>
            <a:off x="4395788" y="2974975"/>
            <a:ext cx="3524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80</a:t>
            </a:r>
            <a:endParaRPr lang="en-US" sz="1200" b="1"/>
          </a:p>
        </p:txBody>
      </p:sp>
      <p:sp>
        <p:nvSpPr>
          <p:cNvPr id="1076282" name="Rectangle 58"/>
          <p:cNvSpPr>
            <a:spLocks noChangeArrowheads="1"/>
          </p:cNvSpPr>
          <p:nvPr/>
        </p:nvSpPr>
        <p:spPr bwMode="auto">
          <a:xfrm>
            <a:off x="4335463" y="2451100"/>
            <a:ext cx="4365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100</a:t>
            </a:r>
            <a:endParaRPr lang="en-US" sz="1200" b="1"/>
          </a:p>
        </p:txBody>
      </p:sp>
      <p:sp>
        <p:nvSpPr>
          <p:cNvPr id="1076283" name="Line 59"/>
          <p:cNvSpPr>
            <a:spLocks noChangeShapeType="1"/>
          </p:cNvSpPr>
          <p:nvPr/>
        </p:nvSpPr>
        <p:spPr bwMode="auto">
          <a:xfrm flipH="1">
            <a:off x="4779963" y="2609850"/>
            <a:ext cx="2097087" cy="24622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84" name="Freeform 60"/>
          <p:cNvSpPr>
            <a:spLocks/>
          </p:cNvSpPr>
          <p:nvPr/>
        </p:nvSpPr>
        <p:spPr bwMode="auto">
          <a:xfrm>
            <a:off x="4779963" y="3133725"/>
            <a:ext cx="2097087" cy="1925638"/>
          </a:xfrm>
          <a:custGeom>
            <a:avLst/>
            <a:gdLst/>
            <a:ahLst/>
            <a:cxnLst>
              <a:cxn ang="0">
                <a:pos x="1321" y="0"/>
              </a:cxn>
              <a:cxn ang="0">
                <a:pos x="668" y="775"/>
              </a:cxn>
              <a:cxn ang="0">
                <a:pos x="0" y="1213"/>
              </a:cxn>
            </a:cxnLst>
            <a:rect l="0" t="0" r="r" b="b"/>
            <a:pathLst>
              <a:path w="1321" h="1213">
                <a:moveTo>
                  <a:pt x="1321" y="0"/>
                </a:moveTo>
                <a:cubicBezTo>
                  <a:pt x="1104" y="286"/>
                  <a:pt x="888" y="573"/>
                  <a:pt x="668" y="775"/>
                </a:cubicBezTo>
                <a:cubicBezTo>
                  <a:pt x="448" y="977"/>
                  <a:pt x="111" y="1140"/>
                  <a:pt x="0" y="1213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85" name="Line 61"/>
          <p:cNvSpPr>
            <a:spLocks noChangeShapeType="1"/>
          </p:cNvSpPr>
          <p:nvPr/>
        </p:nvSpPr>
        <p:spPr bwMode="auto">
          <a:xfrm>
            <a:off x="6877050" y="2620963"/>
            <a:ext cx="0" cy="5238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86" name="Text Box 62"/>
          <p:cNvSpPr txBox="1">
            <a:spLocks noChangeArrowheads="1"/>
          </p:cNvSpPr>
          <p:nvPr/>
        </p:nvSpPr>
        <p:spPr bwMode="auto">
          <a:xfrm>
            <a:off x="815975" y="5267325"/>
            <a:ext cx="24145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Desequilibrio de voltaje</a:t>
            </a:r>
            <a:endParaRPr lang="en-US" sz="1400" b="1"/>
          </a:p>
        </p:txBody>
      </p:sp>
      <p:sp>
        <p:nvSpPr>
          <p:cNvPr id="1076287" name="Rectangle 63"/>
          <p:cNvSpPr>
            <a:spLocks noChangeArrowheads="1"/>
          </p:cNvSpPr>
          <p:nvPr/>
        </p:nvSpPr>
        <p:spPr bwMode="auto">
          <a:xfrm>
            <a:off x="4814888" y="5337175"/>
            <a:ext cx="21717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Desequilibrio de voltaje</a:t>
            </a:r>
            <a:endParaRPr lang="en-US" sz="1400" b="1"/>
          </a:p>
        </p:txBody>
      </p:sp>
      <p:sp>
        <p:nvSpPr>
          <p:cNvPr id="1076288" name="Rectangle 64"/>
          <p:cNvSpPr>
            <a:spLocks noChangeArrowheads="1"/>
          </p:cNvSpPr>
          <p:nvPr/>
        </p:nvSpPr>
        <p:spPr bwMode="auto">
          <a:xfrm>
            <a:off x="1217613" y="2227263"/>
            <a:ext cx="23701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Desequilibrio de corriente</a:t>
            </a:r>
            <a:endParaRPr lang="en-US" sz="1400" b="1"/>
          </a:p>
        </p:txBody>
      </p:sp>
      <p:sp>
        <p:nvSpPr>
          <p:cNvPr id="1076289" name="Rectangle 65"/>
          <p:cNvSpPr>
            <a:spLocks noChangeArrowheads="1"/>
          </p:cNvSpPr>
          <p:nvPr/>
        </p:nvSpPr>
        <p:spPr bwMode="auto">
          <a:xfrm>
            <a:off x="4730750" y="1693863"/>
            <a:ext cx="28336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Aumento de temperatura en el bobinaje de la fase más alta</a:t>
            </a:r>
            <a:endParaRPr lang="en-US" sz="1400" b="1"/>
          </a:p>
        </p:txBody>
      </p:sp>
      <p:sp>
        <p:nvSpPr>
          <p:cNvPr id="1076290" name="Line 66"/>
          <p:cNvSpPr>
            <a:spLocks noChangeShapeType="1"/>
          </p:cNvSpPr>
          <p:nvPr/>
        </p:nvSpPr>
        <p:spPr bwMode="auto">
          <a:xfrm flipV="1">
            <a:off x="1279525" y="4754563"/>
            <a:ext cx="0" cy="244475"/>
          </a:xfrm>
          <a:prstGeom prst="line">
            <a:avLst/>
          </a:prstGeom>
          <a:noFill/>
          <a:ln w="12700">
            <a:solidFill>
              <a:srgbClr val="FA211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91" name="Line 67"/>
          <p:cNvSpPr>
            <a:spLocks noChangeShapeType="1"/>
          </p:cNvSpPr>
          <p:nvPr/>
        </p:nvSpPr>
        <p:spPr bwMode="auto">
          <a:xfrm flipH="1">
            <a:off x="1096963" y="4754563"/>
            <a:ext cx="182562" cy="0"/>
          </a:xfrm>
          <a:prstGeom prst="line">
            <a:avLst/>
          </a:prstGeom>
          <a:noFill/>
          <a:ln w="9525">
            <a:solidFill>
              <a:srgbClr val="FA211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92" name="Rectangle 68"/>
          <p:cNvSpPr>
            <a:spLocks noChangeArrowheads="1"/>
          </p:cNvSpPr>
          <p:nvPr/>
        </p:nvSpPr>
        <p:spPr bwMode="auto">
          <a:xfrm>
            <a:off x="0" y="4573588"/>
            <a:ext cx="717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AR" sz="1600" b="1">
                <a:solidFill>
                  <a:srgbClr val="FA2110"/>
                </a:solidFill>
              </a:rPr>
              <a:t>5%</a:t>
            </a:r>
            <a:endParaRPr lang="en-US" sz="1600" b="1">
              <a:solidFill>
                <a:srgbClr val="FA2110"/>
              </a:solidFill>
            </a:endParaRPr>
          </a:p>
        </p:txBody>
      </p:sp>
      <p:sp>
        <p:nvSpPr>
          <p:cNvPr id="1076293" name="Line 69"/>
          <p:cNvSpPr>
            <a:spLocks noChangeShapeType="1"/>
          </p:cNvSpPr>
          <p:nvPr/>
        </p:nvSpPr>
        <p:spPr bwMode="auto">
          <a:xfrm flipH="1" flipV="1">
            <a:off x="488950" y="4743450"/>
            <a:ext cx="571500" cy="11113"/>
          </a:xfrm>
          <a:prstGeom prst="line">
            <a:avLst/>
          </a:prstGeom>
          <a:noFill/>
          <a:ln w="28575">
            <a:solidFill>
              <a:srgbClr val="FA211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94" name="Line 70"/>
          <p:cNvSpPr>
            <a:spLocks noChangeShapeType="1"/>
          </p:cNvSpPr>
          <p:nvPr/>
        </p:nvSpPr>
        <p:spPr bwMode="auto">
          <a:xfrm>
            <a:off x="146050" y="4181475"/>
            <a:ext cx="635000" cy="0"/>
          </a:xfrm>
          <a:prstGeom prst="line">
            <a:avLst/>
          </a:prstGeom>
          <a:noFill/>
          <a:ln w="28575">
            <a:solidFill>
              <a:srgbClr val="FA211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95" name="Line 71"/>
          <p:cNvSpPr>
            <a:spLocks noChangeShapeType="1"/>
          </p:cNvSpPr>
          <p:nvPr/>
        </p:nvSpPr>
        <p:spPr bwMode="auto">
          <a:xfrm>
            <a:off x="1096963" y="4181475"/>
            <a:ext cx="598487" cy="0"/>
          </a:xfrm>
          <a:prstGeom prst="line">
            <a:avLst/>
          </a:prstGeom>
          <a:noFill/>
          <a:ln w="28575">
            <a:solidFill>
              <a:srgbClr val="FA211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96" name="Line 72"/>
          <p:cNvSpPr>
            <a:spLocks noChangeShapeType="1"/>
          </p:cNvSpPr>
          <p:nvPr/>
        </p:nvSpPr>
        <p:spPr bwMode="auto">
          <a:xfrm>
            <a:off x="1670050" y="4194175"/>
            <a:ext cx="0" cy="828675"/>
          </a:xfrm>
          <a:prstGeom prst="line">
            <a:avLst/>
          </a:prstGeom>
          <a:noFill/>
          <a:ln w="28575">
            <a:solidFill>
              <a:srgbClr val="FA211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297" name="Rectangle 73"/>
          <p:cNvSpPr>
            <a:spLocks noChangeArrowheads="1"/>
          </p:cNvSpPr>
          <p:nvPr/>
        </p:nvSpPr>
        <p:spPr bwMode="auto">
          <a:xfrm>
            <a:off x="1543050" y="5010150"/>
            <a:ext cx="2682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sz="1200" b="1">
                <a:solidFill>
                  <a:srgbClr val="FA2110"/>
                </a:solidFill>
              </a:rPr>
              <a:t>3</a:t>
            </a:r>
            <a:endParaRPr lang="en-US" sz="1200" b="1">
              <a:solidFill>
                <a:srgbClr val="FA2110"/>
              </a:solidFill>
            </a:endParaRPr>
          </a:p>
        </p:txBody>
      </p:sp>
      <p:sp>
        <p:nvSpPr>
          <p:cNvPr id="1076298" name="Rectangle 74"/>
          <p:cNvSpPr>
            <a:spLocks noChangeArrowheads="1"/>
          </p:cNvSpPr>
          <p:nvPr/>
        </p:nvSpPr>
        <p:spPr bwMode="auto">
          <a:xfrm>
            <a:off x="5473700" y="5084763"/>
            <a:ext cx="2682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sz="1200" b="1">
                <a:solidFill>
                  <a:srgbClr val="FA2110"/>
                </a:solidFill>
              </a:rPr>
              <a:t>3</a:t>
            </a:r>
            <a:endParaRPr lang="en-US" sz="1200" b="1">
              <a:solidFill>
                <a:srgbClr val="FA2110"/>
              </a:solidFill>
            </a:endParaRPr>
          </a:p>
        </p:txBody>
      </p:sp>
      <p:sp>
        <p:nvSpPr>
          <p:cNvPr id="1076299" name="Line 75"/>
          <p:cNvSpPr>
            <a:spLocks noChangeShapeType="1"/>
          </p:cNvSpPr>
          <p:nvPr/>
        </p:nvSpPr>
        <p:spPr bwMode="auto">
          <a:xfrm flipV="1">
            <a:off x="5608638" y="4268788"/>
            <a:ext cx="0" cy="803275"/>
          </a:xfrm>
          <a:prstGeom prst="line">
            <a:avLst/>
          </a:prstGeom>
          <a:noFill/>
          <a:ln w="28575">
            <a:solidFill>
              <a:srgbClr val="FA2110"/>
            </a:solidFill>
            <a:prstDash val="dash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300" name="Line 76"/>
          <p:cNvSpPr>
            <a:spLocks noChangeShapeType="1"/>
          </p:cNvSpPr>
          <p:nvPr/>
        </p:nvSpPr>
        <p:spPr bwMode="auto">
          <a:xfrm>
            <a:off x="4779963" y="4279900"/>
            <a:ext cx="828675" cy="0"/>
          </a:xfrm>
          <a:prstGeom prst="line">
            <a:avLst/>
          </a:prstGeom>
          <a:noFill/>
          <a:ln w="28575">
            <a:solidFill>
              <a:srgbClr val="FA2110"/>
            </a:solidFill>
            <a:prstDash val="dash"/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76301" name="Rectangle 77"/>
          <p:cNvSpPr>
            <a:spLocks noChangeArrowheads="1"/>
          </p:cNvSpPr>
          <p:nvPr/>
        </p:nvSpPr>
        <p:spPr bwMode="auto">
          <a:xfrm>
            <a:off x="4421188" y="4170363"/>
            <a:ext cx="3524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FA2110"/>
                </a:solidFill>
              </a:rPr>
              <a:t>30</a:t>
            </a:r>
            <a:endParaRPr lang="en-US" sz="1200" b="1">
              <a:solidFill>
                <a:srgbClr val="FA2110"/>
              </a:solidFill>
            </a:endParaRPr>
          </a:p>
        </p:txBody>
      </p:sp>
      <p:sp>
        <p:nvSpPr>
          <p:cNvPr id="1076302" name="Text Box 78"/>
          <p:cNvSpPr txBox="1">
            <a:spLocks noChangeArrowheads="1"/>
          </p:cNvSpPr>
          <p:nvPr/>
        </p:nvSpPr>
        <p:spPr bwMode="auto">
          <a:xfrm>
            <a:off x="158750" y="5657850"/>
            <a:ext cx="8345488" cy="485775"/>
          </a:xfrm>
          <a:prstGeom prst="rect">
            <a:avLst/>
          </a:prstGeom>
          <a:solidFill>
            <a:srgbClr val="FCFC2E"/>
          </a:solidFill>
          <a:ln w="2857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200" b="1"/>
              <a:t>El máximo desequilibrio admitido de corriente debe ser </a:t>
            </a:r>
            <a:r>
              <a:rPr lang="es-AR" sz="1200" b="1">
                <a:solidFill>
                  <a:srgbClr val="FA2110"/>
                </a:solidFill>
              </a:rPr>
              <a:t>5%</a:t>
            </a:r>
            <a:r>
              <a:rPr lang="es-AR" sz="1200" b="1"/>
              <a:t> y la  </a:t>
            </a:r>
            <a:r>
              <a:rPr lang="es-AR" sz="1200" b="1">
                <a:solidFill>
                  <a:srgbClr val="FA2110"/>
                </a:solidFill>
              </a:rPr>
              <a:t>I</a:t>
            </a:r>
            <a:r>
              <a:rPr lang="es-AR" sz="1200" b="1" baseline="-25000">
                <a:solidFill>
                  <a:srgbClr val="FA2110"/>
                </a:solidFill>
              </a:rPr>
              <a:t>media</a:t>
            </a:r>
            <a:r>
              <a:rPr lang="es-AR" sz="1200" b="1" baseline="-25000"/>
              <a:t> </a:t>
            </a:r>
            <a:r>
              <a:rPr lang="es-AR" sz="1200" b="1"/>
              <a:t>= es la suma de todas las corrientes de las tres distintas conexiones posibles, que luego se la dividide por 9 para hallar el promedio.</a:t>
            </a:r>
            <a:endParaRPr lang="en-US" sz="1200" b="1"/>
          </a:p>
        </p:txBody>
      </p:sp>
      <p:sp>
        <p:nvSpPr>
          <p:cNvPr id="1076303" name="Rectangle 79"/>
          <p:cNvSpPr>
            <a:spLocks noChangeArrowheads="1"/>
          </p:cNvSpPr>
          <p:nvPr/>
        </p:nvSpPr>
        <p:spPr bwMode="auto">
          <a:xfrm>
            <a:off x="1171575" y="1574800"/>
            <a:ext cx="2676525" cy="2841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FA2110"/>
                </a:solidFill>
              </a:rPr>
              <a:t>I(%)=(I</a:t>
            </a:r>
            <a:r>
              <a:rPr lang="es-AR" sz="1200" b="1" baseline="-25000">
                <a:solidFill>
                  <a:srgbClr val="FA2110"/>
                </a:solidFill>
              </a:rPr>
              <a:t>fase máxima</a:t>
            </a:r>
            <a:r>
              <a:rPr lang="es-AR" sz="1200" b="1">
                <a:solidFill>
                  <a:srgbClr val="FA2110"/>
                </a:solidFill>
              </a:rPr>
              <a:t> – I</a:t>
            </a:r>
            <a:r>
              <a:rPr lang="es-AR" sz="1200" b="1" baseline="-25000">
                <a:solidFill>
                  <a:srgbClr val="FA2110"/>
                </a:solidFill>
              </a:rPr>
              <a:t>media</a:t>
            </a:r>
            <a:r>
              <a:rPr lang="es-AR" sz="1200" b="1">
                <a:solidFill>
                  <a:srgbClr val="FA2110"/>
                </a:solidFill>
              </a:rPr>
              <a:t> / I</a:t>
            </a:r>
            <a:r>
              <a:rPr lang="es-AR" sz="1200" b="1" baseline="-25000">
                <a:solidFill>
                  <a:srgbClr val="FA2110"/>
                </a:solidFill>
              </a:rPr>
              <a:t>media</a:t>
            </a:r>
            <a:r>
              <a:rPr lang="es-AR" sz="1200" b="1">
                <a:solidFill>
                  <a:srgbClr val="FA2110"/>
                </a:solidFill>
              </a:rPr>
              <a:t> ) .100</a:t>
            </a:r>
            <a:endParaRPr lang="en-US" sz="1200" b="1">
              <a:solidFill>
                <a:srgbClr val="FA2110"/>
              </a:solidFill>
            </a:endParaRPr>
          </a:p>
        </p:txBody>
      </p:sp>
      <p:sp>
        <p:nvSpPr>
          <p:cNvPr id="1076304" name="Rectangle 80"/>
          <p:cNvSpPr>
            <a:spLocks noChangeArrowheads="1"/>
          </p:cNvSpPr>
          <p:nvPr/>
        </p:nvSpPr>
        <p:spPr bwMode="auto">
          <a:xfrm>
            <a:off x="1168400" y="1901825"/>
            <a:ext cx="2684463" cy="2841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FA2110"/>
                </a:solidFill>
              </a:rPr>
              <a:t>I(%)=(I</a:t>
            </a:r>
            <a:r>
              <a:rPr lang="es-AR" sz="1200" b="1" baseline="-25000">
                <a:solidFill>
                  <a:srgbClr val="FA2110"/>
                </a:solidFill>
              </a:rPr>
              <a:t>media</a:t>
            </a:r>
            <a:r>
              <a:rPr lang="es-AR" sz="1200" b="1">
                <a:solidFill>
                  <a:srgbClr val="FA2110"/>
                </a:solidFill>
              </a:rPr>
              <a:t> – I</a:t>
            </a:r>
            <a:r>
              <a:rPr lang="es-AR" sz="1200" b="1" baseline="-25000">
                <a:solidFill>
                  <a:srgbClr val="FA2110"/>
                </a:solidFill>
              </a:rPr>
              <a:t>fasemínima</a:t>
            </a:r>
            <a:r>
              <a:rPr lang="es-AR" sz="1200" b="1">
                <a:solidFill>
                  <a:srgbClr val="FA2110"/>
                </a:solidFill>
              </a:rPr>
              <a:t> / I</a:t>
            </a:r>
            <a:r>
              <a:rPr lang="es-AR" sz="1200" b="1" baseline="-25000">
                <a:solidFill>
                  <a:srgbClr val="FA2110"/>
                </a:solidFill>
              </a:rPr>
              <a:t>media</a:t>
            </a:r>
            <a:r>
              <a:rPr lang="es-AR" sz="1200" b="1">
                <a:solidFill>
                  <a:srgbClr val="FA2110"/>
                </a:solidFill>
              </a:rPr>
              <a:t> ) .100</a:t>
            </a:r>
            <a:endParaRPr lang="en-US" sz="1200" b="1">
              <a:solidFill>
                <a:srgbClr val="FA2110"/>
              </a:solidFill>
            </a:endParaRPr>
          </a:p>
        </p:txBody>
      </p:sp>
      <p:sp>
        <p:nvSpPr>
          <p:cNvPr id="1076305" name="Text Box 8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50" name="Rectangle 2"/>
          <p:cNvSpPr>
            <a:spLocks noChangeArrowheads="1"/>
          </p:cNvSpPr>
          <p:nvPr/>
        </p:nvSpPr>
        <p:spPr bwMode="auto">
          <a:xfrm>
            <a:off x="257175" y="381000"/>
            <a:ext cx="88868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da-DK" altLang="da-DK" b="1">
                <a:solidFill>
                  <a:srgbClr val="000080"/>
                </a:solidFill>
              </a:rPr>
              <a:t>Ahora, Nuevos Sistemas Modulares Controladores de Bombas</a:t>
            </a:r>
            <a:endParaRPr lang="en-GB" altLang="da-DK" b="1">
              <a:solidFill>
                <a:srgbClr val="000080"/>
              </a:solidFill>
            </a:endParaRPr>
          </a:p>
        </p:txBody>
      </p:sp>
      <p:pic>
        <p:nvPicPr>
          <p:cNvPr id="1077251" name="Picture 3" descr="Pil_blaa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393700"/>
            <a:ext cx="206375" cy="304800"/>
          </a:xfrm>
          <a:prstGeom prst="rect">
            <a:avLst/>
          </a:prstGeom>
          <a:noFill/>
        </p:spPr>
      </p:pic>
      <p:pic>
        <p:nvPicPr>
          <p:cNvPr id="1077252" name="Picture 4" descr="s10p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812800"/>
            <a:ext cx="3600450" cy="4216400"/>
          </a:xfrm>
          <a:prstGeom prst="rect">
            <a:avLst/>
          </a:prstGeom>
          <a:noFill/>
        </p:spPr>
      </p:pic>
      <p:pic>
        <p:nvPicPr>
          <p:cNvPr id="1077253" name="Picture 5" descr="Fjernbetjening og mp204 med dele 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67388" y="838200"/>
            <a:ext cx="3376612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7254" name="Picture 6" descr="66431_re"/>
          <p:cNvPicPr>
            <a:picLocks noChangeAspect="1" noChangeArrowheads="1"/>
          </p:cNvPicPr>
          <p:nvPr/>
        </p:nvPicPr>
        <p:blipFill>
          <a:blip r:embed="rId6" cstate="print"/>
          <a:srcRect l="5069" t="19243" r="7364" b="13435"/>
          <a:stretch>
            <a:fillRect/>
          </a:stretch>
        </p:blipFill>
        <p:spPr bwMode="auto">
          <a:xfrm>
            <a:off x="3729038" y="1447800"/>
            <a:ext cx="2038350" cy="2263775"/>
          </a:xfrm>
          <a:prstGeom prst="rect">
            <a:avLst/>
          </a:prstGeom>
          <a:noFill/>
        </p:spPr>
      </p:pic>
      <p:pic>
        <p:nvPicPr>
          <p:cNvPr id="10772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889375"/>
            <a:ext cx="5768975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72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68975" y="3581400"/>
            <a:ext cx="344011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77257" name="Text Box 9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  <p:sp>
        <p:nvSpPr>
          <p:cNvPr id="1077258" name="WordArt 10"/>
          <p:cNvSpPr>
            <a:spLocks noChangeArrowheads="1" noChangeShapeType="1" noTextEdit="1"/>
          </p:cNvSpPr>
          <p:nvPr/>
        </p:nvSpPr>
        <p:spPr bwMode="auto">
          <a:xfrm>
            <a:off x="0" y="933450"/>
            <a:ext cx="3514725" cy="6715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Protecciones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298" name="Rectangle 2"/>
          <p:cNvSpPr>
            <a:spLocks noChangeArrowheads="1"/>
          </p:cNvSpPr>
          <p:nvPr/>
        </p:nvSpPr>
        <p:spPr bwMode="auto">
          <a:xfrm>
            <a:off x="422275" y="381000"/>
            <a:ext cx="7010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spcAft>
                <a:spcPct val="20000"/>
              </a:spcAft>
            </a:pPr>
            <a:r>
              <a:rPr lang="da-DK" altLang="da-DK" b="1">
                <a:solidFill>
                  <a:srgbClr val="000080"/>
                </a:solidFill>
              </a:rPr>
              <a:t>Protección y Medición con MP204 y CU401</a:t>
            </a:r>
            <a:endParaRPr lang="en-GB" altLang="da-DK" b="1">
              <a:solidFill>
                <a:srgbClr val="000080"/>
              </a:solidFill>
            </a:endParaRPr>
          </a:p>
        </p:txBody>
      </p:sp>
      <p:pic>
        <p:nvPicPr>
          <p:cNvPr id="1079299" name="Picture 3" descr="Pil_blaa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88" y="457200"/>
            <a:ext cx="206375" cy="304800"/>
          </a:xfrm>
          <a:prstGeom prst="rect">
            <a:avLst/>
          </a:prstGeom>
          <a:noFill/>
        </p:spPr>
      </p:pic>
      <p:pic>
        <p:nvPicPr>
          <p:cNvPr id="10793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87538" y="1066800"/>
            <a:ext cx="725646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793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124200"/>
            <a:ext cx="33750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79302" name="Text Box 6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346" name="Text Box 2"/>
          <p:cNvSpPr txBox="1">
            <a:spLocks noChangeArrowheads="1"/>
          </p:cNvSpPr>
          <p:nvPr/>
        </p:nvSpPr>
        <p:spPr bwMode="auto">
          <a:xfrm>
            <a:off x="387350" y="347663"/>
            <a:ext cx="849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  <a:latin typeface="Arial" pitchFamily="34" charset="0"/>
              </a:rPr>
              <a:t>SISTEMAS DE ARRANQUE (“Sumergibles”)</a:t>
            </a:r>
            <a:endParaRPr lang="en-US" b="1" u="sng">
              <a:solidFill>
                <a:srgbClr val="0D1DEF"/>
              </a:solidFill>
              <a:latin typeface="Arial" pitchFamily="34" charset="0"/>
            </a:endParaRPr>
          </a:p>
        </p:txBody>
      </p:sp>
      <p:graphicFrame>
        <p:nvGraphicFramePr>
          <p:cNvPr id="1081347" name="Group 3"/>
          <p:cNvGraphicFramePr>
            <a:graphicFrameLocks noGrp="1"/>
          </p:cNvGraphicFramePr>
          <p:nvPr/>
        </p:nvGraphicFramePr>
        <p:xfrm>
          <a:off x="157163" y="885825"/>
          <a:ext cx="8828087" cy="4879340"/>
        </p:xfrm>
        <a:graphic>
          <a:graphicData uri="http://schemas.openxmlformats.org/drawingml/2006/table">
            <a:tbl>
              <a:tblPr/>
              <a:tblGrid>
                <a:gridCol w="1062037"/>
                <a:gridCol w="731838"/>
                <a:gridCol w="1073150"/>
                <a:gridCol w="792162"/>
                <a:gridCol w="860425"/>
                <a:gridCol w="890588"/>
                <a:gridCol w="3417887"/>
              </a:tblGrid>
              <a:tr h="682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Tipos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Sigla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Precio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Limites: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desde y hasta </a:t>
                      </a:r>
                      <a:r>
                        <a:rPr kumimoji="0" lang="es-A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 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Corriente de Arranque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Tiempo de conmutación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Observaciones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Directo: “Direct On Line”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DOL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Bajo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Hasta 45 KW /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60 HP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Alta</a:t>
                      </a: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: 5 á 6 veces la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No hay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Genera menos calentamiento y por lo tanto otorga mayor durabilidad al motor. Para potencias mayores no es recomendable por producir perturbaciones en la red eléctrica.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Estrella / Triángulo: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“Star-Delta”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SD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Bajo para el sistema pero incrementa un 5% el del motor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Desde 45 KW / 60 HP a más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Aprox</a:t>
                      </a: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. 1,7 veces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la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Menos de un segundo hasta dos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Para bajas potencias no da ningún beneficio porque cuando conmuta toma una alta corriente como en el arranque DOL. Si la conmutación es demasiado larga produce calentamiento en el motor, y éste puede llegar a detenerse para arrancar de nuevo.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Autotransformador o Impedancia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AF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Medio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No hay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2,5 veces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la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Idem SD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La ventaja es que el motor está siempre conectado con la alimentación y la velocidad no se reducirá.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9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Arrancador Suave ó “Soft-Start”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SS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Medio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No hay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2 á 3 veces la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No debe exceder los 3 seg.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Tiene la ventaja que también produce una detención suave. El inconveniente es que genera pulsos y picos de tensión en la línea.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Convertidor de Frecuencia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FC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Alto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No hay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0,5 á 1 veces la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De 3 á 30 seg.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Tiene la ventaja que se puede arrancar con la corriente nominal y puede hacerse tantas paradas y arranques como se quiera.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81405" name="Text Box 6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6" name="Text Box 2"/>
          <p:cNvSpPr txBox="1">
            <a:spLocks noChangeArrowheads="1"/>
          </p:cNvSpPr>
          <p:nvPr/>
        </p:nvSpPr>
        <p:spPr bwMode="auto">
          <a:xfrm>
            <a:off x="304800" y="341313"/>
            <a:ext cx="8610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800" b="1" u="sng">
                <a:solidFill>
                  <a:srgbClr val="0A47F2"/>
                </a:solidFill>
                <a:latin typeface="Arial" pitchFamily="34" charset="0"/>
              </a:rPr>
              <a:t>Niveles del acuífero</a:t>
            </a:r>
          </a:p>
        </p:txBody>
      </p:sp>
      <p:sp>
        <p:nvSpPr>
          <p:cNvPr id="1045507" name="Line 3"/>
          <p:cNvSpPr>
            <a:spLocks noChangeShapeType="1"/>
          </p:cNvSpPr>
          <p:nvPr/>
        </p:nvSpPr>
        <p:spPr bwMode="auto">
          <a:xfrm>
            <a:off x="838200" y="1828800"/>
            <a:ext cx="5715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08" name="AutoShape 4"/>
          <p:cNvSpPr>
            <a:spLocks noChangeArrowheads="1"/>
          </p:cNvSpPr>
          <p:nvPr/>
        </p:nvSpPr>
        <p:spPr bwMode="auto">
          <a:xfrm>
            <a:off x="4343400" y="1524000"/>
            <a:ext cx="304800" cy="228600"/>
          </a:xfrm>
          <a:prstGeom prst="flowChartMerge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09" name="Rectangle 5"/>
          <p:cNvSpPr>
            <a:spLocks noChangeArrowheads="1"/>
          </p:cNvSpPr>
          <p:nvPr/>
        </p:nvSpPr>
        <p:spPr bwMode="auto">
          <a:xfrm>
            <a:off x="838200" y="1371600"/>
            <a:ext cx="333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 O NIVEL “0” </a:t>
            </a:r>
          </a:p>
        </p:txBody>
      </p:sp>
      <p:sp>
        <p:nvSpPr>
          <p:cNvPr id="1045510" name="Rectangle 6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45511" name="Line 7"/>
          <p:cNvSpPr>
            <a:spLocks noChangeShapeType="1"/>
          </p:cNvSpPr>
          <p:nvPr/>
        </p:nvSpPr>
        <p:spPr bwMode="auto">
          <a:xfrm>
            <a:off x="7162800" y="1828800"/>
            <a:ext cx="18288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12" name="Line 8"/>
          <p:cNvSpPr>
            <a:spLocks noChangeShapeType="1"/>
          </p:cNvSpPr>
          <p:nvPr/>
        </p:nvSpPr>
        <p:spPr bwMode="auto">
          <a:xfrm>
            <a:off x="6172200" y="2743200"/>
            <a:ext cx="0" cy="1676400"/>
          </a:xfrm>
          <a:prstGeom prst="line">
            <a:avLst/>
          </a:prstGeom>
          <a:noFill/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13" name="Rectangle 9"/>
          <p:cNvSpPr>
            <a:spLocks noChangeArrowheads="1"/>
          </p:cNvSpPr>
          <p:nvPr/>
        </p:nvSpPr>
        <p:spPr bwMode="auto">
          <a:xfrm>
            <a:off x="6705600" y="4572000"/>
            <a:ext cx="304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14" name="Line 10"/>
          <p:cNvSpPr>
            <a:spLocks noChangeShapeType="1"/>
          </p:cNvSpPr>
          <p:nvPr/>
        </p:nvSpPr>
        <p:spPr bwMode="auto">
          <a:xfrm>
            <a:off x="6705600" y="4724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15" name="Line 11"/>
          <p:cNvSpPr>
            <a:spLocks noChangeShapeType="1"/>
          </p:cNvSpPr>
          <p:nvPr/>
        </p:nvSpPr>
        <p:spPr bwMode="auto">
          <a:xfrm>
            <a:off x="6705600" y="4953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16" name="Line 12"/>
          <p:cNvSpPr>
            <a:spLocks noChangeShapeType="1"/>
          </p:cNvSpPr>
          <p:nvPr/>
        </p:nvSpPr>
        <p:spPr bwMode="auto">
          <a:xfrm>
            <a:off x="6705600" y="4800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17" name="Line 13"/>
          <p:cNvSpPr>
            <a:spLocks noChangeShapeType="1"/>
          </p:cNvSpPr>
          <p:nvPr/>
        </p:nvSpPr>
        <p:spPr bwMode="auto">
          <a:xfrm>
            <a:off x="6705600" y="4876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18" name="Line 14"/>
          <p:cNvSpPr>
            <a:spLocks noChangeShapeType="1"/>
          </p:cNvSpPr>
          <p:nvPr/>
        </p:nvSpPr>
        <p:spPr bwMode="auto">
          <a:xfrm>
            <a:off x="67056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19" name="Line 15"/>
          <p:cNvSpPr>
            <a:spLocks noChangeShapeType="1"/>
          </p:cNvSpPr>
          <p:nvPr/>
        </p:nvSpPr>
        <p:spPr bwMode="auto">
          <a:xfrm>
            <a:off x="6705600" y="5105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0" name="Line 16"/>
          <p:cNvSpPr>
            <a:spLocks noChangeShapeType="1"/>
          </p:cNvSpPr>
          <p:nvPr/>
        </p:nvSpPr>
        <p:spPr bwMode="auto">
          <a:xfrm>
            <a:off x="6705600" y="525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1" name="AutoShape 17"/>
          <p:cNvSpPr>
            <a:spLocks noChangeArrowheads="1"/>
          </p:cNvSpPr>
          <p:nvPr/>
        </p:nvSpPr>
        <p:spPr bwMode="auto">
          <a:xfrm rot="-11405748">
            <a:off x="67056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2" name="AutoShape 18"/>
          <p:cNvSpPr>
            <a:spLocks noChangeArrowheads="1"/>
          </p:cNvSpPr>
          <p:nvPr/>
        </p:nvSpPr>
        <p:spPr bwMode="auto">
          <a:xfrm>
            <a:off x="69342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3" name="Line 19"/>
          <p:cNvSpPr>
            <a:spLocks noChangeShapeType="1"/>
          </p:cNvSpPr>
          <p:nvPr/>
        </p:nvSpPr>
        <p:spPr bwMode="auto">
          <a:xfrm>
            <a:off x="6705600" y="4648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4" name="Line 20"/>
          <p:cNvSpPr>
            <a:spLocks noChangeShapeType="1"/>
          </p:cNvSpPr>
          <p:nvPr/>
        </p:nvSpPr>
        <p:spPr bwMode="auto">
          <a:xfrm>
            <a:off x="67818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5" name="Line 21"/>
          <p:cNvSpPr>
            <a:spLocks noChangeShapeType="1"/>
          </p:cNvSpPr>
          <p:nvPr/>
        </p:nvSpPr>
        <p:spPr bwMode="auto">
          <a:xfrm>
            <a:off x="69342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6" name="Line 22"/>
          <p:cNvSpPr>
            <a:spLocks noChangeShapeType="1"/>
          </p:cNvSpPr>
          <p:nvPr/>
        </p:nvSpPr>
        <p:spPr bwMode="auto">
          <a:xfrm>
            <a:off x="6629400" y="4267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7" name="Arc 23"/>
          <p:cNvSpPr>
            <a:spLocks/>
          </p:cNvSpPr>
          <p:nvPr/>
        </p:nvSpPr>
        <p:spPr bwMode="auto">
          <a:xfrm rot="141899">
            <a:off x="831850" y="2740025"/>
            <a:ext cx="5749925" cy="1754188"/>
          </a:xfrm>
          <a:custGeom>
            <a:avLst/>
            <a:gdLst>
              <a:gd name="G0" fmla="+- 190 0 0"/>
              <a:gd name="G1" fmla="+- 21600 0 0"/>
              <a:gd name="G2" fmla="+- 21600 0 0"/>
              <a:gd name="T0" fmla="*/ 0 w 21340"/>
              <a:gd name="T1" fmla="*/ 1 h 21600"/>
              <a:gd name="T2" fmla="*/ 21340 w 21340"/>
              <a:gd name="T3" fmla="*/ 17213 h 21600"/>
              <a:gd name="T4" fmla="*/ 190 w 2134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40" h="21600" fill="none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</a:path>
              <a:path w="21340" h="21600" stroke="0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  <a:lnTo>
                  <a:pt x="190" y="21600"/>
                </a:lnTo>
                <a:close/>
              </a:path>
            </a:pathLst>
          </a:custGeom>
          <a:solidFill>
            <a:srgbClr val="66CCFF"/>
          </a:solidFill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8" name="Rectangle 24"/>
          <p:cNvSpPr>
            <a:spLocks noChangeArrowheads="1"/>
          </p:cNvSpPr>
          <p:nvPr/>
        </p:nvSpPr>
        <p:spPr bwMode="auto">
          <a:xfrm>
            <a:off x="6629400" y="4267200"/>
            <a:ext cx="457200" cy="2286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29" name="Rectangle 25"/>
          <p:cNvSpPr>
            <a:spLocks noChangeArrowheads="1"/>
          </p:cNvSpPr>
          <p:nvPr/>
        </p:nvSpPr>
        <p:spPr bwMode="auto">
          <a:xfrm>
            <a:off x="6629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0" name="Rectangle 26"/>
          <p:cNvSpPr>
            <a:spLocks noChangeArrowheads="1"/>
          </p:cNvSpPr>
          <p:nvPr/>
        </p:nvSpPr>
        <p:spPr bwMode="auto">
          <a:xfrm>
            <a:off x="6629400" y="5791200"/>
            <a:ext cx="457200" cy="152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1" name="Rectangle 27"/>
          <p:cNvSpPr>
            <a:spLocks noChangeArrowheads="1"/>
          </p:cNvSpPr>
          <p:nvPr/>
        </p:nvSpPr>
        <p:spPr bwMode="auto">
          <a:xfrm>
            <a:off x="7010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2" name="Rectangle 28"/>
          <p:cNvSpPr>
            <a:spLocks noChangeArrowheads="1"/>
          </p:cNvSpPr>
          <p:nvPr/>
        </p:nvSpPr>
        <p:spPr bwMode="auto">
          <a:xfrm>
            <a:off x="6781800" y="1600200"/>
            <a:ext cx="152400" cy="28956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3" name="Rectangle 29"/>
          <p:cNvSpPr>
            <a:spLocks noChangeArrowheads="1"/>
          </p:cNvSpPr>
          <p:nvPr/>
        </p:nvSpPr>
        <p:spPr bwMode="auto">
          <a:xfrm>
            <a:off x="838200" y="4267200"/>
            <a:ext cx="5715000" cy="19812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4" name="Rectangle 30"/>
          <p:cNvSpPr>
            <a:spLocks noChangeArrowheads="1"/>
          </p:cNvSpPr>
          <p:nvPr/>
        </p:nvSpPr>
        <p:spPr bwMode="auto">
          <a:xfrm>
            <a:off x="6553200" y="5943600"/>
            <a:ext cx="533400" cy="3048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5" name="Rectangle 31"/>
          <p:cNvSpPr>
            <a:spLocks noChangeArrowheads="1"/>
          </p:cNvSpPr>
          <p:nvPr/>
        </p:nvSpPr>
        <p:spPr bwMode="auto">
          <a:xfrm>
            <a:off x="6553200" y="1752600"/>
            <a:ext cx="76200" cy="4191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6" name="Rectangle 32"/>
          <p:cNvSpPr>
            <a:spLocks noChangeArrowheads="1"/>
          </p:cNvSpPr>
          <p:nvPr/>
        </p:nvSpPr>
        <p:spPr bwMode="auto">
          <a:xfrm>
            <a:off x="7086600" y="1752600"/>
            <a:ext cx="76200" cy="4191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7" name="Rectangle 33"/>
          <p:cNvSpPr>
            <a:spLocks noChangeArrowheads="1"/>
          </p:cNvSpPr>
          <p:nvPr/>
        </p:nvSpPr>
        <p:spPr bwMode="auto">
          <a:xfrm>
            <a:off x="6705600" y="5257800"/>
            <a:ext cx="304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8" name="Rectangle 34"/>
          <p:cNvSpPr>
            <a:spLocks noChangeArrowheads="1"/>
          </p:cNvSpPr>
          <p:nvPr/>
        </p:nvSpPr>
        <p:spPr bwMode="auto">
          <a:xfrm>
            <a:off x="6705600" y="4495800"/>
            <a:ext cx="304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39" name="AutoShape 35"/>
          <p:cNvSpPr>
            <a:spLocks noChangeArrowheads="1"/>
          </p:cNvSpPr>
          <p:nvPr/>
        </p:nvSpPr>
        <p:spPr bwMode="auto">
          <a:xfrm>
            <a:off x="6781800" y="1219200"/>
            <a:ext cx="533400" cy="3810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40" name="Line 36"/>
          <p:cNvSpPr>
            <a:spLocks noChangeShapeType="1"/>
          </p:cNvSpPr>
          <p:nvPr/>
        </p:nvSpPr>
        <p:spPr bwMode="auto">
          <a:xfrm>
            <a:off x="914400" y="2590800"/>
            <a:ext cx="5638800" cy="0"/>
          </a:xfrm>
          <a:prstGeom prst="line">
            <a:avLst/>
          </a:prstGeom>
          <a:noFill/>
          <a:ln w="57150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41" name="Line 37"/>
          <p:cNvSpPr>
            <a:spLocks noChangeShapeType="1"/>
          </p:cNvSpPr>
          <p:nvPr/>
        </p:nvSpPr>
        <p:spPr bwMode="auto">
          <a:xfrm>
            <a:off x="7162800" y="4267200"/>
            <a:ext cx="17526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42" name="AutoShape 38"/>
          <p:cNvSpPr>
            <a:spLocks noChangeArrowheads="1"/>
          </p:cNvSpPr>
          <p:nvPr/>
        </p:nvSpPr>
        <p:spPr bwMode="auto">
          <a:xfrm>
            <a:off x="990600" y="2971800"/>
            <a:ext cx="2057400" cy="1600200"/>
          </a:xfrm>
          <a:prstGeom prst="wedgeEllipseCallout">
            <a:avLst>
              <a:gd name="adj1" fmla="val 138347"/>
              <a:gd name="adj2" fmla="val -30755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b="1">
                <a:latin typeface="Arial" pitchFamily="34" charset="0"/>
              </a:rPr>
              <a:t>Cono de </a:t>
            </a:r>
          </a:p>
          <a:p>
            <a:pPr algn="ctr" eaLnBrk="0" hangingPunct="0"/>
            <a:r>
              <a:rPr lang="es-AR" b="1">
                <a:latin typeface="Arial" pitchFamily="34" charset="0"/>
              </a:rPr>
              <a:t>depresión</a:t>
            </a:r>
          </a:p>
        </p:txBody>
      </p:sp>
      <p:sp>
        <p:nvSpPr>
          <p:cNvPr id="1045543" name="Line 39"/>
          <p:cNvSpPr>
            <a:spLocks noChangeShapeType="1"/>
          </p:cNvSpPr>
          <p:nvPr/>
        </p:nvSpPr>
        <p:spPr bwMode="auto">
          <a:xfrm>
            <a:off x="5486400" y="4267200"/>
            <a:ext cx="10668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44" name="Line 40"/>
          <p:cNvSpPr>
            <a:spLocks noChangeShapeType="1"/>
          </p:cNvSpPr>
          <p:nvPr/>
        </p:nvSpPr>
        <p:spPr bwMode="auto">
          <a:xfrm>
            <a:off x="5943600" y="1828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45" name="Line 41"/>
          <p:cNvSpPr>
            <a:spLocks noChangeShapeType="1"/>
          </p:cNvSpPr>
          <p:nvPr/>
        </p:nvSpPr>
        <p:spPr bwMode="auto">
          <a:xfrm>
            <a:off x="5943600" y="2590800"/>
            <a:ext cx="0" cy="1676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46" name="Line 42"/>
          <p:cNvSpPr>
            <a:spLocks noChangeShapeType="1"/>
          </p:cNvSpPr>
          <p:nvPr/>
        </p:nvSpPr>
        <p:spPr bwMode="auto">
          <a:xfrm>
            <a:off x="7315200" y="1828800"/>
            <a:ext cx="0" cy="2438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47" name="Text Box 43"/>
          <p:cNvSpPr txBox="1">
            <a:spLocks noChangeArrowheads="1"/>
          </p:cNvSpPr>
          <p:nvPr/>
        </p:nvSpPr>
        <p:spPr bwMode="auto">
          <a:xfrm>
            <a:off x="7391400" y="2286000"/>
            <a:ext cx="1524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b="1">
                <a:latin typeface="Arial" pitchFamily="34" charset="0"/>
              </a:rPr>
              <a:t>Nivel</a:t>
            </a:r>
          </a:p>
          <a:p>
            <a:pPr eaLnBrk="0" hangingPunct="0">
              <a:spcBef>
                <a:spcPct val="50000"/>
              </a:spcBef>
            </a:pPr>
            <a:r>
              <a:rPr lang="es-AR" b="1">
                <a:latin typeface="Arial" pitchFamily="34" charset="0"/>
              </a:rPr>
              <a:t>dinámico</a:t>
            </a:r>
          </a:p>
        </p:txBody>
      </p:sp>
      <p:sp>
        <p:nvSpPr>
          <p:cNvPr id="1045548" name="Line 44"/>
          <p:cNvSpPr>
            <a:spLocks noChangeShapeType="1"/>
          </p:cNvSpPr>
          <p:nvPr/>
        </p:nvSpPr>
        <p:spPr bwMode="auto">
          <a:xfrm>
            <a:off x="990600" y="1828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5549" name="Text Box 45"/>
          <p:cNvSpPr txBox="1">
            <a:spLocks noChangeArrowheads="1"/>
          </p:cNvSpPr>
          <p:nvPr/>
        </p:nvSpPr>
        <p:spPr bwMode="auto">
          <a:xfrm>
            <a:off x="2895600" y="1881188"/>
            <a:ext cx="27987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3200" b="1">
                <a:latin typeface="Arial" pitchFamily="34" charset="0"/>
              </a:rPr>
              <a:t>Nivel estático</a:t>
            </a:r>
            <a:endParaRPr lang="es-AR" sz="3200">
              <a:latin typeface="Arial" pitchFamily="34" charset="0"/>
            </a:endParaRPr>
          </a:p>
        </p:txBody>
      </p:sp>
      <p:sp>
        <p:nvSpPr>
          <p:cNvPr id="1045550" name="AutoShape 46"/>
          <p:cNvSpPr>
            <a:spLocks noChangeArrowheads="1"/>
          </p:cNvSpPr>
          <p:nvPr/>
        </p:nvSpPr>
        <p:spPr bwMode="auto">
          <a:xfrm>
            <a:off x="3352800" y="3962400"/>
            <a:ext cx="2133600" cy="685800"/>
          </a:xfrm>
          <a:prstGeom prst="wedgeRoundRectCallout">
            <a:avLst>
              <a:gd name="adj1" fmla="val 71130"/>
              <a:gd name="adj2" fmla="val -137500"/>
              <a:gd name="adj3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b="1">
                <a:latin typeface="Arial" pitchFamily="34" charset="0"/>
              </a:rPr>
              <a:t>Caída de nivel</a:t>
            </a:r>
          </a:p>
        </p:txBody>
      </p:sp>
      <p:sp>
        <p:nvSpPr>
          <p:cNvPr id="1045551" name="AutoShape 47"/>
          <p:cNvSpPr>
            <a:spLocks noChangeArrowheads="1"/>
          </p:cNvSpPr>
          <p:nvPr/>
        </p:nvSpPr>
        <p:spPr bwMode="auto">
          <a:xfrm>
            <a:off x="7696200" y="4648200"/>
            <a:ext cx="1066800" cy="914400"/>
          </a:xfrm>
          <a:prstGeom prst="wedgeEllipseCallout">
            <a:avLst>
              <a:gd name="adj1" fmla="val -128273"/>
              <a:gd name="adj2" fmla="val -31421"/>
            </a:avLst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3200" b="1">
                <a:solidFill>
                  <a:srgbClr val="FF3300"/>
                </a:solidFill>
                <a:latin typeface="Arial" pitchFamily="34" charset="0"/>
              </a:rPr>
              <a:t>“SP”</a:t>
            </a:r>
            <a:endParaRPr lang="es-AR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045552" name="Text Box 48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2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3375"/>
            <a:ext cx="9144000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2371" name="Rectangle 3"/>
          <p:cNvSpPr>
            <a:spLocks noChangeArrowheads="1"/>
          </p:cNvSpPr>
          <p:nvPr/>
        </p:nvSpPr>
        <p:spPr bwMode="auto">
          <a:xfrm>
            <a:off x="0" y="330200"/>
            <a:ext cx="9144000" cy="812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2372" name="Text Box 4"/>
          <p:cNvSpPr txBox="1">
            <a:spLocks noChangeArrowheads="1"/>
          </p:cNvSpPr>
          <p:nvPr/>
        </p:nvSpPr>
        <p:spPr bwMode="auto">
          <a:xfrm>
            <a:off x="1079500" y="533400"/>
            <a:ext cx="744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Sistemas de ARRANQUES y comparaciones</a:t>
            </a:r>
            <a:endParaRPr lang="es-E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94" name="Rectangle 2"/>
          <p:cNvSpPr>
            <a:spLocks noChangeArrowheads="1"/>
          </p:cNvSpPr>
          <p:nvPr/>
        </p:nvSpPr>
        <p:spPr bwMode="auto">
          <a:xfrm>
            <a:off x="0" y="330200"/>
            <a:ext cx="9144000" cy="812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3395" name="Text Box 3"/>
          <p:cNvSpPr txBox="1">
            <a:spLocks noChangeArrowheads="1"/>
          </p:cNvSpPr>
          <p:nvPr/>
        </p:nvSpPr>
        <p:spPr bwMode="auto">
          <a:xfrm>
            <a:off x="1079500" y="533400"/>
            <a:ext cx="744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Ejemplo de ARRANQUE DIRECTO (“DOL”)</a:t>
            </a:r>
            <a:endParaRPr lang="es-ES" b="1">
              <a:solidFill>
                <a:schemeClr val="bg1"/>
              </a:solidFill>
            </a:endParaRPr>
          </a:p>
        </p:txBody>
      </p:sp>
      <p:pic>
        <p:nvPicPr>
          <p:cNvPr id="10833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7600"/>
            <a:ext cx="9144000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3397" name="Rectangle 5"/>
          <p:cNvSpPr>
            <a:spLocks noChangeArrowheads="1"/>
          </p:cNvSpPr>
          <p:nvPr/>
        </p:nvSpPr>
        <p:spPr bwMode="auto">
          <a:xfrm>
            <a:off x="266700" y="3848100"/>
            <a:ext cx="4470400" cy="187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3398" name="Text Box 6"/>
          <p:cNvSpPr txBox="1">
            <a:spLocks noChangeArrowheads="1"/>
          </p:cNvSpPr>
          <p:nvPr/>
        </p:nvSpPr>
        <p:spPr bwMode="auto">
          <a:xfrm>
            <a:off x="304800" y="3962400"/>
            <a:ext cx="44831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En potencias debajo de los 45 KW, conviene utilizar este sistema sencillo, y  tener en cuenta que los cables largos hacen de “freno” a este pulso de corriente.</a:t>
            </a:r>
            <a:endParaRPr lang="es-E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18" name="Text Box 2"/>
          <p:cNvSpPr txBox="1">
            <a:spLocks noChangeArrowheads="1"/>
          </p:cNvSpPr>
          <p:nvPr/>
        </p:nvSpPr>
        <p:spPr bwMode="auto">
          <a:xfrm>
            <a:off x="1079500" y="533400"/>
            <a:ext cx="744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Ejemplo e ARRANQUE DIRECTO (“DOL”)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084419" name="Text Box 3"/>
          <p:cNvSpPr txBox="1">
            <a:spLocks noChangeArrowheads="1"/>
          </p:cNvSpPr>
          <p:nvPr/>
        </p:nvSpPr>
        <p:spPr bwMode="auto">
          <a:xfrm>
            <a:off x="304800" y="3962400"/>
            <a:ext cx="44831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En potencias debajo de los 45 KW, conviene utilizar este sistema sencillo, y  tener en cuenta que los cables largos hacen de “freno” a este pulso de corriente.</a:t>
            </a:r>
            <a:endParaRPr lang="es-ES" sz="2000" b="1">
              <a:solidFill>
                <a:schemeClr val="bg1"/>
              </a:solidFill>
            </a:endParaRPr>
          </a:p>
        </p:txBody>
      </p:sp>
      <p:sp>
        <p:nvSpPr>
          <p:cNvPr id="1084420" name="Text Box 4"/>
          <p:cNvSpPr txBox="1">
            <a:spLocks noChangeArrowheads="1"/>
          </p:cNvSpPr>
          <p:nvPr/>
        </p:nvSpPr>
        <p:spPr bwMode="auto">
          <a:xfrm>
            <a:off x="406400" y="495300"/>
            <a:ext cx="805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Ejemplo de ARRANQUE CON RESISTENCIA (“RR”)</a:t>
            </a:r>
            <a:endParaRPr lang="es-ES" b="1">
              <a:solidFill>
                <a:schemeClr val="bg1"/>
              </a:solidFill>
            </a:endParaRPr>
          </a:p>
        </p:txBody>
      </p:sp>
      <p:pic>
        <p:nvPicPr>
          <p:cNvPr id="108442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3"/>
            <a:ext cx="9144000" cy="593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4422" name="Rectangle 6"/>
          <p:cNvSpPr>
            <a:spLocks noChangeArrowheads="1"/>
          </p:cNvSpPr>
          <p:nvPr/>
        </p:nvSpPr>
        <p:spPr bwMode="auto">
          <a:xfrm>
            <a:off x="6070600" y="1155700"/>
            <a:ext cx="3073400" cy="3276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4423" name="Rectangle 7"/>
          <p:cNvSpPr>
            <a:spLocks noChangeArrowheads="1"/>
          </p:cNvSpPr>
          <p:nvPr/>
        </p:nvSpPr>
        <p:spPr bwMode="auto">
          <a:xfrm>
            <a:off x="0" y="317500"/>
            <a:ext cx="9144000" cy="825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4424" name="Text Box 8"/>
          <p:cNvSpPr txBox="1">
            <a:spLocks noChangeArrowheads="1"/>
          </p:cNvSpPr>
          <p:nvPr/>
        </p:nvSpPr>
        <p:spPr bwMode="auto">
          <a:xfrm>
            <a:off x="0" y="3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Ejemplo de ARRANQUE con ESTRELLA-TRIANGULO (“SD”)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084425" name="AutoShape 9"/>
          <p:cNvSpPr>
            <a:spLocks noChangeArrowheads="1"/>
          </p:cNvSpPr>
          <p:nvPr/>
        </p:nvSpPr>
        <p:spPr bwMode="auto">
          <a:xfrm>
            <a:off x="6311900" y="1422400"/>
            <a:ext cx="2654300" cy="2298700"/>
          </a:xfrm>
          <a:prstGeom prst="wedgeEllipseCallout">
            <a:avLst>
              <a:gd name="adj1" fmla="val 718"/>
              <a:gd name="adj2" fmla="val 87019"/>
            </a:avLst>
          </a:prstGeom>
          <a:solidFill>
            <a:schemeClr val="accent1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es-ES"/>
          </a:p>
        </p:txBody>
      </p:sp>
      <p:sp>
        <p:nvSpPr>
          <p:cNvPr id="1084426" name="Text Box 10"/>
          <p:cNvSpPr txBox="1">
            <a:spLocks noChangeArrowheads="1"/>
          </p:cNvSpPr>
          <p:nvPr/>
        </p:nvSpPr>
        <p:spPr bwMode="auto">
          <a:xfrm>
            <a:off x="6324600" y="2032000"/>
            <a:ext cx="2590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Esquema del Arranque por Autotransformador</a:t>
            </a:r>
            <a:endParaRPr lang="es-ES" sz="2000" b="1">
              <a:solidFill>
                <a:schemeClr val="bg1"/>
              </a:solidFill>
            </a:endParaRPr>
          </a:p>
        </p:txBody>
      </p:sp>
      <p:sp>
        <p:nvSpPr>
          <p:cNvPr id="1084427" name="Rectangle 11"/>
          <p:cNvSpPr>
            <a:spLocks noChangeArrowheads="1"/>
          </p:cNvSpPr>
          <p:nvPr/>
        </p:nvSpPr>
        <p:spPr bwMode="auto">
          <a:xfrm>
            <a:off x="469900" y="3314700"/>
            <a:ext cx="2590800" cy="2235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4428" name="Text Box 12"/>
          <p:cNvSpPr txBox="1">
            <a:spLocks noChangeArrowheads="1"/>
          </p:cNvSpPr>
          <p:nvPr/>
        </p:nvSpPr>
        <p:spPr bwMode="auto">
          <a:xfrm>
            <a:off x="558800" y="3632200"/>
            <a:ext cx="2463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En la mayoría de los casos la bomba llega a detenerse.</a:t>
            </a:r>
            <a:endParaRPr lang="es-ES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42" name="Text Box 2"/>
          <p:cNvSpPr txBox="1">
            <a:spLocks noChangeArrowheads="1"/>
          </p:cNvSpPr>
          <p:nvPr/>
        </p:nvSpPr>
        <p:spPr bwMode="auto">
          <a:xfrm>
            <a:off x="1079500" y="533400"/>
            <a:ext cx="744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Ejemplo e ARRANQUE DIRECTO (“DOL”)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085443" name="Text Box 3"/>
          <p:cNvSpPr txBox="1">
            <a:spLocks noChangeArrowheads="1"/>
          </p:cNvSpPr>
          <p:nvPr/>
        </p:nvSpPr>
        <p:spPr bwMode="auto">
          <a:xfrm>
            <a:off x="304800" y="3962400"/>
            <a:ext cx="44831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En potencias debajo de los 45 KW, conviene utilizar este sistema sencillo, y  tener en cuenta que los cables largos hacen de “freno” a este pulso de corriente.</a:t>
            </a:r>
            <a:endParaRPr lang="es-ES" sz="2000" b="1">
              <a:solidFill>
                <a:schemeClr val="bg1"/>
              </a:solidFill>
            </a:endParaRPr>
          </a:p>
        </p:txBody>
      </p:sp>
      <p:pic>
        <p:nvPicPr>
          <p:cNvPr id="10854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34975"/>
            <a:ext cx="9017000" cy="582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5445" name="Rectangle 5"/>
          <p:cNvSpPr>
            <a:spLocks noChangeArrowheads="1"/>
          </p:cNvSpPr>
          <p:nvPr/>
        </p:nvSpPr>
        <p:spPr bwMode="auto">
          <a:xfrm>
            <a:off x="0" y="330200"/>
            <a:ext cx="9144000" cy="812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5446" name="Text Box 6"/>
          <p:cNvSpPr txBox="1">
            <a:spLocks noChangeArrowheads="1"/>
          </p:cNvSpPr>
          <p:nvPr/>
        </p:nvSpPr>
        <p:spPr bwMode="auto">
          <a:xfrm>
            <a:off x="0" y="3429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Ejemplo de ARRANQUE con AUTOTRANSFORMADOR (“AT”) Y CON RESISTENCIA (“RR”)</a:t>
            </a:r>
            <a:endParaRPr lang="es-ES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66" name="Text Box 2"/>
          <p:cNvSpPr txBox="1">
            <a:spLocks noChangeArrowheads="1"/>
          </p:cNvSpPr>
          <p:nvPr/>
        </p:nvSpPr>
        <p:spPr bwMode="auto">
          <a:xfrm>
            <a:off x="1079500" y="533400"/>
            <a:ext cx="744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Ejemplo e ARRANQUE DIRECTO (“DOL”)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086467" name="Text Box 3"/>
          <p:cNvSpPr txBox="1">
            <a:spLocks noChangeArrowheads="1"/>
          </p:cNvSpPr>
          <p:nvPr/>
        </p:nvSpPr>
        <p:spPr bwMode="auto">
          <a:xfrm>
            <a:off x="304800" y="3962400"/>
            <a:ext cx="44831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En potencias debajo de los 45 KW, conviene utilizar este sistema sencillo, y  tener en cuenta que los cables largos hacen de “freno” a este pulso de corriente.</a:t>
            </a:r>
            <a:endParaRPr lang="es-ES" sz="2000" b="1">
              <a:solidFill>
                <a:schemeClr val="bg1"/>
              </a:solidFill>
            </a:endParaRPr>
          </a:p>
        </p:txBody>
      </p:sp>
      <p:pic>
        <p:nvPicPr>
          <p:cNvPr id="10864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0200"/>
            <a:ext cx="9144000" cy="591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6469" name="Rectangle 5"/>
          <p:cNvSpPr>
            <a:spLocks noChangeArrowheads="1"/>
          </p:cNvSpPr>
          <p:nvPr/>
        </p:nvSpPr>
        <p:spPr bwMode="auto">
          <a:xfrm>
            <a:off x="0" y="317500"/>
            <a:ext cx="9144000" cy="825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6470" name="Text Box 6"/>
          <p:cNvSpPr txBox="1">
            <a:spLocks noChangeArrowheads="1"/>
          </p:cNvSpPr>
          <p:nvPr/>
        </p:nvSpPr>
        <p:spPr bwMode="auto">
          <a:xfrm>
            <a:off x="0" y="3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ARRANQUE SUAVE – SOFT STARTING (“SS”)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086471" name="Rectangle 7"/>
          <p:cNvSpPr>
            <a:spLocks noChangeArrowheads="1"/>
          </p:cNvSpPr>
          <p:nvPr/>
        </p:nvSpPr>
        <p:spPr bwMode="auto">
          <a:xfrm>
            <a:off x="3860800" y="1130300"/>
            <a:ext cx="5283200" cy="4584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6472" name="Text Box 8"/>
          <p:cNvSpPr txBox="1">
            <a:spLocks noChangeArrowheads="1"/>
          </p:cNvSpPr>
          <p:nvPr/>
        </p:nvSpPr>
        <p:spPr bwMode="auto">
          <a:xfrm>
            <a:off x="3975100" y="1270000"/>
            <a:ext cx="5168900" cy="429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Este es un recortador de onda a base de Triacs, que permite arrancar y parar suavemente al equipo evitando golpes de ariete.</a:t>
            </a:r>
          </a:p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Pero es una práctica frecuente y muy dañina darle una rampa de larga duración, que superan ampliamente los tres segundos permitidos. En motores trifásicos conviene que los “SS” no sean de una sola fase.</a:t>
            </a:r>
            <a:endParaRPr lang="es-ES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490" name="Text Box 2"/>
          <p:cNvSpPr txBox="1">
            <a:spLocks noChangeArrowheads="1"/>
          </p:cNvSpPr>
          <p:nvPr/>
        </p:nvSpPr>
        <p:spPr bwMode="auto">
          <a:xfrm>
            <a:off x="1079500" y="533400"/>
            <a:ext cx="744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Ejemplo de ARRANQUE DIRECTO (“DOL”)</a:t>
            </a:r>
            <a:endParaRPr lang="es-ES" b="1">
              <a:solidFill>
                <a:schemeClr val="bg1"/>
              </a:solidFill>
            </a:endParaRPr>
          </a:p>
        </p:txBody>
      </p:sp>
      <p:pic>
        <p:nvPicPr>
          <p:cNvPr id="10874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2263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7492" name="Rectangle 4"/>
          <p:cNvSpPr>
            <a:spLocks noChangeArrowheads="1"/>
          </p:cNvSpPr>
          <p:nvPr/>
        </p:nvSpPr>
        <p:spPr bwMode="auto">
          <a:xfrm>
            <a:off x="0" y="330200"/>
            <a:ext cx="9144000" cy="812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7493" name="Text Box 5"/>
          <p:cNvSpPr txBox="1">
            <a:spLocks noChangeArrowheads="1"/>
          </p:cNvSpPr>
          <p:nvPr/>
        </p:nvSpPr>
        <p:spPr bwMode="auto">
          <a:xfrm>
            <a:off x="406400" y="330200"/>
            <a:ext cx="8051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ARRANQUE CON COVERTIDOR DE FRECUENCIA (“FC”)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087494" name="Rectangle 6"/>
          <p:cNvSpPr>
            <a:spLocks noChangeArrowheads="1"/>
          </p:cNvSpPr>
          <p:nvPr/>
        </p:nvSpPr>
        <p:spPr bwMode="auto">
          <a:xfrm>
            <a:off x="6172200" y="1155700"/>
            <a:ext cx="2971800" cy="4876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7495" name="Text Box 7"/>
          <p:cNvSpPr txBox="1">
            <a:spLocks noChangeArrowheads="1"/>
          </p:cNvSpPr>
          <p:nvPr/>
        </p:nvSpPr>
        <p:spPr bwMode="auto">
          <a:xfrm>
            <a:off x="6299200" y="1219200"/>
            <a:ext cx="2679700" cy="46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La mínima frecuencia es 30 Hz y mantiene constante el flujo magnético, ya que U/f = cte.</a:t>
            </a:r>
          </a:p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Evita el golpe de ariete tanto en el arranque como en la parada. Es el mejor sistema pero el más caro</a:t>
            </a:r>
            <a:r>
              <a:rPr lang="es-AR">
                <a:solidFill>
                  <a:schemeClr val="bg1"/>
                </a:solidFill>
              </a:rPr>
              <a:t> </a:t>
            </a:r>
            <a:endParaRPr lang="es-E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85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2738"/>
            <a:ext cx="914400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88515" name="Line 3"/>
          <p:cNvSpPr>
            <a:spLocks noChangeShapeType="1"/>
          </p:cNvSpPr>
          <p:nvPr/>
        </p:nvSpPr>
        <p:spPr bwMode="auto">
          <a:xfrm>
            <a:off x="3200400" y="3721100"/>
            <a:ext cx="2082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88516" name="Rectangle 4"/>
          <p:cNvSpPr>
            <a:spLocks noChangeArrowheads="1"/>
          </p:cNvSpPr>
          <p:nvPr/>
        </p:nvSpPr>
        <p:spPr bwMode="auto">
          <a:xfrm>
            <a:off x="0" y="304800"/>
            <a:ext cx="9144000" cy="8382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8517" name="Text Box 5"/>
          <p:cNvSpPr txBox="1">
            <a:spLocks noChangeArrowheads="1"/>
          </p:cNvSpPr>
          <p:nvPr/>
        </p:nvSpPr>
        <p:spPr bwMode="auto">
          <a:xfrm>
            <a:off x="406400" y="444500"/>
            <a:ext cx="805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FUNCIONAMIENTO CON GENERADOR ELECTRICO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088518" name="Rectangle 6"/>
          <p:cNvSpPr>
            <a:spLocks noChangeArrowheads="1"/>
          </p:cNvSpPr>
          <p:nvPr/>
        </p:nvSpPr>
        <p:spPr bwMode="auto">
          <a:xfrm>
            <a:off x="0" y="1143000"/>
            <a:ext cx="3073400" cy="4876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8519" name="Rectangle 7"/>
          <p:cNvSpPr>
            <a:spLocks noChangeArrowheads="1"/>
          </p:cNvSpPr>
          <p:nvPr/>
        </p:nvSpPr>
        <p:spPr bwMode="auto">
          <a:xfrm>
            <a:off x="5892800" y="1168400"/>
            <a:ext cx="3251200" cy="4851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8520" name="Rectangle 8"/>
          <p:cNvSpPr>
            <a:spLocks noChangeArrowheads="1"/>
          </p:cNvSpPr>
          <p:nvPr/>
        </p:nvSpPr>
        <p:spPr bwMode="auto">
          <a:xfrm>
            <a:off x="2019300" y="5448300"/>
            <a:ext cx="4279900" cy="558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88521" name="Text Box 9"/>
          <p:cNvSpPr txBox="1">
            <a:spLocks noChangeArrowheads="1"/>
          </p:cNvSpPr>
          <p:nvPr/>
        </p:nvSpPr>
        <p:spPr bwMode="auto">
          <a:xfrm>
            <a:off x="0" y="1422400"/>
            <a:ext cx="3124200" cy="392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rgbClr val="0D33EF"/>
                </a:solidFill>
              </a:rPr>
              <a:t>El generador debe ser capaz de soportar un máximo del 35% de caída de voltaje (15% sólo en el cable y 20% en el arranque).</a:t>
            </a:r>
          </a:p>
          <a:p>
            <a:pPr>
              <a:spcBef>
                <a:spcPct val="50000"/>
              </a:spcBef>
            </a:pPr>
            <a:r>
              <a:rPr lang="es-AR" b="1">
                <a:solidFill>
                  <a:srgbClr val="0D33EF"/>
                </a:solidFill>
              </a:rPr>
              <a:t>Siguiendo esta tabla el voltaje no caerá más del 10%.</a:t>
            </a:r>
            <a:endParaRPr lang="es-ES" b="1">
              <a:solidFill>
                <a:srgbClr val="0D33EF"/>
              </a:solidFill>
            </a:endParaRPr>
          </a:p>
        </p:txBody>
      </p:sp>
      <p:sp>
        <p:nvSpPr>
          <p:cNvPr id="1088522" name="Text Box 10"/>
          <p:cNvSpPr txBox="1">
            <a:spLocks noChangeArrowheads="1"/>
          </p:cNvSpPr>
          <p:nvPr/>
        </p:nvSpPr>
        <p:spPr bwMode="auto">
          <a:xfrm>
            <a:off x="5397500" y="1422400"/>
            <a:ext cx="37465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rgbClr val="0D33EF"/>
                </a:solidFill>
              </a:rPr>
              <a:t>Con arranque por autotransformador u algún otro sistema similar, el generador puede ser un 20% menor que el indicado en esta tabla. No ocurre lo mismo con arranque estrella-triángulo, porque la bomba llega a detenerse.</a:t>
            </a:r>
            <a:endParaRPr lang="es-ES" b="1">
              <a:solidFill>
                <a:srgbClr val="0D33EF"/>
              </a:solidFill>
            </a:endParaRPr>
          </a:p>
        </p:txBody>
      </p:sp>
      <p:sp>
        <p:nvSpPr>
          <p:cNvPr id="1088523" name="Text Box 11"/>
          <p:cNvSpPr txBox="1">
            <a:spLocks noChangeArrowheads="1"/>
          </p:cNvSpPr>
          <p:nvPr/>
        </p:nvSpPr>
        <p:spPr bwMode="auto">
          <a:xfrm>
            <a:off x="0" y="5588000"/>
            <a:ext cx="914400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800" b="1">
                <a:solidFill>
                  <a:srgbClr val="FF0000"/>
                </a:solidFill>
              </a:rPr>
              <a:t>A priori hay que pensar el </a:t>
            </a:r>
            <a:r>
              <a:rPr lang="es-AR" sz="1800" b="1" u="sng">
                <a:solidFill>
                  <a:srgbClr val="FF0000"/>
                </a:solidFill>
              </a:rPr>
              <a:t>Generador</a:t>
            </a:r>
            <a:r>
              <a:rPr lang="es-AR" sz="1800" b="1">
                <a:solidFill>
                  <a:srgbClr val="FF0000"/>
                </a:solidFill>
              </a:rPr>
              <a:t> un 50% por encima de la potencia que abastecerá, pero siempre es conveniente consultar al fabricante del mismo. </a:t>
            </a:r>
            <a:endParaRPr lang="es-ES" sz="1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538" name="Text Box 2"/>
          <p:cNvSpPr txBox="1">
            <a:spLocks noChangeArrowheads="1"/>
          </p:cNvSpPr>
          <p:nvPr/>
        </p:nvSpPr>
        <p:spPr bwMode="auto">
          <a:xfrm>
            <a:off x="387350" y="347663"/>
            <a:ext cx="849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  <a:latin typeface="Arial" pitchFamily="34" charset="0"/>
              </a:rPr>
              <a:t>FRECUENCIA DE ARRANQUES (“Sumergibles”)</a:t>
            </a:r>
            <a:endParaRPr lang="en-US" b="1" u="sng">
              <a:solidFill>
                <a:srgbClr val="0D1DEF"/>
              </a:solidFill>
              <a:latin typeface="Arial" pitchFamily="34" charset="0"/>
            </a:endParaRPr>
          </a:p>
        </p:txBody>
      </p:sp>
      <p:graphicFrame>
        <p:nvGraphicFramePr>
          <p:cNvPr id="1089539" name="Group 3"/>
          <p:cNvGraphicFramePr>
            <a:graphicFrameLocks noGrp="1"/>
          </p:cNvGraphicFramePr>
          <p:nvPr/>
        </p:nvGraphicFramePr>
        <p:xfrm>
          <a:off x="876300" y="1528763"/>
          <a:ext cx="7108825" cy="4002089"/>
        </p:xfrm>
        <a:graphic>
          <a:graphicData uri="http://schemas.openxmlformats.org/drawingml/2006/table">
            <a:tbl>
              <a:tblPr/>
              <a:tblGrid>
                <a:gridCol w="2032000"/>
                <a:gridCol w="2032000"/>
                <a:gridCol w="739775"/>
                <a:gridCol w="1133475"/>
                <a:gridCol w="1171575"/>
              </a:tblGrid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Modelos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Tipo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Pozo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Por hora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Por día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MS 4000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Encapsulado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4”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100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300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33EF"/>
                          </a:solidFill>
                          <a:effectLst/>
                          <a:latin typeface="Grundfos TheSans" pitchFamily="34" charset="0"/>
                        </a:rPr>
                        <a:t>MS6</a:t>
                      </a: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 / MS 6000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Encapsulado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6”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300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MMS 6000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Rebobinable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6”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360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MMS 8000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Rebobinable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8”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240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MMS 10000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Rebobinable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10”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8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190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MMS 12000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Rebobinable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12”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5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120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89589" name="Text Box 53"/>
          <p:cNvSpPr txBox="1">
            <a:spLocks noChangeArrowheads="1"/>
          </p:cNvSpPr>
          <p:nvPr/>
        </p:nvSpPr>
        <p:spPr bwMode="auto">
          <a:xfrm>
            <a:off x="1255713" y="852488"/>
            <a:ext cx="671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/>
              <a:t>¡ Mínima recomendable = 1 arranque por año !</a:t>
            </a:r>
            <a:endParaRPr lang="en-US" sz="2000" b="1"/>
          </a:p>
        </p:txBody>
      </p:sp>
      <p:sp>
        <p:nvSpPr>
          <p:cNvPr id="1089590" name="Text Box 5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562" name="Text Box 2"/>
          <p:cNvSpPr txBox="1">
            <a:spLocks noChangeArrowheads="1"/>
          </p:cNvSpPr>
          <p:nvPr/>
        </p:nvSpPr>
        <p:spPr bwMode="auto">
          <a:xfrm>
            <a:off x="387350" y="506413"/>
            <a:ext cx="849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  <a:latin typeface="Arial" pitchFamily="34" charset="0"/>
              </a:rPr>
              <a:t>FRECUENCIA DE ARRANQUES (“Sumergibles”)</a:t>
            </a:r>
            <a:endParaRPr lang="en-US" b="1" u="sng">
              <a:solidFill>
                <a:srgbClr val="0D1DEF"/>
              </a:solidFill>
              <a:latin typeface="Arial" pitchFamily="34" charset="0"/>
            </a:endParaRPr>
          </a:p>
        </p:txBody>
      </p:sp>
      <p:sp>
        <p:nvSpPr>
          <p:cNvPr id="1090563" name="Text Box 3"/>
          <p:cNvSpPr txBox="1">
            <a:spLocks noChangeArrowheads="1"/>
          </p:cNvSpPr>
          <p:nvPr/>
        </p:nvSpPr>
        <p:spPr bwMode="auto">
          <a:xfrm>
            <a:off x="1255713" y="852488"/>
            <a:ext cx="6718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000" b="1"/>
          </a:p>
        </p:txBody>
      </p:sp>
      <p:sp>
        <p:nvSpPr>
          <p:cNvPr id="1090564" name="Line 4"/>
          <p:cNvSpPr>
            <a:spLocks noChangeShapeType="1"/>
          </p:cNvSpPr>
          <p:nvPr/>
        </p:nvSpPr>
        <p:spPr bwMode="auto">
          <a:xfrm>
            <a:off x="890588" y="1633538"/>
            <a:ext cx="0" cy="3438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65" name="Line 5"/>
          <p:cNvSpPr>
            <a:spLocks noChangeShapeType="1"/>
          </p:cNvSpPr>
          <p:nvPr/>
        </p:nvSpPr>
        <p:spPr bwMode="auto">
          <a:xfrm>
            <a:off x="890588" y="5072063"/>
            <a:ext cx="69484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66" name="Line 6"/>
          <p:cNvSpPr>
            <a:spLocks noChangeShapeType="1"/>
          </p:cNvSpPr>
          <p:nvPr/>
        </p:nvSpPr>
        <p:spPr bwMode="auto">
          <a:xfrm>
            <a:off x="877888" y="4572000"/>
            <a:ext cx="661987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67" name="Line 7"/>
          <p:cNvSpPr>
            <a:spLocks noChangeShapeType="1"/>
          </p:cNvSpPr>
          <p:nvPr/>
        </p:nvSpPr>
        <p:spPr bwMode="auto">
          <a:xfrm>
            <a:off x="877888" y="3194050"/>
            <a:ext cx="661987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68" name="Line 8"/>
          <p:cNvSpPr>
            <a:spLocks noChangeShapeType="1"/>
          </p:cNvSpPr>
          <p:nvPr/>
        </p:nvSpPr>
        <p:spPr bwMode="auto">
          <a:xfrm>
            <a:off x="889000" y="2511425"/>
            <a:ext cx="663257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69" name="Line 9"/>
          <p:cNvSpPr>
            <a:spLocks noChangeShapeType="1"/>
          </p:cNvSpPr>
          <p:nvPr/>
        </p:nvSpPr>
        <p:spPr bwMode="auto">
          <a:xfrm>
            <a:off x="906463" y="2079625"/>
            <a:ext cx="663257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70" name="Freeform 10"/>
          <p:cNvSpPr>
            <a:spLocks/>
          </p:cNvSpPr>
          <p:nvPr/>
        </p:nvSpPr>
        <p:spPr bwMode="auto">
          <a:xfrm>
            <a:off x="1203325" y="2513013"/>
            <a:ext cx="796925" cy="2058987"/>
          </a:xfrm>
          <a:custGeom>
            <a:avLst/>
            <a:gdLst/>
            <a:ahLst/>
            <a:cxnLst>
              <a:cxn ang="0">
                <a:pos x="2" y="1290"/>
              </a:cxn>
              <a:cxn ang="0">
                <a:pos x="10" y="1167"/>
              </a:cxn>
              <a:cxn ang="0">
                <a:pos x="64" y="960"/>
              </a:cxn>
              <a:cxn ang="0">
                <a:pos x="148" y="737"/>
              </a:cxn>
              <a:cxn ang="0">
                <a:pos x="310" y="399"/>
              </a:cxn>
              <a:cxn ang="0">
                <a:pos x="494" y="92"/>
              </a:cxn>
              <a:cxn ang="0">
                <a:pos x="571" y="0"/>
              </a:cxn>
            </a:cxnLst>
            <a:rect l="0" t="0" r="r" b="b"/>
            <a:pathLst>
              <a:path w="571" h="1290">
                <a:moveTo>
                  <a:pt x="2" y="1290"/>
                </a:moveTo>
                <a:cubicBezTo>
                  <a:pt x="1" y="1256"/>
                  <a:pt x="0" y="1222"/>
                  <a:pt x="10" y="1167"/>
                </a:cubicBezTo>
                <a:cubicBezTo>
                  <a:pt x="20" y="1112"/>
                  <a:pt x="41" y="1032"/>
                  <a:pt x="64" y="960"/>
                </a:cubicBezTo>
                <a:cubicBezTo>
                  <a:pt x="87" y="888"/>
                  <a:pt x="107" y="830"/>
                  <a:pt x="148" y="737"/>
                </a:cubicBezTo>
                <a:cubicBezTo>
                  <a:pt x="189" y="644"/>
                  <a:pt x="252" y="506"/>
                  <a:pt x="310" y="399"/>
                </a:cubicBezTo>
                <a:cubicBezTo>
                  <a:pt x="368" y="292"/>
                  <a:pt x="451" y="158"/>
                  <a:pt x="494" y="92"/>
                </a:cubicBezTo>
                <a:cubicBezTo>
                  <a:pt x="537" y="26"/>
                  <a:pt x="558" y="15"/>
                  <a:pt x="571" y="0"/>
                </a:cubicBezTo>
              </a:path>
            </a:pathLst>
          </a:custGeom>
          <a:noFill/>
          <a:ln w="57150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71" name="Freeform 11"/>
          <p:cNvSpPr>
            <a:spLocks/>
          </p:cNvSpPr>
          <p:nvPr/>
        </p:nvSpPr>
        <p:spPr bwMode="auto">
          <a:xfrm>
            <a:off x="2000250" y="2524125"/>
            <a:ext cx="438150" cy="663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" y="130"/>
              </a:cxn>
              <a:cxn ang="0">
                <a:pos x="69" y="215"/>
              </a:cxn>
              <a:cxn ang="0">
                <a:pos x="122" y="276"/>
              </a:cxn>
              <a:cxn ang="0">
                <a:pos x="222" y="345"/>
              </a:cxn>
              <a:cxn ang="0">
                <a:pos x="476" y="407"/>
              </a:cxn>
              <a:cxn ang="0">
                <a:pos x="545" y="414"/>
              </a:cxn>
            </a:cxnLst>
            <a:rect l="0" t="0" r="r" b="b"/>
            <a:pathLst>
              <a:path w="545" h="418">
                <a:moveTo>
                  <a:pt x="0" y="0"/>
                </a:moveTo>
                <a:cubicBezTo>
                  <a:pt x="6" y="47"/>
                  <a:pt x="12" y="94"/>
                  <a:pt x="23" y="130"/>
                </a:cubicBezTo>
                <a:cubicBezTo>
                  <a:pt x="34" y="166"/>
                  <a:pt x="53" y="191"/>
                  <a:pt x="69" y="215"/>
                </a:cubicBezTo>
                <a:cubicBezTo>
                  <a:pt x="85" y="239"/>
                  <a:pt x="97" y="254"/>
                  <a:pt x="122" y="276"/>
                </a:cubicBezTo>
                <a:cubicBezTo>
                  <a:pt x="147" y="298"/>
                  <a:pt x="163" y="323"/>
                  <a:pt x="222" y="345"/>
                </a:cubicBezTo>
                <a:cubicBezTo>
                  <a:pt x="281" y="367"/>
                  <a:pt x="422" y="396"/>
                  <a:pt x="476" y="407"/>
                </a:cubicBezTo>
                <a:cubicBezTo>
                  <a:pt x="530" y="418"/>
                  <a:pt x="534" y="413"/>
                  <a:pt x="545" y="414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72" name="Freeform 12"/>
          <p:cNvSpPr>
            <a:spLocks/>
          </p:cNvSpPr>
          <p:nvPr/>
        </p:nvSpPr>
        <p:spPr bwMode="auto">
          <a:xfrm>
            <a:off x="2444750" y="3194050"/>
            <a:ext cx="2286000" cy="1390650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11" y="100"/>
              </a:cxn>
              <a:cxn ang="0">
                <a:pos x="80" y="300"/>
              </a:cxn>
              <a:cxn ang="0">
                <a:pos x="311" y="499"/>
              </a:cxn>
              <a:cxn ang="0">
                <a:pos x="426" y="576"/>
              </a:cxn>
              <a:cxn ang="0">
                <a:pos x="710" y="699"/>
              </a:cxn>
              <a:cxn ang="0">
                <a:pos x="1102" y="807"/>
              </a:cxn>
              <a:cxn ang="0">
                <a:pos x="1279" y="845"/>
              </a:cxn>
              <a:cxn ang="0">
                <a:pos x="1440" y="876"/>
              </a:cxn>
            </a:cxnLst>
            <a:rect l="0" t="0" r="r" b="b"/>
            <a:pathLst>
              <a:path w="1440" h="876">
                <a:moveTo>
                  <a:pt x="11" y="0"/>
                </a:moveTo>
                <a:cubicBezTo>
                  <a:pt x="5" y="25"/>
                  <a:pt x="0" y="50"/>
                  <a:pt x="11" y="100"/>
                </a:cubicBezTo>
                <a:cubicBezTo>
                  <a:pt x="22" y="150"/>
                  <a:pt x="30" y="234"/>
                  <a:pt x="80" y="300"/>
                </a:cubicBezTo>
                <a:cubicBezTo>
                  <a:pt x="130" y="366"/>
                  <a:pt x="253" y="453"/>
                  <a:pt x="311" y="499"/>
                </a:cubicBezTo>
                <a:cubicBezTo>
                  <a:pt x="369" y="545"/>
                  <a:pt x="360" y="543"/>
                  <a:pt x="426" y="576"/>
                </a:cubicBezTo>
                <a:cubicBezTo>
                  <a:pt x="492" y="609"/>
                  <a:pt x="597" y="661"/>
                  <a:pt x="710" y="699"/>
                </a:cubicBezTo>
                <a:cubicBezTo>
                  <a:pt x="823" y="737"/>
                  <a:pt x="1007" y="783"/>
                  <a:pt x="1102" y="807"/>
                </a:cubicBezTo>
                <a:cubicBezTo>
                  <a:pt x="1197" y="831"/>
                  <a:pt x="1223" y="834"/>
                  <a:pt x="1279" y="845"/>
                </a:cubicBezTo>
                <a:cubicBezTo>
                  <a:pt x="1335" y="856"/>
                  <a:pt x="1413" y="871"/>
                  <a:pt x="1440" y="876"/>
                </a:cubicBezTo>
              </a:path>
            </a:pathLst>
          </a:custGeom>
          <a:noFill/>
          <a:ln w="5715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73" name="Freeform 13"/>
          <p:cNvSpPr>
            <a:spLocks/>
          </p:cNvSpPr>
          <p:nvPr/>
        </p:nvSpPr>
        <p:spPr bwMode="auto">
          <a:xfrm>
            <a:off x="5318125" y="2506663"/>
            <a:ext cx="771525" cy="2071687"/>
          </a:xfrm>
          <a:custGeom>
            <a:avLst/>
            <a:gdLst/>
            <a:ahLst/>
            <a:cxnLst>
              <a:cxn ang="0">
                <a:pos x="2" y="1290"/>
              </a:cxn>
              <a:cxn ang="0">
                <a:pos x="10" y="1167"/>
              </a:cxn>
              <a:cxn ang="0">
                <a:pos x="64" y="960"/>
              </a:cxn>
              <a:cxn ang="0">
                <a:pos x="148" y="737"/>
              </a:cxn>
              <a:cxn ang="0">
                <a:pos x="310" y="399"/>
              </a:cxn>
              <a:cxn ang="0">
                <a:pos x="494" y="92"/>
              </a:cxn>
              <a:cxn ang="0">
                <a:pos x="571" y="0"/>
              </a:cxn>
            </a:cxnLst>
            <a:rect l="0" t="0" r="r" b="b"/>
            <a:pathLst>
              <a:path w="571" h="1290">
                <a:moveTo>
                  <a:pt x="2" y="1290"/>
                </a:moveTo>
                <a:cubicBezTo>
                  <a:pt x="1" y="1256"/>
                  <a:pt x="0" y="1222"/>
                  <a:pt x="10" y="1167"/>
                </a:cubicBezTo>
                <a:cubicBezTo>
                  <a:pt x="20" y="1112"/>
                  <a:pt x="41" y="1032"/>
                  <a:pt x="64" y="960"/>
                </a:cubicBezTo>
                <a:cubicBezTo>
                  <a:pt x="87" y="888"/>
                  <a:pt x="107" y="830"/>
                  <a:pt x="148" y="737"/>
                </a:cubicBezTo>
                <a:cubicBezTo>
                  <a:pt x="189" y="644"/>
                  <a:pt x="252" y="506"/>
                  <a:pt x="310" y="399"/>
                </a:cubicBezTo>
                <a:cubicBezTo>
                  <a:pt x="368" y="292"/>
                  <a:pt x="451" y="158"/>
                  <a:pt x="494" y="92"/>
                </a:cubicBezTo>
                <a:cubicBezTo>
                  <a:pt x="537" y="26"/>
                  <a:pt x="558" y="15"/>
                  <a:pt x="571" y="0"/>
                </a:cubicBezTo>
              </a:path>
            </a:pathLst>
          </a:custGeom>
          <a:noFill/>
          <a:ln w="57150" cmpd="sng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74" name="Freeform 14"/>
          <p:cNvSpPr>
            <a:spLocks/>
          </p:cNvSpPr>
          <p:nvPr/>
        </p:nvSpPr>
        <p:spPr bwMode="auto">
          <a:xfrm>
            <a:off x="6091238" y="2530475"/>
            <a:ext cx="438150" cy="663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" y="130"/>
              </a:cxn>
              <a:cxn ang="0">
                <a:pos x="69" y="215"/>
              </a:cxn>
              <a:cxn ang="0">
                <a:pos x="122" y="276"/>
              </a:cxn>
              <a:cxn ang="0">
                <a:pos x="222" y="345"/>
              </a:cxn>
              <a:cxn ang="0">
                <a:pos x="476" y="407"/>
              </a:cxn>
              <a:cxn ang="0">
                <a:pos x="545" y="414"/>
              </a:cxn>
            </a:cxnLst>
            <a:rect l="0" t="0" r="r" b="b"/>
            <a:pathLst>
              <a:path w="545" h="418">
                <a:moveTo>
                  <a:pt x="0" y="0"/>
                </a:moveTo>
                <a:cubicBezTo>
                  <a:pt x="6" y="47"/>
                  <a:pt x="12" y="94"/>
                  <a:pt x="23" y="130"/>
                </a:cubicBezTo>
                <a:cubicBezTo>
                  <a:pt x="34" y="166"/>
                  <a:pt x="53" y="191"/>
                  <a:pt x="69" y="215"/>
                </a:cubicBezTo>
                <a:cubicBezTo>
                  <a:pt x="85" y="239"/>
                  <a:pt x="97" y="254"/>
                  <a:pt x="122" y="276"/>
                </a:cubicBezTo>
                <a:cubicBezTo>
                  <a:pt x="147" y="298"/>
                  <a:pt x="163" y="323"/>
                  <a:pt x="222" y="345"/>
                </a:cubicBezTo>
                <a:cubicBezTo>
                  <a:pt x="281" y="367"/>
                  <a:pt x="422" y="396"/>
                  <a:pt x="476" y="407"/>
                </a:cubicBezTo>
                <a:cubicBezTo>
                  <a:pt x="530" y="418"/>
                  <a:pt x="534" y="413"/>
                  <a:pt x="545" y="414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75" name="Freeform 15"/>
          <p:cNvSpPr>
            <a:spLocks/>
          </p:cNvSpPr>
          <p:nvPr/>
        </p:nvSpPr>
        <p:spPr bwMode="auto">
          <a:xfrm>
            <a:off x="3122613" y="2079625"/>
            <a:ext cx="771525" cy="2035175"/>
          </a:xfrm>
          <a:custGeom>
            <a:avLst/>
            <a:gdLst/>
            <a:ahLst/>
            <a:cxnLst>
              <a:cxn ang="0">
                <a:pos x="2" y="1290"/>
              </a:cxn>
              <a:cxn ang="0">
                <a:pos x="10" y="1167"/>
              </a:cxn>
              <a:cxn ang="0">
                <a:pos x="64" y="960"/>
              </a:cxn>
              <a:cxn ang="0">
                <a:pos x="148" y="737"/>
              </a:cxn>
              <a:cxn ang="0">
                <a:pos x="310" y="399"/>
              </a:cxn>
              <a:cxn ang="0">
                <a:pos x="494" y="92"/>
              </a:cxn>
              <a:cxn ang="0">
                <a:pos x="571" y="0"/>
              </a:cxn>
            </a:cxnLst>
            <a:rect l="0" t="0" r="r" b="b"/>
            <a:pathLst>
              <a:path w="571" h="1290">
                <a:moveTo>
                  <a:pt x="2" y="1290"/>
                </a:moveTo>
                <a:cubicBezTo>
                  <a:pt x="1" y="1256"/>
                  <a:pt x="0" y="1222"/>
                  <a:pt x="10" y="1167"/>
                </a:cubicBezTo>
                <a:cubicBezTo>
                  <a:pt x="20" y="1112"/>
                  <a:pt x="41" y="1032"/>
                  <a:pt x="64" y="960"/>
                </a:cubicBezTo>
                <a:cubicBezTo>
                  <a:pt x="87" y="888"/>
                  <a:pt x="107" y="830"/>
                  <a:pt x="148" y="737"/>
                </a:cubicBezTo>
                <a:cubicBezTo>
                  <a:pt x="189" y="644"/>
                  <a:pt x="252" y="506"/>
                  <a:pt x="310" y="399"/>
                </a:cubicBezTo>
                <a:cubicBezTo>
                  <a:pt x="368" y="292"/>
                  <a:pt x="451" y="158"/>
                  <a:pt x="494" y="92"/>
                </a:cubicBezTo>
                <a:cubicBezTo>
                  <a:pt x="537" y="26"/>
                  <a:pt x="558" y="15"/>
                  <a:pt x="571" y="0"/>
                </a:cubicBezTo>
              </a:path>
            </a:pathLst>
          </a:custGeom>
          <a:noFill/>
          <a:ln w="57150" cap="flat" cmpd="sng">
            <a:solidFill>
              <a:srgbClr val="FF33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76" name="Line 16"/>
          <p:cNvSpPr>
            <a:spLocks noChangeShapeType="1"/>
          </p:cNvSpPr>
          <p:nvPr/>
        </p:nvSpPr>
        <p:spPr bwMode="auto">
          <a:xfrm>
            <a:off x="1206500" y="4584700"/>
            <a:ext cx="0" cy="143668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77" name="Line 17"/>
          <p:cNvSpPr>
            <a:spLocks noChangeShapeType="1"/>
          </p:cNvSpPr>
          <p:nvPr/>
        </p:nvSpPr>
        <p:spPr bwMode="auto">
          <a:xfrm>
            <a:off x="1231900" y="5729288"/>
            <a:ext cx="40973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78" name="Text Box 18"/>
          <p:cNvSpPr txBox="1">
            <a:spLocks noChangeArrowheads="1"/>
          </p:cNvSpPr>
          <p:nvPr/>
        </p:nvSpPr>
        <p:spPr bwMode="auto">
          <a:xfrm>
            <a:off x="1597025" y="5765800"/>
            <a:ext cx="33766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 u="sng"/>
              <a:t>Ciclo admitido</a:t>
            </a:r>
            <a:r>
              <a:rPr lang="es-AR" sz="1200" b="1"/>
              <a:t>: arranque-parada-arranque</a:t>
            </a:r>
            <a:endParaRPr lang="en-US" sz="1200" b="1"/>
          </a:p>
        </p:txBody>
      </p:sp>
      <p:sp>
        <p:nvSpPr>
          <p:cNvPr id="1090579" name="Line 19"/>
          <p:cNvSpPr>
            <a:spLocks noChangeShapeType="1"/>
          </p:cNvSpPr>
          <p:nvPr/>
        </p:nvSpPr>
        <p:spPr bwMode="auto">
          <a:xfrm>
            <a:off x="5321300" y="4602163"/>
            <a:ext cx="0" cy="14128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80" name="Line 20"/>
          <p:cNvSpPr>
            <a:spLocks noChangeShapeType="1"/>
          </p:cNvSpPr>
          <p:nvPr/>
        </p:nvSpPr>
        <p:spPr bwMode="auto">
          <a:xfrm>
            <a:off x="2451100" y="3194050"/>
            <a:ext cx="0" cy="18653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81" name="Rectangle 21"/>
          <p:cNvSpPr>
            <a:spLocks noChangeArrowheads="1"/>
          </p:cNvSpPr>
          <p:nvPr/>
        </p:nvSpPr>
        <p:spPr bwMode="auto">
          <a:xfrm>
            <a:off x="711200" y="1231900"/>
            <a:ext cx="1414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/>
              <a:t>Temperatura</a:t>
            </a:r>
            <a:endParaRPr lang="en-US" sz="1600" b="1"/>
          </a:p>
        </p:txBody>
      </p:sp>
      <p:sp>
        <p:nvSpPr>
          <p:cNvPr id="1090582" name="Rectangle 22"/>
          <p:cNvSpPr>
            <a:spLocks noChangeArrowheads="1"/>
          </p:cNvSpPr>
          <p:nvPr/>
        </p:nvSpPr>
        <p:spPr bwMode="auto">
          <a:xfrm>
            <a:off x="7853363" y="4905375"/>
            <a:ext cx="9064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/>
              <a:t>Tiempo</a:t>
            </a:r>
            <a:endParaRPr lang="en-US" sz="1600" b="1"/>
          </a:p>
        </p:txBody>
      </p:sp>
      <p:sp>
        <p:nvSpPr>
          <p:cNvPr id="1090583" name="Text Box 23"/>
          <p:cNvSpPr txBox="1">
            <a:spLocks noChangeArrowheads="1"/>
          </p:cNvSpPr>
          <p:nvPr/>
        </p:nvSpPr>
        <p:spPr bwMode="auto">
          <a:xfrm>
            <a:off x="595313" y="4986338"/>
            <a:ext cx="3413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/>
              <a:t>0</a:t>
            </a:r>
            <a:endParaRPr lang="en-US" sz="1600" b="1"/>
          </a:p>
        </p:txBody>
      </p:sp>
      <p:sp>
        <p:nvSpPr>
          <p:cNvPr id="1090584" name="Rectangle 24"/>
          <p:cNvSpPr>
            <a:spLocks noChangeArrowheads="1"/>
          </p:cNvSpPr>
          <p:nvPr/>
        </p:nvSpPr>
        <p:spPr bwMode="auto">
          <a:xfrm>
            <a:off x="1346200" y="4584700"/>
            <a:ext cx="965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Encendido</a:t>
            </a:r>
            <a:endParaRPr lang="en-US" sz="1200" b="1"/>
          </a:p>
        </p:txBody>
      </p:sp>
      <p:sp>
        <p:nvSpPr>
          <p:cNvPr id="1090585" name="Rectangle 25"/>
          <p:cNvSpPr>
            <a:spLocks noChangeArrowheads="1"/>
          </p:cNvSpPr>
          <p:nvPr/>
        </p:nvSpPr>
        <p:spPr bwMode="auto">
          <a:xfrm>
            <a:off x="3494088" y="4573588"/>
            <a:ext cx="8985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Apagado</a:t>
            </a:r>
            <a:endParaRPr lang="en-US" sz="1200" b="1"/>
          </a:p>
        </p:txBody>
      </p:sp>
      <p:sp>
        <p:nvSpPr>
          <p:cNvPr id="1090586" name="Line 26"/>
          <p:cNvSpPr>
            <a:spLocks noChangeShapeType="1"/>
          </p:cNvSpPr>
          <p:nvPr/>
        </p:nvSpPr>
        <p:spPr bwMode="auto">
          <a:xfrm>
            <a:off x="1206500" y="4852988"/>
            <a:ext cx="1244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87" name="Line 27"/>
          <p:cNvSpPr>
            <a:spLocks noChangeShapeType="1"/>
          </p:cNvSpPr>
          <p:nvPr/>
        </p:nvSpPr>
        <p:spPr bwMode="auto">
          <a:xfrm>
            <a:off x="2462213" y="4852988"/>
            <a:ext cx="28527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88" name="Line 28"/>
          <p:cNvSpPr>
            <a:spLocks noChangeShapeType="1"/>
          </p:cNvSpPr>
          <p:nvPr/>
        </p:nvSpPr>
        <p:spPr bwMode="auto">
          <a:xfrm>
            <a:off x="4754563" y="4584700"/>
            <a:ext cx="0" cy="7794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89" name="Line 29"/>
          <p:cNvSpPr>
            <a:spLocks noChangeShapeType="1"/>
          </p:cNvSpPr>
          <p:nvPr/>
        </p:nvSpPr>
        <p:spPr bwMode="auto">
          <a:xfrm flipH="1">
            <a:off x="4376738" y="5218113"/>
            <a:ext cx="37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90" name="Line 30"/>
          <p:cNvSpPr>
            <a:spLocks noChangeShapeType="1"/>
          </p:cNvSpPr>
          <p:nvPr/>
        </p:nvSpPr>
        <p:spPr bwMode="auto">
          <a:xfrm flipH="1">
            <a:off x="5297488" y="5222875"/>
            <a:ext cx="377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91" name="Rectangle 31"/>
          <p:cNvSpPr>
            <a:spLocks noChangeArrowheads="1"/>
          </p:cNvSpPr>
          <p:nvPr/>
        </p:nvSpPr>
        <p:spPr bwMode="auto">
          <a:xfrm>
            <a:off x="4667250" y="5254625"/>
            <a:ext cx="7254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Margen</a:t>
            </a:r>
            <a:endParaRPr lang="en-US" sz="1200" b="1"/>
          </a:p>
        </p:txBody>
      </p:sp>
      <p:sp>
        <p:nvSpPr>
          <p:cNvPr id="1090592" name="Rectangle 32"/>
          <p:cNvSpPr>
            <a:spLocks noChangeArrowheads="1"/>
          </p:cNvSpPr>
          <p:nvPr/>
        </p:nvSpPr>
        <p:spPr bwMode="auto">
          <a:xfrm>
            <a:off x="1484313" y="5132388"/>
            <a:ext cx="13065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 u="sng">
                <a:solidFill>
                  <a:srgbClr val="FF3300"/>
                </a:solidFill>
              </a:rPr>
              <a:t>Ciclo prohibido</a:t>
            </a:r>
            <a:endParaRPr lang="en-US" sz="1200" b="1" u="sng">
              <a:solidFill>
                <a:srgbClr val="FF3300"/>
              </a:solidFill>
            </a:endParaRPr>
          </a:p>
        </p:txBody>
      </p:sp>
      <p:sp>
        <p:nvSpPr>
          <p:cNvPr id="1090593" name="Rectangle 33"/>
          <p:cNvSpPr>
            <a:spLocks noChangeArrowheads="1"/>
          </p:cNvSpPr>
          <p:nvPr/>
        </p:nvSpPr>
        <p:spPr bwMode="auto">
          <a:xfrm>
            <a:off x="7507288" y="1949450"/>
            <a:ext cx="11255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FF3300"/>
                </a:solidFill>
              </a:rPr>
              <a:t>“Sobre pico”</a:t>
            </a:r>
            <a:endParaRPr lang="en-US" sz="1200" b="1">
              <a:solidFill>
                <a:srgbClr val="FF3300"/>
              </a:solidFill>
            </a:endParaRPr>
          </a:p>
        </p:txBody>
      </p:sp>
      <p:sp>
        <p:nvSpPr>
          <p:cNvPr id="1090594" name="Rectangle 34"/>
          <p:cNvSpPr>
            <a:spLocks noChangeArrowheads="1"/>
          </p:cNvSpPr>
          <p:nvPr/>
        </p:nvSpPr>
        <p:spPr bwMode="auto">
          <a:xfrm>
            <a:off x="7505700" y="2379663"/>
            <a:ext cx="13096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FF3300"/>
                </a:solidFill>
              </a:rPr>
              <a:t>Pico de temp. </a:t>
            </a:r>
            <a:endParaRPr lang="en-US" sz="1200" b="1">
              <a:solidFill>
                <a:srgbClr val="FF3300"/>
              </a:solidFill>
            </a:endParaRPr>
          </a:p>
        </p:txBody>
      </p:sp>
      <p:sp>
        <p:nvSpPr>
          <p:cNvPr id="1090595" name="Rectangle 35"/>
          <p:cNvSpPr>
            <a:spLocks noChangeArrowheads="1"/>
          </p:cNvSpPr>
          <p:nvPr/>
        </p:nvSpPr>
        <p:spPr bwMode="auto">
          <a:xfrm>
            <a:off x="7507288" y="3073400"/>
            <a:ext cx="1404937" cy="27463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CC3300"/>
                </a:solidFill>
              </a:rPr>
              <a:t>Temp. de trabajo</a:t>
            </a:r>
            <a:endParaRPr lang="en-US" sz="1200" b="1">
              <a:solidFill>
                <a:srgbClr val="CC3300"/>
              </a:solidFill>
            </a:endParaRPr>
          </a:p>
        </p:txBody>
      </p:sp>
      <p:sp>
        <p:nvSpPr>
          <p:cNvPr id="1090596" name="Rectangle 36"/>
          <p:cNvSpPr>
            <a:spLocks noChangeArrowheads="1"/>
          </p:cNvSpPr>
          <p:nvPr/>
        </p:nvSpPr>
        <p:spPr bwMode="auto">
          <a:xfrm>
            <a:off x="7519988" y="4438650"/>
            <a:ext cx="1295400" cy="274638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66FFFF"/>
                </a:solidFill>
              </a:rPr>
              <a:t>Temp. del agua</a:t>
            </a:r>
            <a:endParaRPr lang="en-US" sz="1200" b="1">
              <a:solidFill>
                <a:srgbClr val="66FFFF"/>
              </a:solidFill>
            </a:endParaRPr>
          </a:p>
        </p:txBody>
      </p:sp>
      <p:sp>
        <p:nvSpPr>
          <p:cNvPr id="1090597" name="Line 37"/>
          <p:cNvSpPr>
            <a:spLocks noChangeShapeType="1"/>
          </p:cNvSpPr>
          <p:nvPr/>
        </p:nvSpPr>
        <p:spPr bwMode="auto">
          <a:xfrm>
            <a:off x="877888" y="4572000"/>
            <a:ext cx="3175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98" name="Line 38"/>
          <p:cNvSpPr>
            <a:spLocks noChangeShapeType="1"/>
          </p:cNvSpPr>
          <p:nvPr/>
        </p:nvSpPr>
        <p:spPr bwMode="auto">
          <a:xfrm>
            <a:off x="4729163" y="4572000"/>
            <a:ext cx="560387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599" name="Freeform 39"/>
          <p:cNvSpPr>
            <a:spLocks/>
          </p:cNvSpPr>
          <p:nvPr/>
        </p:nvSpPr>
        <p:spPr bwMode="auto">
          <a:xfrm>
            <a:off x="7270750" y="3171825"/>
            <a:ext cx="1079500" cy="1060450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11" y="100"/>
              </a:cxn>
              <a:cxn ang="0">
                <a:pos x="80" y="300"/>
              </a:cxn>
              <a:cxn ang="0">
                <a:pos x="311" y="499"/>
              </a:cxn>
              <a:cxn ang="0">
                <a:pos x="426" y="576"/>
              </a:cxn>
              <a:cxn ang="0">
                <a:pos x="710" y="699"/>
              </a:cxn>
              <a:cxn ang="0">
                <a:pos x="1102" y="807"/>
              </a:cxn>
              <a:cxn ang="0">
                <a:pos x="1279" y="845"/>
              </a:cxn>
              <a:cxn ang="0">
                <a:pos x="1440" y="876"/>
              </a:cxn>
            </a:cxnLst>
            <a:rect l="0" t="0" r="r" b="b"/>
            <a:pathLst>
              <a:path w="1440" h="876">
                <a:moveTo>
                  <a:pt x="11" y="0"/>
                </a:moveTo>
                <a:cubicBezTo>
                  <a:pt x="5" y="25"/>
                  <a:pt x="0" y="50"/>
                  <a:pt x="11" y="100"/>
                </a:cubicBezTo>
                <a:cubicBezTo>
                  <a:pt x="22" y="150"/>
                  <a:pt x="30" y="234"/>
                  <a:pt x="80" y="300"/>
                </a:cubicBezTo>
                <a:cubicBezTo>
                  <a:pt x="130" y="366"/>
                  <a:pt x="253" y="453"/>
                  <a:pt x="311" y="499"/>
                </a:cubicBezTo>
                <a:cubicBezTo>
                  <a:pt x="369" y="545"/>
                  <a:pt x="360" y="543"/>
                  <a:pt x="426" y="576"/>
                </a:cubicBezTo>
                <a:cubicBezTo>
                  <a:pt x="492" y="609"/>
                  <a:pt x="597" y="661"/>
                  <a:pt x="710" y="699"/>
                </a:cubicBezTo>
                <a:cubicBezTo>
                  <a:pt x="823" y="737"/>
                  <a:pt x="1007" y="783"/>
                  <a:pt x="1102" y="807"/>
                </a:cubicBezTo>
                <a:cubicBezTo>
                  <a:pt x="1197" y="831"/>
                  <a:pt x="1223" y="834"/>
                  <a:pt x="1279" y="845"/>
                </a:cubicBezTo>
                <a:cubicBezTo>
                  <a:pt x="1335" y="856"/>
                  <a:pt x="1413" y="871"/>
                  <a:pt x="1440" y="876"/>
                </a:cubicBezTo>
              </a:path>
            </a:pathLst>
          </a:custGeom>
          <a:noFill/>
          <a:ln w="5715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600" name="Freeform 40"/>
          <p:cNvSpPr>
            <a:spLocks/>
          </p:cNvSpPr>
          <p:nvPr/>
        </p:nvSpPr>
        <p:spPr bwMode="auto">
          <a:xfrm>
            <a:off x="3913188" y="2073275"/>
            <a:ext cx="903287" cy="1108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" y="176"/>
              </a:cxn>
              <a:cxn ang="0">
                <a:pos x="62" y="338"/>
              </a:cxn>
              <a:cxn ang="0">
                <a:pos x="215" y="506"/>
              </a:cxn>
              <a:cxn ang="0">
                <a:pos x="384" y="622"/>
              </a:cxn>
              <a:cxn ang="0">
                <a:pos x="569" y="698"/>
              </a:cxn>
            </a:cxnLst>
            <a:rect l="0" t="0" r="r" b="b"/>
            <a:pathLst>
              <a:path w="569" h="698">
                <a:moveTo>
                  <a:pt x="0" y="0"/>
                </a:moveTo>
                <a:cubicBezTo>
                  <a:pt x="3" y="60"/>
                  <a:pt x="6" y="120"/>
                  <a:pt x="16" y="176"/>
                </a:cubicBezTo>
                <a:cubicBezTo>
                  <a:pt x="26" y="232"/>
                  <a:pt x="29" y="283"/>
                  <a:pt x="62" y="338"/>
                </a:cubicBezTo>
                <a:cubicBezTo>
                  <a:pt x="95" y="393"/>
                  <a:pt x="161" y="459"/>
                  <a:pt x="215" y="506"/>
                </a:cubicBezTo>
                <a:cubicBezTo>
                  <a:pt x="269" y="553"/>
                  <a:pt x="325" y="590"/>
                  <a:pt x="384" y="622"/>
                </a:cubicBezTo>
                <a:cubicBezTo>
                  <a:pt x="443" y="654"/>
                  <a:pt x="537" y="685"/>
                  <a:pt x="569" y="698"/>
                </a:cubicBezTo>
              </a:path>
            </a:pathLst>
          </a:custGeom>
          <a:noFill/>
          <a:ln w="57150" cap="flat" cmpd="sng">
            <a:solidFill>
              <a:srgbClr val="CC33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601" name="Line 41"/>
          <p:cNvSpPr>
            <a:spLocks noChangeShapeType="1"/>
          </p:cNvSpPr>
          <p:nvPr/>
        </p:nvSpPr>
        <p:spPr bwMode="auto">
          <a:xfrm>
            <a:off x="3121025" y="4095750"/>
            <a:ext cx="0" cy="1463675"/>
          </a:xfrm>
          <a:prstGeom prst="line">
            <a:avLst/>
          </a:prstGeom>
          <a:noFill/>
          <a:ln w="9525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602" name="Line 42"/>
          <p:cNvSpPr>
            <a:spLocks noChangeShapeType="1"/>
          </p:cNvSpPr>
          <p:nvPr/>
        </p:nvSpPr>
        <p:spPr bwMode="auto">
          <a:xfrm>
            <a:off x="1206500" y="5462588"/>
            <a:ext cx="1914525" cy="0"/>
          </a:xfrm>
          <a:prstGeom prst="line">
            <a:avLst/>
          </a:prstGeom>
          <a:noFill/>
          <a:ln w="9525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603" name="Freeform 43"/>
          <p:cNvSpPr>
            <a:spLocks/>
          </p:cNvSpPr>
          <p:nvPr/>
        </p:nvSpPr>
        <p:spPr bwMode="auto">
          <a:xfrm>
            <a:off x="6534150" y="3181350"/>
            <a:ext cx="76835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4" y="0"/>
              </a:cxn>
            </a:cxnLst>
            <a:rect l="0" t="0" r="r" b="b"/>
            <a:pathLst>
              <a:path w="484" h="1">
                <a:moveTo>
                  <a:pt x="0" y="0"/>
                </a:moveTo>
                <a:cubicBezTo>
                  <a:pt x="201" y="0"/>
                  <a:pt x="403" y="0"/>
                  <a:pt x="484" y="0"/>
                </a:cubicBezTo>
              </a:path>
            </a:pathLst>
          </a:custGeom>
          <a:noFill/>
          <a:ln w="57150" cmpd="sng">
            <a:solidFill>
              <a:srgbClr val="CC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0604" name="Text Box 4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586" name="Text Box 2"/>
          <p:cNvSpPr txBox="1">
            <a:spLocks noChangeArrowheads="1"/>
          </p:cNvSpPr>
          <p:nvPr/>
        </p:nvSpPr>
        <p:spPr bwMode="auto">
          <a:xfrm>
            <a:off x="387350" y="347663"/>
            <a:ext cx="849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  <a:latin typeface="Arial" pitchFamily="34" charset="0"/>
              </a:rPr>
              <a:t>SISTEMAS DE ARRANQUE (“Sumergibles”)</a:t>
            </a:r>
            <a:endParaRPr lang="en-US" b="1" u="sng">
              <a:solidFill>
                <a:srgbClr val="0D1DEF"/>
              </a:solidFill>
              <a:latin typeface="Arial" pitchFamily="34" charset="0"/>
            </a:endParaRPr>
          </a:p>
        </p:txBody>
      </p:sp>
      <p:graphicFrame>
        <p:nvGraphicFramePr>
          <p:cNvPr id="1091587" name="Group 3"/>
          <p:cNvGraphicFramePr>
            <a:graphicFrameLocks noGrp="1"/>
          </p:cNvGraphicFramePr>
          <p:nvPr/>
        </p:nvGraphicFramePr>
        <p:xfrm>
          <a:off x="509588" y="2081213"/>
          <a:ext cx="8094662" cy="2847404"/>
        </p:xfrm>
        <a:graphic>
          <a:graphicData uri="http://schemas.openxmlformats.org/drawingml/2006/table">
            <a:tbl>
              <a:tblPr/>
              <a:tblGrid>
                <a:gridCol w="2293937"/>
                <a:gridCol w="2405063"/>
                <a:gridCol w="3395662"/>
              </a:tblGrid>
              <a:tr h="673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Ejecución de los Bobinados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Tensión de servicio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Arranque </a:t>
                      </a:r>
                      <a:r>
                        <a:rPr kumimoji="0" lang="es-AR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Estrella-Triángulo</a:t>
                      </a:r>
                      <a:endParaRPr kumimoji="0" lang="en-US" sz="1800" b="1" i="0" u="sng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220 / 380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220 V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Si (p.ej.: en Uruguay)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220 / 380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380 V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No (p.ej.: en Argentina)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380 / 660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380 V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Si (p.ej.: en Argentina)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440 / 760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440 V</a:t>
                      </a:r>
                      <a:endParaRPr kumimoji="0" 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No (p.ej.: en Perú) 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91613" name="Text Box 29"/>
          <p:cNvSpPr txBox="1">
            <a:spLocks noChangeArrowheads="1"/>
          </p:cNvSpPr>
          <p:nvPr/>
        </p:nvSpPr>
        <p:spPr bwMode="auto">
          <a:xfrm>
            <a:off x="1457325" y="1268413"/>
            <a:ext cx="65960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AR" sz="1800" b="1" u="sng"/>
              <a:t>Alimentación Trifásica</a:t>
            </a:r>
            <a:r>
              <a:rPr lang="es-AR" sz="1800" b="1"/>
              <a:t>: posibilidades de arranques “SD”</a:t>
            </a:r>
            <a:endParaRPr lang="en-US" sz="1800" b="1"/>
          </a:p>
        </p:txBody>
      </p:sp>
      <p:sp>
        <p:nvSpPr>
          <p:cNvPr id="1091614" name="Rectangle 30"/>
          <p:cNvSpPr>
            <a:spLocks noChangeArrowheads="1"/>
          </p:cNvSpPr>
          <p:nvPr/>
        </p:nvSpPr>
        <p:spPr bwMode="auto">
          <a:xfrm>
            <a:off x="560388" y="5089525"/>
            <a:ext cx="7929562" cy="10699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AR" sz="1600" b="1">
                <a:solidFill>
                  <a:schemeClr val="bg1"/>
                </a:solidFill>
              </a:rPr>
              <a:t>Un parámetro a tener en cuenta cuando un motor está al límite de su potencia, es el &lt;&lt;&lt; Factor de Servicio &gt;&gt;&gt; “SF”, que significa el “plus” de potencia que puede soportar en forma continua; p.ej.: si SF = 1,15 ese motor puede estar sobrecargado continuamente hasta un 15% más de su potencia nominal.  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1091615" name="Text Box 3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4" name="Text Box 2"/>
          <p:cNvSpPr txBox="1">
            <a:spLocks noChangeArrowheads="1"/>
          </p:cNvSpPr>
          <p:nvPr/>
        </p:nvSpPr>
        <p:spPr bwMode="auto">
          <a:xfrm>
            <a:off x="303213" y="304800"/>
            <a:ext cx="861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800" b="1" u="sng">
                <a:solidFill>
                  <a:srgbClr val="0A47F2"/>
                </a:solidFill>
                <a:latin typeface="Arial" pitchFamily="34" charset="0"/>
              </a:rPr>
              <a:t>Algunas consideraciones sobre los acuíferos</a:t>
            </a:r>
          </a:p>
        </p:txBody>
      </p:sp>
      <p:sp>
        <p:nvSpPr>
          <p:cNvPr id="1047555" name="Text Box 3"/>
          <p:cNvSpPr txBox="1">
            <a:spLocks noChangeArrowheads="1"/>
          </p:cNvSpPr>
          <p:nvPr/>
        </p:nvSpPr>
        <p:spPr bwMode="auto">
          <a:xfrm>
            <a:off x="636588" y="944563"/>
            <a:ext cx="8077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 u="sng">
                <a:solidFill>
                  <a:srgbClr val="0A47F2"/>
                </a:solidFill>
                <a:latin typeface="Arial" pitchFamily="34" charset="0"/>
              </a:rPr>
              <a:t>Ejemplo</a:t>
            </a:r>
            <a:r>
              <a:rPr lang="es-AR" sz="2000" b="1">
                <a:solidFill>
                  <a:srgbClr val="0A47F2"/>
                </a:solidFill>
                <a:latin typeface="Arial" pitchFamily="34" charset="0"/>
              </a:rPr>
              <a:t>: “El Puelche” de nuestra pampa húmeda, y para una zona determinada (datos aproximados).</a:t>
            </a:r>
          </a:p>
        </p:txBody>
      </p:sp>
      <p:sp>
        <p:nvSpPr>
          <p:cNvPr id="1047556" name="Line 4"/>
          <p:cNvSpPr>
            <a:spLocks noChangeShapeType="1"/>
          </p:cNvSpPr>
          <p:nvPr/>
        </p:nvSpPr>
        <p:spPr bwMode="auto">
          <a:xfrm>
            <a:off x="838200" y="2286000"/>
            <a:ext cx="5105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57" name="Line 5"/>
          <p:cNvSpPr>
            <a:spLocks noChangeShapeType="1"/>
          </p:cNvSpPr>
          <p:nvPr/>
        </p:nvSpPr>
        <p:spPr bwMode="auto">
          <a:xfrm>
            <a:off x="838200" y="2590800"/>
            <a:ext cx="5105400" cy="0"/>
          </a:xfrm>
          <a:prstGeom prst="line">
            <a:avLst/>
          </a:prstGeom>
          <a:noFill/>
          <a:ln w="76200">
            <a:solidFill>
              <a:srgbClr val="ED890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58" name="Rectangle 6"/>
          <p:cNvSpPr>
            <a:spLocks noChangeArrowheads="1"/>
          </p:cNvSpPr>
          <p:nvPr/>
        </p:nvSpPr>
        <p:spPr bwMode="auto">
          <a:xfrm>
            <a:off x="838200" y="3200400"/>
            <a:ext cx="5105400" cy="2286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59" name="Rectangle 7"/>
          <p:cNvSpPr>
            <a:spLocks noChangeArrowheads="1"/>
          </p:cNvSpPr>
          <p:nvPr/>
        </p:nvSpPr>
        <p:spPr bwMode="auto">
          <a:xfrm>
            <a:off x="838200" y="4419600"/>
            <a:ext cx="5105400" cy="22860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60" name="Rectangle 8"/>
          <p:cNvSpPr>
            <a:spLocks noChangeArrowheads="1"/>
          </p:cNvSpPr>
          <p:nvPr/>
        </p:nvSpPr>
        <p:spPr bwMode="auto">
          <a:xfrm>
            <a:off x="838200" y="5715000"/>
            <a:ext cx="51054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61" name="Line 9"/>
          <p:cNvSpPr>
            <a:spLocks noChangeShapeType="1"/>
          </p:cNvSpPr>
          <p:nvPr/>
        </p:nvSpPr>
        <p:spPr bwMode="auto">
          <a:xfrm>
            <a:off x="5943600" y="2286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62" name="Line 10"/>
          <p:cNvSpPr>
            <a:spLocks noChangeShapeType="1"/>
          </p:cNvSpPr>
          <p:nvPr/>
        </p:nvSpPr>
        <p:spPr bwMode="auto">
          <a:xfrm>
            <a:off x="838200" y="2286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63" name="Text Box 11"/>
          <p:cNvSpPr txBox="1">
            <a:spLocks noChangeArrowheads="1"/>
          </p:cNvSpPr>
          <p:nvPr/>
        </p:nvSpPr>
        <p:spPr bwMode="auto">
          <a:xfrm>
            <a:off x="838200" y="26670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ED890F"/>
                </a:solidFill>
                <a:latin typeface="Arial" pitchFamily="34" charset="0"/>
              </a:rPr>
              <a:t>EPIPUELCHE O PAMPEANO</a:t>
            </a:r>
          </a:p>
        </p:txBody>
      </p:sp>
      <p:sp>
        <p:nvSpPr>
          <p:cNvPr id="1047564" name="Text Box 12"/>
          <p:cNvSpPr txBox="1">
            <a:spLocks noChangeArrowheads="1"/>
          </p:cNvSpPr>
          <p:nvPr/>
        </p:nvSpPr>
        <p:spPr bwMode="auto">
          <a:xfrm>
            <a:off x="911225" y="3733800"/>
            <a:ext cx="1525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ED890F"/>
                </a:solidFill>
                <a:latin typeface="Arial" pitchFamily="34" charset="0"/>
              </a:rPr>
              <a:t>PUELCHE </a:t>
            </a:r>
          </a:p>
        </p:txBody>
      </p:sp>
      <p:sp>
        <p:nvSpPr>
          <p:cNvPr id="1047565" name="Text Box 13"/>
          <p:cNvSpPr txBox="1">
            <a:spLocks noChangeArrowheads="1"/>
          </p:cNvSpPr>
          <p:nvPr/>
        </p:nvSpPr>
        <p:spPr bwMode="auto">
          <a:xfrm>
            <a:off x="838200" y="5029200"/>
            <a:ext cx="426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ED890F"/>
                </a:solidFill>
                <a:latin typeface="Arial" pitchFamily="34" charset="0"/>
              </a:rPr>
              <a:t>HIPOPUELCHE</a:t>
            </a:r>
          </a:p>
        </p:txBody>
      </p:sp>
      <p:sp>
        <p:nvSpPr>
          <p:cNvPr id="1047566" name="AutoShape 14"/>
          <p:cNvSpPr>
            <a:spLocks noChangeArrowheads="1"/>
          </p:cNvSpPr>
          <p:nvPr/>
        </p:nvSpPr>
        <p:spPr bwMode="auto">
          <a:xfrm>
            <a:off x="4343400" y="1981200"/>
            <a:ext cx="304800" cy="228600"/>
          </a:xfrm>
          <a:prstGeom prst="flowChartMerge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67" name="Rectangle 15"/>
          <p:cNvSpPr>
            <a:spLocks noChangeArrowheads="1"/>
          </p:cNvSpPr>
          <p:nvPr/>
        </p:nvSpPr>
        <p:spPr bwMode="auto">
          <a:xfrm>
            <a:off x="838200" y="1828800"/>
            <a:ext cx="333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 O NIVEL “0” </a:t>
            </a:r>
          </a:p>
        </p:txBody>
      </p:sp>
      <p:sp>
        <p:nvSpPr>
          <p:cNvPr id="1047568" name="AutoShape 16"/>
          <p:cNvSpPr>
            <a:spLocks/>
          </p:cNvSpPr>
          <p:nvPr/>
        </p:nvSpPr>
        <p:spPr bwMode="auto">
          <a:xfrm>
            <a:off x="6019800" y="2286000"/>
            <a:ext cx="76200" cy="228600"/>
          </a:xfrm>
          <a:prstGeom prst="rightBrace">
            <a:avLst>
              <a:gd name="adj1" fmla="val 250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69" name="AutoShape 17"/>
          <p:cNvSpPr>
            <a:spLocks/>
          </p:cNvSpPr>
          <p:nvPr/>
        </p:nvSpPr>
        <p:spPr bwMode="auto">
          <a:xfrm>
            <a:off x="6019800" y="3200400"/>
            <a:ext cx="76200" cy="228600"/>
          </a:xfrm>
          <a:prstGeom prst="rightBrace">
            <a:avLst>
              <a:gd name="adj1" fmla="val 250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70" name="Text Box 18"/>
          <p:cNvSpPr txBox="1">
            <a:spLocks noChangeArrowheads="1"/>
          </p:cNvSpPr>
          <p:nvPr/>
        </p:nvSpPr>
        <p:spPr bwMode="auto">
          <a:xfrm>
            <a:off x="6096000" y="22098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009900"/>
                </a:solidFill>
                <a:latin typeface="Arial" pitchFamily="34" charset="0"/>
              </a:rPr>
              <a:t>85 cm</a:t>
            </a:r>
          </a:p>
        </p:txBody>
      </p:sp>
      <p:sp>
        <p:nvSpPr>
          <p:cNvPr id="1047571" name="AutoShape 19"/>
          <p:cNvSpPr>
            <a:spLocks noChangeArrowheads="1"/>
          </p:cNvSpPr>
          <p:nvPr/>
        </p:nvSpPr>
        <p:spPr bwMode="auto">
          <a:xfrm>
            <a:off x="6934200" y="1981200"/>
            <a:ext cx="2057400" cy="990600"/>
          </a:xfrm>
          <a:prstGeom prst="wedgeRoundRectCallout">
            <a:avLst>
              <a:gd name="adj1" fmla="val -97764"/>
              <a:gd name="adj2" fmla="val 9935"/>
              <a:gd name="adj3" fmla="val 16667"/>
            </a:avLst>
          </a:prstGeom>
          <a:noFill/>
          <a:ln w="28575">
            <a:solidFill>
              <a:srgbClr val="F36D0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600" b="1">
                <a:solidFill>
                  <a:srgbClr val="F36D09"/>
                </a:solidFill>
                <a:latin typeface="Arial" pitchFamily="34" charset="0"/>
              </a:rPr>
              <a:t>Placa arcillosa muy</a:t>
            </a:r>
          </a:p>
          <a:p>
            <a:pPr algn="ctr" eaLnBrk="0" hangingPunct="0"/>
            <a:r>
              <a:rPr lang="es-AR" sz="1600" b="1">
                <a:solidFill>
                  <a:srgbClr val="F36D09"/>
                </a:solidFill>
                <a:latin typeface="Arial" pitchFamily="34" charset="0"/>
              </a:rPr>
              <a:t>dura, aprovechada </a:t>
            </a:r>
          </a:p>
          <a:p>
            <a:pPr algn="ctr" eaLnBrk="0" hangingPunct="0"/>
            <a:r>
              <a:rPr lang="es-AR" sz="1600" b="1">
                <a:solidFill>
                  <a:srgbClr val="F36D09"/>
                </a:solidFill>
                <a:latin typeface="Arial" pitchFamily="34" charset="0"/>
              </a:rPr>
              <a:t>por la construcción</a:t>
            </a:r>
            <a:endParaRPr lang="es-AR" sz="1800">
              <a:solidFill>
                <a:srgbClr val="F36D09"/>
              </a:solidFill>
              <a:latin typeface="Arial" pitchFamily="34" charset="0"/>
            </a:endParaRPr>
          </a:p>
        </p:txBody>
      </p:sp>
      <p:sp>
        <p:nvSpPr>
          <p:cNvPr id="1047572" name="AutoShape 20"/>
          <p:cNvSpPr>
            <a:spLocks noChangeArrowheads="1"/>
          </p:cNvSpPr>
          <p:nvPr/>
        </p:nvSpPr>
        <p:spPr bwMode="auto">
          <a:xfrm>
            <a:off x="6934200" y="3429000"/>
            <a:ext cx="2057400" cy="685800"/>
          </a:xfrm>
          <a:prstGeom prst="wedgeRoundRectCallout">
            <a:avLst>
              <a:gd name="adj1" fmla="val -102083"/>
              <a:gd name="adj2" fmla="val -52315"/>
              <a:gd name="adj3" fmla="val 16667"/>
            </a:avLst>
          </a:prstGeom>
          <a:noFill/>
          <a:ln w="2857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996633"/>
                </a:solidFill>
                <a:latin typeface="Arial" pitchFamily="34" charset="0"/>
              </a:rPr>
              <a:t>Arcilla que puede</a:t>
            </a:r>
          </a:p>
          <a:p>
            <a:pPr algn="ctr" eaLnBrk="0" hangingPunct="0"/>
            <a:r>
              <a:rPr lang="es-AR" sz="1800" b="1">
                <a:solidFill>
                  <a:srgbClr val="996633"/>
                </a:solidFill>
                <a:latin typeface="Arial" pitchFamily="34" charset="0"/>
              </a:rPr>
              <a:t>o no exisitir</a:t>
            </a:r>
            <a:endParaRPr lang="es-AR" sz="1800">
              <a:solidFill>
                <a:srgbClr val="996633"/>
              </a:solidFill>
              <a:latin typeface="Arial" pitchFamily="34" charset="0"/>
            </a:endParaRPr>
          </a:p>
        </p:txBody>
      </p:sp>
      <p:sp>
        <p:nvSpPr>
          <p:cNvPr id="1047573" name="Rectangle 21"/>
          <p:cNvSpPr>
            <a:spLocks noChangeArrowheads="1"/>
          </p:cNvSpPr>
          <p:nvPr/>
        </p:nvSpPr>
        <p:spPr bwMode="auto">
          <a:xfrm>
            <a:off x="6096000" y="3124200"/>
            <a:ext cx="1365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996633"/>
                </a:solidFill>
                <a:latin typeface="Arial" pitchFamily="34" charset="0"/>
              </a:rPr>
              <a:t>Aprox. 4 m</a:t>
            </a:r>
          </a:p>
        </p:txBody>
      </p:sp>
      <p:sp>
        <p:nvSpPr>
          <p:cNvPr id="1047574" name="AutoShape 22"/>
          <p:cNvSpPr>
            <a:spLocks noChangeArrowheads="1"/>
          </p:cNvSpPr>
          <p:nvPr/>
        </p:nvSpPr>
        <p:spPr bwMode="auto">
          <a:xfrm>
            <a:off x="6629400" y="4267200"/>
            <a:ext cx="2362200" cy="1524000"/>
          </a:xfrm>
          <a:prstGeom prst="wedgeRoundRectCallout">
            <a:avLst>
              <a:gd name="adj1" fmla="val -79236"/>
              <a:gd name="adj2" fmla="val -31875"/>
              <a:gd name="adj3" fmla="val 16667"/>
            </a:avLst>
          </a:prstGeom>
          <a:noFill/>
          <a:ln w="28575">
            <a:solidFill>
              <a:srgbClr val="0099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009999"/>
                </a:solidFill>
                <a:latin typeface="Arial" pitchFamily="34" charset="0"/>
              </a:rPr>
              <a:t>Arcilla “azul”, que</a:t>
            </a:r>
          </a:p>
          <a:p>
            <a:pPr algn="ctr" eaLnBrk="0" hangingPunct="0"/>
            <a:r>
              <a:rPr lang="es-AR" sz="1800" b="1">
                <a:solidFill>
                  <a:srgbClr val="009999"/>
                </a:solidFill>
                <a:latin typeface="Arial" pitchFamily="34" charset="0"/>
              </a:rPr>
              <a:t>puede o no exisitir,</a:t>
            </a:r>
          </a:p>
          <a:p>
            <a:pPr algn="ctr" eaLnBrk="0" hangingPunct="0"/>
            <a:r>
              <a:rPr lang="es-AR" sz="1800" b="1">
                <a:solidFill>
                  <a:srgbClr val="009999"/>
                </a:solidFill>
                <a:latin typeface="Arial" pitchFamily="34" charset="0"/>
              </a:rPr>
              <a:t>aunque en realidad </a:t>
            </a:r>
          </a:p>
          <a:p>
            <a:pPr algn="ctr" eaLnBrk="0" hangingPunct="0"/>
            <a:r>
              <a:rPr lang="es-AR" sz="1800" b="1">
                <a:solidFill>
                  <a:srgbClr val="009999"/>
                </a:solidFill>
                <a:latin typeface="Arial" pitchFamily="34" charset="0"/>
              </a:rPr>
              <a:t>es blanca o verdosa</a:t>
            </a:r>
            <a:endParaRPr lang="es-AR" sz="1800">
              <a:solidFill>
                <a:srgbClr val="009999"/>
              </a:solidFill>
              <a:latin typeface="Arial" pitchFamily="34" charset="0"/>
            </a:endParaRPr>
          </a:p>
        </p:txBody>
      </p:sp>
      <p:sp>
        <p:nvSpPr>
          <p:cNvPr id="1047575" name="Line 23"/>
          <p:cNvSpPr>
            <a:spLocks noChangeShapeType="1"/>
          </p:cNvSpPr>
          <p:nvPr/>
        </p:nvSpPr>
        <p:spPr bwMode="auto">
          <a:xfrm>
            <a:off x="4495800" y="2286000"/>
            <a:ext cx="0" cy="914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76" name="Line 24"/>
          <p:cNvSpPr>
            <a:spLocks noChangeShapeType="1"/>
          </p:cNvSpPr>
          <p:nvPr/>
        </p:nvSpPr>
        <p:spPr bwMode="auto">
          <a:xfrm>
            <a:off x="4495800" y="3429000"/>
            <a:ext cx="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7577" name="Text Box 25"/>
          <p:cNvSpPr txBox="1">
            <a:spLocks noChangeArrowheads="1"/>
          </p:cNvSpPr>
          <p:nvPr/>
        </p:nvSpPr>
        <p:spPr bwMode="auto">
          <a:xfrm>
            <a:off x="4572000" y="26670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800" b="1">
                <a:solidFill>
                  <a:schemeClr val="tx2"/>
                </a:solidFill>
                <a:latin typeface="Arial" pitchFamily="34" charset="0"/>
              </a:rPr>
              <a:t>20 á 35 m</a:t>
            </a:r>
          </a:p>
        </p:txBody>
      </p:sp>
      <p:sp>
        <p:nvSpPr>
          <p:cNvPr id="1047578" name="Rectangle 26"/>
          <p:cNvSpPr>
            <a:spLocks noChangeArrowheads="1"/>
          </p:cNvSpPr>
          <p:nvPr/>
        </p:nvSpPr>
        <p:spPr bwMode="auto">
          <a:xfrm>
            <a:off x="4572000" y="3733800"/>
            <a:ext cx="12128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chemeClr val="tx2"/>
                </a:solidFill>
                <a:latin typeface="Arial" pitchFamily="34" charset="0"/>
              </a:rPr>
              <a:t>40 á 60 m</a:t>
            </a:r>
          </a:p>
        </p:txBody>
      </p:sp>
      <p:sp>
        <p:nvSpPr>
          <p:cNvPr id="1047579" name="AutoShape 27"/>
          <p:cNvSpPr>
            <a:spLocks noChangeArrowheads="1"/>
          </p:cNvSpPr>
          <p:nvPr/>
        </p:nvSpPr>
        <p:spPr bwMode="auto">
          <a:xfrm>
            <a:off x="7010400" y="1295400"/>
            <a:ext cx="1981200" cy="457200"/>
          </a:xfrm>
          <a:prstGeom prst="wedgeRoundRectCallout">
            <a:avLst>
              <a:gd name="adj1" fmla="val -159213"/>
              <a:gd name="adj2" fmla="val 193750"/>
              <a:gd name="adj3" fmla="val 16667"/>
            </a:avLst>
          </a:prstGeom>
          <a:noFill/>
          <a:ln w="28575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009900"/>
                </a:solidFill>
                <a:latin typeface="Arial" pitchFamily="34" charset="0"/>
              </a:rPr>
              <a:t>Napa “Freática”</a:t>
            </a:r>
            <a:endParaRPr lang="es-AR" sz="1800">
              <a:solidFill>
                <a:srgbClr val="009900"/>
              </a:solidFill>
              <a:latin typeface="Arial" pitchFamily="34" charset="0"/>
            </a:endParaRPr>
          </a:p>
        </p:txBody>
      </p:sp>
      <p:sp>
        <p:nvSpPr>
          <p:cNvPr id="1047580" name="AutoShape 28"/>
          <p:cNvSpPr>
            <a:spLocks noChangeArrowheads="1"/>
          </p:cNvSpPr>
          <p:nvPr/>
        </p:nvSpPr>
        <p:spPr bwMode="auto">
          <a:xfrm>
            <a:off x="2667000" y="3352800"/>
            <a:ext cx="1752600" cy="1066800"/>
          </a:xfrm>
          <a:prstGeom prst="cloudCallout">
            <a:avLst>
              <a:gd name="adj1" fmla="val -73278"/>
              <a:gd name="adj2" fmla="val 1486"/>
            </a:avLst>
          </a:prstGeom>
          <a:solidFill>
            <a:srgbClr val="F8FE76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chemeClr val="accent2"/>
                </a:solidFill>
                <a:latin typeface="Arial" pitchFamily="34" charset="0"/>
              </a:rPr>
              <a:t>  </a:t>
            </a:r>
            <a:r>
              <a:rPr lang="es-AR" sz="1800" b="1">
                <a:solidFill>
                  <a:srgbClr val="0A47F2"/>
                </a:solidFill>
                <a:latin typeface="Arial" pitchFamily="34" charset="0"/>
              </a:rPr>
              <a:t>Arenas color</a:t>
            </a:r>
          </a:p>
          <a:p>
            <a:pPr algn="ctr" eaLnBrk="0" hangingPunct="0"/>
            <a:r>
              <a:rPr lang="es-AR" sz="1800" b="1">
                <a:solidFill>
                  <a:srgbClr val="0A47F2"/>
                </a:solidFill>
                <a:latin typeface="Arial" pitchFamily="34" charset="0"/>
              </a:rPr>
              <a:t> amarillo oro</a:t>
            </a:r>
          </a:p>
        </p:txBody>
      </p:sp>
      <p:sp>
        <p:nvSpPr>
          <p:cNvPr id="1047581" name="Text Box 29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10" name="Text Box 2"/>
          <p:cNvSpPr txBox="1">
            <a:spLocks noChangeArrowheads="1"/>
          </p:cNvSpPr>
          <p:nvPr/>
        </p:nvSpPr>
        <p:spPr bwMode="auto">
          <a:xfrm>
            <a:off x="387350" y="347663"/>
            <a:ext cx="8493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  <a:latin typeface="Arial" pitchFamily="34" charset="0"/>
              </a:rPr>
              <a:t>ALIMENTACIÓN ELÉCTRICA (“Motores Sumergibles”)</a:t>
            </a:r>
            <a:endParaRPr lang="en-US" b="1" u="sng">
              <a:solidFill>
                <a:srgbClr val="0D1DEF"/>
              </a:solidFill>
              <a:latin typeface="Arial" pitchFamily="34" charset="0"/>
            </a:endParaRPr>
          </a:p>
        </p:txBody>
      </p:sp>
      <p:sp>
        <p:nvSpPr>
          <p:cNvPr id="1092611" name="Text Box 3"/>
          <p:cNvSpPr txBox="1">
            <a:spLocks noChangeArrowheads="1"/>
          </p:cNvSpPr>
          <p:nvPr/>
        </p:nvSpPr>
        <p:spPr bwMode="auto">
          <a:xfrm>
            <a:off x="554038" y="2255838"/>
            <a:ext cx="8083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AR" sz="1800" b="1" u="sng">
                <a:solidFill>
                  <a:srgbClr val="0D1DEF"/>
                </a:solidFill>
              </a:rPr>
              <a:t>Alimentación Trifásica</a:t>
            </a:r>
            <a:r>
              <a:rPr lang="es-AR" sz="1800" b="1">
                <a:solidFill>
                  <a:srgbClr val="0D1DEF"/>
                </a:solidFill>
              </a:rPr>
              <a:t>: Motores bobinados para 50 Hz aplicados en redes de 60 Hz </a:t>
            </a:r>
            <a:endParaRPr lang="en-US" sz="1800" b="1">
              <a:solidFill>
                <a:srgbClr val="0D1DEF"/>
              </a:solidFill>
            </a:endParaRPr>
          </a:p>
        </p:txBody>
      </p:sp>
      <p:sp>
        <p:nvSpPr>
          <p:cNvPr id="1092612" name="Rectangle 4"/>
          <p:cNvSpPr>
            <a:spLocks noChangeArrowheads="1"/>
          </p:cNvSpPr>
          <p:nvPr/>
        </p:nvSpPr>
        <p:spPr bwMode="auto">
          <a:xfrm>
            <a:off x="708025" y="836613"/>
            <a:ext cx="77517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AR" sz="1800" b="1"/>
              <a:t>Normalmente un motor puede trabajar con una frecuencia un 5% por debajo de la nominal, pero la tolerancia de la combinación de tensión y frecuencia no deben superar el 10%. </a:t>
            </a:r>
            <a:endParaRPr lang="en-US" sz="1800" b="1"/>
          </a:p>
        </p:txBody>
      </p:sp>
      <p:graphicFrame>
        <p:nvGraphicFramePr>
          <p:cNvPr id="1092613" name="Group 5"/>
          <p:cNvGraphicFramePr>
            <a:graphicFrameLocks noGrp="1"/>
          </p:cNvGraphicFramePr>
          <p:nvPr/>
        </p:nvGraphicFramePr>
        <p:xfrm>
          <a:off x="368300" y="3005138"/>
          <a:ext cx="8361363" cy="2634234"/>
        </p:xfrm>
        <a:graphic>
          <a:graphicData uri="http://schemas.openxmlformats.org/drawingml/2006/table">
            <a:tbl>
              <a:tblPr/>
              <a:tblGrid>
                <a:gridCol w="1044575"/>
                <a:gridCol w="1046163"/>
                <a:gridCol w="1044575"/>
                <a:gridCol w="1046162"/>
                <a:gridCol w="1044575"/>
                <a:gridCol w="1044575"/>
                <a:gridCol w="1046163"/>
                <a:gridCol w="1044575"/>
              </a:tblGrid>
              <a:tr h="688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Motor bobinado para 50 Hz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Conectado a 60 Hz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Velocidad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Potencia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Par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Corriente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Par de Arranque Nominal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Corriente de Arranque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3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380 V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380 V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1,20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1,00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0,83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1,00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0,83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0,83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3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380 V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460 V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1,20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1,15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D1DEF"/>
                          </a:solidFill>
                          <a:effectLst/>
                          <a:latin typeface="Grundfos TheSans" pitchFamily="34" charset="0"/>
                        </a:rPr>
                        <a:t>0,96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D1DEF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1,00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A2110"/>
                          </a:solidFill>
                          <a:effectLst/>
                          <a:latin typeface="Grundfos TheSans" pitchFamily="34" charset="0"/>
                        </a:rPr>
                        <a:t>0,96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A2110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0,96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92651" name="Rectangle 43"/>
          <p:cNvSpPr>
            <a:spLocks noChangeArrowheads="1"/>
          </p:cNvSpPr>
          <p:nvPr/>
        </p:nvSpPr>
        <p:spPr bwMode="auto">
          <a:xfrm>
            <a:off x="555625" y="5768975"/>
            <a:ext cx="7947025" cy="33655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sz="1600" b="1">
                <a:solidFill>
                  <a:schemeClr val="bg1"/>
                </a:solidFill>
              </a:rPr>
              <a:t>Un motor con Factor de Servicio “SF” = 1,0 en 50 Hz tendrá “SF” = 1,15 en 60 Hz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1092652" name="Text Box 4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  <p:sp>
        <p:nvSpPr>
          <p:cNvPr id="1092653" name="Text Box 45"/>
          <p:cNvSpPr txBox="1">
            <a:spLocks noChangeArrowheads="1"/>
          </p:cNvSpPr>
          <p:nvPr/>
        </p:nvSpPr>
        <p:spPr bwMode="auto">
          <a:xfrm>
            <a:off x="762000" y="1816100"/>
            <a:ext cx="7835900" cy="37623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0000"/>
                </a:solidFill>
              </a:rPr>
              <a:t>Un motor 3x380V-50Hz puede conectarse a 3x460V-60Hz  (U/f = cte)</a:t>
            </a:r>
            <a:r>
              <a:rPr lang="es-AR" sz="1800" b="1"/>
              <a:t> </a:t>
            </a:r>
            <a:endParaRPr lang="es-ES" sz="1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634" name="WordArt 2"/>
          <p:cNvSpPr>
            <a:spLocks noChangeArrowheads="1" noChangeShapeType="1" noTextEdit="1"/>
          </p:cNvSpPr>
          <p:nvPr/>
        </p:nvSpPr>
        <p:spPr bwMode="auto">
          <a:xfrm>
            <a:off x="609600" y="2203450"/>
            <a:ext cx="7772400" cy="1281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b="1" kern="10" spc="720">
                <a:ln w="15875">
                  <a:solidFill>
                    <a:schemeClr val="tx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CABLES</a:t>
            </a:r>
          </a:p>
        </p:txBody>
      </p:sp>
      <p:sp>
        <p:nvSpPr>
          <p:cNvPr id="1093635" name="Text Box 3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58" name="Rectangle 2"/>
          <p:cNvSpPr>
            <a:spLocks noChangeArrowheads="1"/>
          </p:cNvSpPr>
          <p:nvPr/>
        </p:nvSpPr>
        <p:spPr bwMode="auto">
          <a:xfrm>
            <a:off x="490538" y="411163"/>
            <a:ext cx="1200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 u="sng">
                <a:solidFill>
                  <a:srgbClr val="FF6600"/>
                </a:solidFill>
                <a:latin typeface="Arial" pitchFamily="34" charset="0"/>
              </a:rPr>
              <a:t>CABLES:</a:t>
            </a:r>
            <a:endParaRPr lang="en-US" sz="1800" b="1" u="sng">
              <a:solidFill>
                <a:srgbClr val="FF6600"/>
              </a:solidFill>
              <a:latin typeface="Arial" pitchFamily="34" charset="0"/>
            </a:endParaRPr>
          </a:p>
        </p:txBody>
      </p:sp>
      <p:sp>
        <p:nvSpPr>
          <p:cNvPr id="1094659" name="Rectangle 3"/>
          <p:cNvSpPr>
            <a:spLocks noChangeArrowheads="1"/>
          </p:cNvSpPr>
          <p:nvPr/>
        </p:nvSpPr>
        <p:spPr bwMode="auto">
          <a:xfrm>
            <a:off x="1752600" y="37338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b="1" u="sng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094660" name="Text Box 4"/>
          <p:cNvSpPr txBox="1">
            <a:spLocks noChangeArrowheads="1"/>
          </p:cNvSpPr>
          <p:nvPr/>
        </p:nvSpPr>
        <p:spPr bwMode="auto">
          <a:xfrm>
            <a:off x="5181600" y="4572000"/>
            <a:ext cx="2133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2000" b="1">
              <a:latin typeface="Arial" pitchFamily="34" charset="0"/>
            </a:endParaRPr>
          </a:p>
        </p:txBody>
      </p:sp>
      <p:sp>
        <p:nvSpPr>
          <p:cNvPr id="1094661" name="Text Box 5"/>
          <p:cNvSpPr txBox="1">
            <a:spLocks noChangeArrowheads="1"/>
          </p:cNvSpPr>
          <p:nvPr/>
        </p:nvSpPr>
        <p:spPr bwMode="auto">
          <a:xfrm>
            <a:off x="838200" y="5410200"/>
            <a:ext cx="3505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 sz="2000">
              <a:latin typeface="Arial" pitchFamily="34" charset="0"/>
            </a:endParaRPr>
          </a:p>
        </p:txBody>
      </p:sp>
      <p:sp>
        <p:nvSpPr>
          <p:cNvPr id="1094662" name="AutoShape 6"/>
          <p:cNvSpPr>
            <a:spLocks noChangeArrowheads="1"/>
          </p:cNvSpPr>
          <p:nvPr/>
        </p:nvSpPr>
        <p:spPr bwMode="auto">
          <a:xfrm>
            <a:off x="2667000" y="838200"/>
            <a:ext cx="533400" cy="533400"/>
          </a:xfrm>
          <a:prstGeom prst="flowChartConnector">
            <a:avLst/>
          </a:prstGeom>
          <a:solidFill>
            <a:srgbClr val="DDDDDD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4663" name="Freeform 7"/>
          <p:cNvSpPr>
            <a:spLocks/>
          </p:cNvSpPr>
          <p:nvPr/>
        </p:nvSpPr>
        <p:spPr bwMode="auto">
          <a:xfrm>
            <a:off x="2743200" y="990600"/>
            <a:ext cx="304800" cy="165100"/>
          </a:xfrm>
          <a:custGeom>
            <a:avLst/>
            <a:gdLst/>
            <a:ahLst/>
            <a:cxnLst>
              <a:cxn ang="0">
                <a:pos x="0" y="56"/>
              </a:cxn>
              <a:cxn ang="0">
                <a:pos x="48" y="8"/>
              </a:cxn>
              <a:cxn ang="0">
                <a:pos x="96" y="8"/>
              </a:cxn>
              <a:cxn ang="0">
                <a:pos x="96" y="56"/>
              </a:cxn>
              <a:cxn ang="0">
                <a:pos x="144" y="104"/>
              </a:cxn>
              <a:cxn ang="0">
                <a:pos x="192" y="56"/>
              </a:cxn>
            </a:cxnLst>
            <a:rect l="0" t="0" r="r" b="b"/>
            <a:pathLst>
              <a:path w="192" h="104">
                <a:moveTo>
                  <a:pt x="0" y="56"/>
                </a:moveTo>
                <a:cubicBezTo>
                  <a:pt x="16" y="36"/>
                  <a:pt x="32" y="16"/>
                  <a:pt x="48" y="8"/>
                </a:cubicBezTo>
                <a:cubicBezTo>
                  <a:pt x="64" y="0"/>
                  <a:pt x="88" y="0"/>
                  <a:pt x="96" y="8"/>
                </a:cubicBezTo>
                <a:cubicBezTo>
                  <a:pt x="104" y="16"/>
                  <a:pt x="88" y="40"/>
                  <a:pt x="96" y="56"/>
                </a:cubicBezTo>
                <a:cubicBezTo>
                  <a:pt x="104" y="72"/>
                  <a:pt x="128" y="104"/>
                  <a:pt x="144" y="104"/>
                </a:cubicBezTo>
                <a:cubicBezTo>
                  <a:pt x="160" y="104"/>
                  <a:pt x="184" y="64"/>
                  <a:pt x="192" y="56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64" name="Text Box 8"/>
          <p:cNvSpPr txBox="1">
            <a:spLocks noChangeArrowheads="1"/>
          </p:cNvSpPr>
          <p:nvPr/>
        </p:nvSpPr>
        <p:spPr bwMode="auto">
          <a:xfrm>
            <a:off x="5257800" y="1066800"/>
            <a:ext cx="3048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s-AR" sz="1400" b="1">
              <a:latin typeface="Arial" pitchFamily="34" charset="0"/>
            </a:endParaRPr>
          </a:p>
          <a:p>
            <a:pPr algn="ctr" eaLnBrk="0" hangingPunct="0">
              <a:spcBef>
                <a:spcPct val="50000"/>
              </a:spcBef>
            </a:pPr>
            <a:endParaRPr lang="en-US" sz="1400" b="1">
              <a:latin typeface="Arial" pitchFamily="34" charset="0"/>
            </a:endParaRPr>
          </a:p>
        </p:txBody>
      </p:sp>
      <p:sp>
        <p:nvSpPr>
          <p:cNvPr id="1094665" name="Line 9"/>
          <p:cNvSpPr>
            <a:spLocks noChangeShapeType="1"/>
          </p:cNvSpPr>
          <p:nvPr/>
        </p:nvSpPr>
        <p:spPr bwMode="auto">
          <a:xfrm flipV="1">
            <a:off x="2895600" y="4572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66" name="Line 10"/>
          <p:cNvSpPr>
            <a:spLocks noChangeShapeType="1"/>
          </p:cNvSpPr>
          <p:nvPr/>
        </p:nvSpPr>
        <p:spPr bwMode="auto">
          <a:xfrm flipV="1">
            <a:off x="2895600" y="13716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67" name="Line 11"/>
          <p:cNvSpPr>
            <a:spLocks noChangeShapeType="1"/>
          </p:cNvSpPr>
          <p:nvPr/>
        </p:nvSpPr>
        <p:spPr bwMode="auto">
          <a:xfrm>
            <a:off x="2895600" y="1752600"/>
            <a:ext cx="2819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68" name="Line 12"/>
          <p:cNvSpPr>
            <a:spLocks noChangeShapeType="1"/>
          </p:cNvSpPr>
          <p:nvPr/>
        </p:nvSpPr>
        <p:spPr bwMode="auto">
          <a:xfrm>
            <a:off x="2895600" y="457200"/>
            <a:ext cx="2819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69" name="Text Box 13"/>
          <p:cNvSpPr txBox="1">
            <a:spLocks noChangeArrowheads="1"/>
          </p:cNvSpPr>
          <p:nvPr/>
        </p:nvSpPr>
        <p:spPr bwMode="auto">
          <a:xfrm>
            <a:off x="1295400" y="914400"/>
            <a:ext cx="1295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chemeClr val="tx2"/>
                </a:solidFill>
                <a:latin typeface="Arial" pitchFamily="34" charset="0"/>
              </a:rPr>
              <a:t>Generador </a:t>
            </a:r>
            <a:endParaRPr lang="en-US" sz="16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94670" name="Line 14"/>
          <p:cNvSpPr>
            <a:spLocks noChangeShapeType="1"/>
          </p:cNvSpPr>
          <p:nvPr/>
        </p:nvSpPr>
        <p:spPr bwMode="auto">
          <a:xfrm>
            <a:off x="5562600" y="12192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71" name="AutoShape 15"/>
          <p:cNvSpPr>
            <a:spLocks noChangeArrowheads="1"/>
          </p:cNvSpPr>
          <p:nvPr/>
        </p:nvSpPr>
        <p:spPr bwMode="auto">
          <a:xfrm rot="-5400000">
            <a:off x="3962400" y="914400"/>
            <a:ext cx="381000" cy="2667000"/>
          </a:xfrm>
          <a:prstGeom prst="can">
            <a:avLst>
              <a:gd name="adj" fmla="val 41676"/>
            </a:avLst>
          </a:prstGeom>
          <a:solidFill>
            <a:srgbClr val="FF6600"/>
          </a:solidFill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4672" name="Line 16"/>
          <p:cNvSpPr>
            <a:spLocks noChangeShapeType="1"/>
          </p:cNvSpPr>
          <p:nvPr/>
        </p:nvSpPr>
        <p:spPr bwMode="auto">
          <a:xfrm flipV="1">
            <a:off x="4114800" y="1752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73" name="Rectangle 17"/>
          <p:cNvSpPr>
            <a:spLocks noChangeArrowheads="1"/>
          </p:cNvSpPr>
          <p:nvPr/>
        </p:nvSpPr>
        <p:spPr bwMode="auto">
          <a:xfrm>
            <a:off x="3276600" y="2057400"/>
            <a:ext cx="1785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Cable conductor</a:t>
            </a:r>
            <a:endParaRPr lang="en-US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94674" name="Rectangle 18"/>
          <p:cNvSpPr>
            <a:spLocks noChangeArrowheads="1"/>
          </p:cNvSpPr>
          <p:nvPr/>
        </p:nvSpPr>
        <p:spPr bwMode="auto">
          <a:xfrm>
            <a:off x="5943600" y="1447800"/>
            <a:ext cx="3132138" cy="1069975"/>
          </a:xfrm>
          <a:prstGeom prst="rect">
            <a:avLst/>
          </a:prstGeom>
          <a:solidFill>
            <a:srgbClr val="339933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El </a:t>
            </a:r>
            <a:r>
              <a:rPr lang="es-AR" sz="1600" b="1" u="sng">
                <a:solidFill>
                  <a:schemeClr val="bg1"/>
                </a:solidFill>
                <a:latin typeface="Arial" pitchFamily="34" charset="0"/>
              </a:rPr>
              <a:t>cable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 posee una resistencia</a:t>
            </a:r>
          </a:p>
          <a:p>
            <a:pPr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que se opone al paso de la </a:t>
            </a:r>
          </a:p>
          <a:p>
            <a:pPr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corriente elécrica y produce </a:t>
            </a:r>
          </a:p>
          <a:p>
            <a:pPr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caidas de voltaje.</a:t>
            </a:r>
            <a:endParaRPr lang="en-US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94675" name="AutoShape 19"/>
          <p:cNvSpPr>
            <a:spLocks noChangeArrowheads="1"/>
          </p:cNvSpPr>
          <p:nvPr/>
        </p:nvSpPr>
        <p:spPr bwMode="auto">
          <a:xfrm rot="-5400000">
            <a:off x="3962400" y="1219200"/>
            <a:ext cx="381000" cy="3429000"/>
          </a:xfrm>
          <a:prstGeom prst="can">
            <a:avLst>
              <a:gd name="adj" fmla="val 43292"/>
            </a:avLst>
          </a:prstGeom>
          <a:solidFill>
            <a:srgbClr val="FF6600"/>
          </a:solidFill>
          <a:ln w="28575">
            <a:solidFill>
              <a:schemeClr val="tx2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pPr algn="ctr"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Conductividad [ m/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 x mm</a:t>
            </a:r>
            <a:r>
              <a:rPr lang="es-AR" sz="1600" b="1" baseline="30000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2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 ]</a:t>
            </a:r>
            <a:endParaRPr lang="en-US">
              <a:latin typeface="Arial" pitchFamily="34" charset="0"/>
            </a:endParaRPr>
          </a:p>
        </p:txBody>
      </p:sp>
      <p:sp>
        <p:nvSpPr>
          <p:cNvPr id="1094676" name="Oval 20"/>
          <p:cNvSpPr>
            <a:spLocks noChangeArrowheads="1"/>
          </p:cNvSpPr>
          <p:nvPr/>
        </p:nvSpPr>
        <p:spPr bwMode="auto">
          <a:xfrm>
            <a:off x="2438400" y="2743200"/>
            <a:ext cx="152400" cy="38100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4677" name="AutoShape 21"/>
          <p:cNvSpPr>
            <a:spLocks noChangeArrowheads="1"/>
          </p:cNvSpPr>
          <p:nvPr/>
        </p:nvSpPr>
        <p:spPr bwMode="auto">
          <a:xfrm>
            <a:off x="609600" y="2057400"/>
            <a:ext cx="1447800" cy="762000"/>
          </a:xfrm>
          <a:prstGeom prst="wedgeEllipseCallout">
            <a:avLst>
              <a:gd name="adj1" fmla="val 79935"/>
              <a:gd name="adj2" fmla="val 60417"/>
            </a:avLst>
          </a:prstGeom>
          <a:solidFill>
            <a:srgbClr val="339933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Sección [ mm</a:t>
            </a:r>
            <a:r>
              <a:rPr lang="es-AR" sz="1600" b="1" baseline="30000">
                <a:solidFill>
                  <a:schemeClr val="bg1"/>
                </a:solidFill>
                <a:latin typeface="Arial" pitchFamily="34" charset="0"/>
              </a:rPr>
              <a:t>2 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]</a:t>
            </a:r>
            <a:endParaRPr lang="en-US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94678" name="Line 22"/>
          <p:cNvSpPr>
            <a:spLocks noChangeShapeType="1"/>
          </p:cNvSpPr>
          <p:nvPr/>
        </p:nvSpPr>
        <p:spPr bwMode="auto">
          <a:xfrm flipV="1">
            <a:off x="2514600" y="31242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79" name="Line 23"/>
          <p:cNvSpPr>
            <a:spLocks noChangeShapeType="1"/>
          </p:cNvSpPr>
          <p:nvPr/>
        </p:nvSpPr>
        <p:spPr bwMode="auto">
          <a:xfrm flipV="1">
            <a:off x="5791200" y="3124200"/>
            <a:ext cx="0" cy="228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80" name="Line 24"/>
          <p:cNvSpPr>
            <a:spLocks noChangeShapeType="1"/>
          </p:cNvSpPr>
          <p:nvPr/>
        </p:nvSpPr>
        <p:spPr bwMode="auto">
          <a:xfrm>
            <a:off x="2514600" y="3276600"/>
            <a:ext cx="327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81" name="AutoShape 25"/>
          <p:cNvSpPr>
            <a:spLocks noChangeArrowheads="1"/>
          </p:cNvSpPr>
          <p:nvPr/>
        </p:nvSpPr>
        <p:spPr bwMode="auto">
          <a:xfrm>
            <a:off x="2667000" y="3429000"/>
            <a:ext cx="1447800" cy="762000"/>
          </a:xfrm>
          <a:prstGeom prst="wedgeEllipseCallout">
            <a:avLst>
              <a:gd name="adj1" fmla="val 58005"/>
              <a:gd name="adj2" fmla="val -67917"/>
            </a:avLst>
          </a:prstGeom>
          <a:solidFill>
            <a:srgbClr val="339933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Longitud[ m</a:t>
            </a:r>
            <a:r>
              <a:rPr lang="es-AR" sz="1600" b="1" baseline="3000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]</a:t>
            </a:r>
            <a:endParaRPr lang="en-US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94682" name="Text Box 26"/>
          <p:cNvSpPr txBox="1">
            <a:spLocks noChangeArrowheads="1"/>
          </p:cNvSpPr>
          <p:nvPr/>
        </p:nvSpPr>
        <p:spPr bwMode="auto">
          <a:xfrm>
            <a:off x="685800" y="4648200"/>
            <a:ext cx="7620000" cy="1069975"/>
          </a:xfrm>
          <a:prstGeom prst="rect">
            <a:avLst/>
          </a:prstGeom>
          <a:solidFill>
            <a:srgbClr val="3399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La </a:t>
            </a:r>
            <a:r>
              <a:rPr lang="es-AR" sz="1600" b="1" u="sng">
                <a:solidFill>
                  <a:schemeClr val="bg1"/>
                </a:solidFill>
                <a:latin typeface="Arial" pitchFamily="34" charset="0"/>
              </a:rPr>
              <a:t>Resistencia del Cable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 genera un calentamiento del mismo gastando potencia que se disipa [ I</a:t>
            </a:r>
            <a:r>
              <a:rPr lang="es-AR" sz="1600" b="1" baseline="30000">
                <a:solidFill>
                  <a:schemeClr val="bg1"/>
                </a:solidFill>
                <a:latin typeface="Arial" pitchFamily="34" charset="0"/>
              </a:rPr>
              <a:t>2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 x R ] y también una caída de voltaje [ I x R ] sobre el motor, provocando un aumento de la corriente y de su temperatura, acortando su vida útil o sencillamente quemándolo.-</a:t>
            </a:r>
            <a:endParaRPr lang="en-US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94683" name="Oval 27"/>
          <p:cNvSpPr>
            <a:spLocks noChangeArrowheads="1"/>
          </p:cNvSpPr>
          <p:nvPr/>
        </p:nvSpPr>
        <p:spPr bwMode="auto">
          <a:xfrm>
            <a:off x="5486400" y="838200"/>
            <a:ext cx="457200" cy="457200"/>
          </a:xfrm>
          <a:prstGeom prst="ellipse">
            <a:avLst/>
          </a:prstGeom>
          <a:solidFill>
            <a:schemeClr val="folHlink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4684" name="Text Box 28"/>
          <p:cNvSpPr txBox="1">
            <a:spLocks noChangeArrowheads="1"/>
          </p:cNvSpPr>
          <p:nvPr/>
        </p:nvSpPr>
        <p:spPr bwMode="auto">
          <a:xfrm>
            <a:off x="5562600" y="914400"/>
            <a:ext cx="381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solidFill>
                  <a:schemeClr val="bg1"/>
                </a:solidFill>
              </a:rPr>
              <a:t>M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1094685" name="Line 29"/>
          <p:cNvSpPr>
            <a:spLocks noChangeShapeType="1"/>
          </p:cNvSpPr>
          <p:nvPr/>
        </p:nvSpPr>
        <p:spPr bwMode="auto">
          <a:xfrm>
            <a:off x="5715000" y="457200"/>
            <a:ext cx="0" cy="381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86" name="Line 30"/>
          <p:cNvSpPr>
            <a:spLocks noChangeShapeType="1"/>
          </p:cNvSpPr>
          <p:nvPr/>
        </p:nvSpPr>
        <p:spPr bwMode="auto">
          <a:xfrm flipV="1">
            <a:off x="5715000" y="12954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4687" name="Rectangle 31"/>
          <p:cNvSpPr>
            <a:spLocks noChangeArrowheads="1"/>
          </p:cNvSpPr>
          <p:nvPr/>
        </p:nvSpPr>
        <p:spPr bwMode="auto">
          <a:xfrm>
            <a:off x="6019800" y="914400"/>
            <a:ext cx="749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solidFill>
                  <a:schemeClr val="tx2"/>
                </a:solidFill>
                <a:latin typeface="Arial" pitchFamily="34" charset="0"/>
              </a:rPr>
              <a:t>Motor</a:t>
            </a:r>
            <a:endParaRPr lang="en-US" sz="16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94688" name="Text Box 32"/>
          <p:cNvSpPr txBox="1">
            <a:spLocks noChangeArrowheads="1"/>
          </p:cNvSpPr>
          <p:nvPr/>
        </p:nvSpPr>
        <p:spPr bwMode="auto">
          <a:xfrm>
            <a:off x="3429000" y="914400"/>
            <a:ext cx="1752600" cy="3143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400" b="1"/>
              <a:t>Caídas de tensión</a:t>
            </a:r>
            <a:endParaRPr lang="en-US" sz="1400" b="1"/>
          </a:p>
        </p:txBody>
      </p:sp>
      <p:cxnSp>
        <p:nvCxnSpPr>
          <p:cNvPr id="1094689" name="AutoShape 33"/>
          <p:cNvCxnSpPr>
            <a:cxnSpLocks noChangeShapeType="1"/>
            <a:endCxn id="1094667" idx="0"/>
          </p:cNvCxnSpPr>
          <p:nvPr/>
        </p:nvCxnSpPr>
        <p:spPr bwMode="auto">
          <a:xfrm flipH="1">
            <a:off x="2895600" y="1203325"/>
            <a:ext cx="1411288" cy="5349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94690" name="AutoShape 34"/>
          <p:cNvCxnSpPr>
            <a:cxnSpLocks noChangeShapeType="1"/>
            <a:endCxn id="1094667" idx="1"/>
          </p:cNvCxnSpPr>
          <p:nvPr/>
        </p:nvCxnSpPr>
        <p:spPr bwMode="auto">
          <a:xfrm>
            <a:off x="4306888" y="1203325"/>
            <a:ext cx="1408112" cy="5635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94691" name="AutoShape 35"/>
          <p:cNvCxnSpPr>
            <a:cxnSpLocks noChangeShapeType="1"/>
            <a:stCxn id="1094688" idx="0"/>
            <a:endCxn id="1094668" idx="0"/>
          </p:cNvCxnSpPr>
          <p:nvPr/>
        </p:nvCxnSpPr>
        <p:spPr bwMode="auto">
          <a:xfrm flipH="1" flipV="1">
            <a:off x="2895600" y="442913"/>
            <a:ext cx="1409700" cy="47148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094692" name="AutoShape 36"/>
          <p:cNvCxnSpPr>
            <a:cxnSpLocks noChangeShapeType="1"/>
            <a:endCxn id="1094668" idx="1"/>
          </p:cNvCxnSpPr>
          <p:nvPr/>
        </p:nvCxnSpPr>
        <p:spPr bwMode="auto">
          <a:xfrm flipV="1">
            <a:off x="4340225" y="471488"/>
            <a:ext cx="1374775" cy="455612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1094693" name="Rectangle 37"/>
          <p:cNvSpPr>
            <a:spLocks noChangeArrowheads="1"/>
          </p:cNvSpPr>
          <p:nvPr/>
        </p:nvSpPr>
        <p:spPr bwMode="auto">
          <a:xfrm>
            <a:off x="685800" y="4267200"/>
            <a:ext cx="7627938" cy="336550"/>
          </a:xfrm>
          <a:prstGeom prst="rect">
            <a:avLst/>
          </a:prstGeom>
          <a:solidFill>
            <a:srgbClr val="339933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Caída de Voltaje [ Volt] = Corriente x Resistencia del cable = I x R : [A] x [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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 ]  </a:t>
            </a:r>
            <a:endParaRPr lang="en-US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94694" name="Rectangle 38"/>
          <p:cNvSpPr>
            <a:spLocks noChangeArrowheads="1"/>
          </p:cNvSpPr>
          <p:nvPr/>
        </p:nvSpPr>
        <p:spPr bwMode="auto">
          <a:xfrm>
            <a:off x="5943600" y="2587625"/>
            <a:ext cx="3063875" cy="1558925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600" b="1" u="sng">
                <a:solidFill>
                  <a:schemeClr val="bg1"/>
                </a:solidFill>
                <a:latin typeface="Arial" pitchFamily="34" charset="0"/>
              </a:rPr>
              <a:t>Conductividades [m/ </a:t>
            </a:r>
            <a:r>
              <a:rPr lang="es-AR" sz="1600" b="1" u="sng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 mm</a:t>
            </a:r>
            <a:r>
              <a:rPr lang="es-AR" sz="1600" b="1" u="sng" baseline="30000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2</a:t>
            </a:r>
            <a:r>
              <a:rPr lang="es-AR" sz="1600" b="1" u="sng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]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:</a:t>
            </a:r>
          </a:p>
          <a:p>
            <a:pPr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Aluminio = 35</a:t>
            </a:r>
          </a:p>
          <a:p>
            <a:pPr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Cobre = 52</a:t>
            </a:r>
          </a:p>
          <a:p>
            <a:pPr eaLnBrk="0" hangingPunct="0"/>
            <a:r>
              <a:rPr lang="es-AR" sz="1600" b="1" u="sng">
                <a:solidFill>
                  <a:schemeClr val="bg1"/>
                </a:solidFill>
                <a:latin typeface="Arial" pitchFamily="34" charset="0"/>
              </a:rPr>
              <a:t>Resistividades [ </a:t>
            </a:r>
            <a:r>
              <a:rPr lang="es-AR" sz="1600" b="1" u="sng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 mm</a:t>
            </a:r>
            <a:r>
              <a:rPr lang="es-AR" sz="1600" b="1" u="sng" baseline="30000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2  </a:t>
            </a:r>
            <a:r>
              <a:rPr lang="es-AR" sz="1600" b="1" u="sng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/ m ]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:</a:t>
            </a:r>
            <a:r>
              <a:rPr lang="es-AR" sz="1600" b="1" u="sng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es-AR" sz="1600" b="1">
              <a:solidFill>
                <a:schemeClr val="bg1"/>
              </a:solidFill>
              <a:latin typeface="Arial" pitchFamily="34" charset="0"/>
            </a:endParaRPr>
          </a:p>
          <a:p>
            <a:pPr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Aluminio = 0,02857 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 0,03</a:t>
            </a:r>
            <a:endParaRPr lang="es-AR" sz="1600" b="1">
              <a:solidFill>
                <a:schemeClr val="bg1"/>
              </a:solidFill>
              <a:latin typeface="Arial" pitchFamily="34" charset="0"/>
            </a:endParaRPr>
          </a:p>
          <a:p>
            <a:pPr eaLnBrk="0" hangingPunct="0"/>
            <a:r>
              <a:rPr lang="es-AR" sz="1600" b="1">
                <a:solidFill>
                  <a:schemeClr val="bg1"/>
                </a:solidFill>
                <a:latin typeface="Arial" pitchFamily="34" charset="0"/>
              </a:rPr>
              <a:t>Cobre = 0,01923 </a:t>
            </a:r>
            <a:r>
              <a:rPr lang="es-AR" sz="1600" b="1">
                <a:solidFill>
                  <a:schemeClr val="bg1"/>
                </a:solidFill>
                <a:latin typeface="Arial" pitchFamily="34" charset="0"/>
                <a:sym typeface="Symbol" pitchFamily="18" charset="2"/>
              </a:rPr>
              <a:t> 0,02</a:t>
            </a:r>
            <a:endParaRPr lang="en-US" sz="16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94695" name="AutoShape 39"/>
          <p:cNvSpPr>
            <a:spLocks noChangeArrowheads="1"/>
          </p:cNvSpPr>
          <p:nvPr/>
        </p:nvSpPr>
        <p:spPr bwMode="auto">
          <a:xfrm>
            <a:off x="7010400" y="152400"/>
            <a:ext cx="1524000" cy="1219200"/>
          </a:xfrm>
          <a:prstGeom prst="star16">
            <a:avLst>
              <a:gd name="adj" fmla="val 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200" b="1" u="sng">
                <a:solidFill>
                  <a:srgbClr val="FFFF00"/>
                </a:solidFill>
                <a:latin typeface="Arial" pitchFamily="34" charset="0"/>
              </a:rPr>
              <a:t>Otro dato</a:t>
            </a:r>
            <a:r>
              <a:rPr lang="es-AR" sz="1200" b="1">
                <a:solidFill>
                  <a:srgbClr val="FFFF00"/>
                </a:solidFill>
                <a:latin typeface="Arial" pitchFamily="34" charset="0"/>
              </a:rPr>
              <a:t>:</a:t>
            </a:r>
          </a:p>
          <a:p>
            <a:pPr algn="ctr" eaLnBrk="0" hangingPunct="0"/>
            <a:r>
              <a:rPr lang="es-AR" sz="1200" b="1">
                <a:solidFill>
                  <a:srgbClr val="FFFF00"/>
                </a:solidFill>
                <a:latin typeface="Arial" pitchFamily="34" charset="0"/>
              </a:rPr>
              <a:t>X</a:t>
            </a:r>
            <a:r>
              <a:rPr lang="es-AR" sz="1200" b="1" baseline="-25000">
                <a:solidFill>
                  <a:srgbClr val="FFFF00"/>
                </a:solidFill>
                <a:latin typeface="Arial" pitchFamily="34" charset="0"/>
              </a:rPr>
              <a:t>L</a:t>
            </a:r>
            <a:r>
              <a:rPr lang="es-AR" sz="1200" b="1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s-AR" sz="1600" b="1">
                <a:solidFill>
                  <a:srgbClr val="FFFF00"/>
                </a:solidFill>
                <a:latin typeface="Arial" pitchFamily="34" charset="0"/>
                <a:sym typeface="Symbol" pitchFamily="18" charset="2"/>
              </a:rPr>
              <a:t> 0,00008</a:t>
            </a:r>
            <a:endParaRPr lang="es-AR" sz="1600" b="1">
              <a:solidFill>
                <a:srgbClr val="FFFF00"/>
              </a:solidFill>
              <a:latin typeface="Arial" pitchFamily="34" charset="0"/>
            </a:endParaRPr>
          </a:p>
          <a:p>
            <a:pPr algn="ctr" eaLnBrk="0" hangingPunct="0"/>
            <a:r>
              <a:rPr lang="es-AR" sz="1200" b="1">
                <a:solidFill>
                  <a:srgbClr val="FFFF00"/>
                </a:solidFill>
                <a:latin typeface="Arial" pitchFamily="34" charset="0"/>
                <a:sym typeface="Symbol" pitchFamily="18" charset="2"/>
              </a:rPr>
              <a:t>[  / m ]</a:t>
            </a:r>
            <a:r>
              <a:rPr lang="es-AR" sz="1200" b="1">
                <a:solidFill>
                  <a:srgbClr val="FFFF00"/>
                </a:solidFill>
                <a:latin typeface="Arial" pitchFamily="34" charset="0"/>
              </a:rPr>
              <a:t> </a:t>
            </a:r>
            <a:endParaRPr lang="en-US" sz="1200" b="1">
              <a:solidFill>
                <a:srgbClr val="FFFF00"/>
              </a:solidFill>
              <a:latin typeface="Arial" pitchFamily="34" charset="0"/>
            </a:endParaRPr>
          </a:p>
        </p:txBody>
      </p:sp>
      <p:sp>
        <p:nvSpPr>
          <p:cNvPr id="1094696" name="Text Box 40"/>
          <p:cNvSpPr txBox="1">
            <a:spLocks noChangeArrowheads="1"/>
          </p:cNvSpPr>
          <p:nvPr/>
        </p:nvSpPr>
        <p:spPr bwMode="auto">
          <a:xfrm>
            <a:off x="5562600" y="0"/>
            <a:ext cx="1752600" cy="2746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200" b="1" u="sng">
                <a:solidFill>
                  <a:srgbClr val="FFFF00"/>
                </a:solidFill>
                <a:latin typeface="Arial" pitchFamily="34" charset="0"/>
              </a:rPr>
              <a:t>Reactancia Resistiva</a:t>
            </a:r>
            <a:endParaRPr lang="en-US" sz="1200" b="1" u="sng">
              <a:solidFill>
                <a:srgbClr val="FFFF00"/>
              </a:solidFill>
              <a:latin typeface="Arial" pitchFamily="34" charset="0"/>
            </a:endParaRPr>
          </a:p>
        </p:txBody>
      </p:sp>
      <p:cxnSp>
        <p:nvCxnSpPr>
          <p:cNvPr id="1094697" name="AutoShape 41"/>
          <p:cNvCxnSpPr>
            <a:cxnSpLocks noChangeShapeType="1"/>
          </p:cNvCxnSpPr>
          <p:nvPr/>
        </p:nvCxnSpPr>
        <p:spPr bwMode="auto">
          <a:xfrm rot="16200000" flipH="1">
            <a:off x="6442868" y="262732"/>
            <a:ext cx="487363" cy="571500"/>
          </a:xfrm>
          <a:prstGeom prst="bentConnector2">
            <a:avLst/>
          </a:prstGeom>
          <a:noFill/>
          <a:ln w="28575">
            <a:solidFill>
              <a:srgbClr val="333399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094698" name="Rectangle 42"/>
          <p:cNvSpPr>
            <a:spLocks noChangeArrowheads="1"/>
          </p:cNvSpPr>
          <p:nvPr/>
        </p:nvSpPr>
        <p:spPr bwMode="auto">
          <a:xfrm>
            <a:off x="685800" y="5867400"/>
            <a:ext cx="7620000" cy="290513"/>
          </a:xfrm>
          <a:prstGeom prst="rect">
            <a:avLst/>
          </a:prstGeom>
          <a:solidFill>
            <a:srgbClr val="0D33E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300" b="1">
                <a:solidFill>
                  <a:srgbClr val="FFFF00"/>
                </a:solidFill>
                <a:latin typeface="Arial" pitchFamily="34" charset="0"/>
              </a:rPr>
              <a:t>Para un cable de 1, 5 mm</a:t>
            </a:r>
            <a:r>
              <a:rPr lang="es-AR" sz="1300" b="1" baseline="30000">
                <a:solidFill>
                  <a:srgbClr val="FFFF00"/>
                </a:solidFill>
                <a:latin typeface="Arial" pitchFamily="34" charset="0"/>
              </a:rPr>
              <a:t>2</a:t>
            </a:r>
            <a:r>
              <a:rPr lang="es-AR" sz="1300" b="1">
                <a:solidFill>
                  <a:srgbClr val="FFFF00"/>
                </a:solidFill>
                <a:latin typeface="Arial" pitchFamily="34" charset="0"/>
              </a:rPr>
              <a:t> la </a:t>
            </a:r>
            <a:r>
              <a:rPr lang="es-AR" sz="1300" b="1" u="sng">
                <a:solidFill>
                  <a:srgbClr val="FFFF00"/>
                </a:solidFill>
                <a:latin typeface="Arial" pitchFamily="34" charset="0"/>
              </a:rPr>
              <a:t>resistividad por metro</a:t>
            </a:r>
            <a:r>
              <a:rPr lang="es-AR" sz="1300" b="1">
                <a:solidFill>
                  <a:srgbClr val="FFFF00"/>
                </a:solidFill>
                <a:latin typeface="Arial" pitchFamily="34" charset="0"/>
              </a:rPr>
              <a:t> es R</a:t>
            </a:r>
            <a:r>
              <a:rPr lang="es-AR" sz="1300" b="1" baseline="-25000">
                <a:solidFill>
                  <a:srgbClr val="FFFF00"/>
                </a:solidFill>
                <a:latin typeface="Arial" pitchFamily="34" charset="0"/>
              </a:rPr>
              <a:t>L </a:t>
            </a:r>
            <a:r>
              <a:rPr lang="es-AR" sz="1300" b="1">
                <a:solidFill>
                  <a:srgbClr val="FFFF00"/>
                </a:solidFill>
                <a:latin typeface="Arial" pitchFamily="34" charset="0"/>
                <a:sym typeface="Symbol" pitchFamily="18" charset="2"/>
              </a:rPr>
              <a:t></a:t>
            </a:r>
            <a:r>
              <a:rPr lang="es-AR" sz="1300" b="1">
                <a:solidFill>
                  <a:srgbClr val="FFFF00"/>
                </a:solidFill>
                <a:latin typeface="Arial" pitchFamily="34" charset="0"/>
              </a:rPr>
              <a:t> 0,013  </a:t>
            </a:r>
            <a:r>
              <a:rPr lang="es-AR" sz="1300" b="1">
                <a:solidFill>
                  <a:srgbClr val="FFFF00"/>
                </a:solidFill>
                <a:latin typeface="Arial" pitchFamily="34" charset="0"/>
                <a:sym typeface="Symbol" pitchFamily="18" charset="2"/>
              </a:rPr>
              <a:t> / m   &gt;&gt;  X</a:t>
            </a:r>
            <a:r>
              <a:rPr lang="es-AR" sz="1300" b="1" baseline="-25000">
                <a:solidFill>
                  <a:srgbClr val="FFFF00"/>
                </a:solidFill>
                <a:latin typeface="Arial" pitchFamily="34" charset="0"/>
              </a:rPr>
              <a:t>L </a:t>
            </a:r>
            <a:r>
              <a:rPr lang="es-AR" sz="1300" b="1">
                <a:solidFill>
                  <a:srgbClr val="FFFF00"/>
                </a:solidFill>
                <a:latin typeface="Arial" pitchFamily="34" charset="0"/>
                <a:sym typeface="Symbol" pitchFamily="18" charset="2"/>
              </a:rPr>
              <a:t> 0,00008</a:t>
            </a:r>
            <a:r>
              <a:rPr lang="es-AR" sz="1300" b="1">
                <a:solidFill>
                  <a:srgbClr val="FFFF00"/>
                </a:solidFill>
                <a:latin typeface="Arial" pitchFamily="34" charset="0"/>
              </a:rPr>
              <a:t>  </a:t>
            </a:r>
            <a:r>
              <a:rPr lang="es-AR" sz="1300" b="1">
                <a:solidFill>
                  <a:srgbClr val="FFFF00"/>
                </a:solidFill>
                <a:latin typeface="Arial" pitchFamily="34" charset="0"/>
                <a:sym typeface="Symbol" pitchFamily="18" charset="2"/>
              </a:rPr>
              <a:t> / m </a:t>
            </a:r>
            <a:endParaRPr lang="en-US" sz="1300" b="1">
              <a:solidFill>
                <a:srgbClr val="FFFF00"/>
              </a:solidFill>
              <a:latin typeface="Arial" pitchFamily="34" charset="0"/>
              <a:sym typeface="Symbol" pitchFamily="18" charset="2"/>
            </a:endParaRPr>
          </a:p>
        </p:txBody>
      </p:sp>
      <p:sp>
        <p:nvSpPr>
          <p:cNvPr id="1094699" name="Text Box 43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2575"/>
            <a:ext cx="914400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95683" name="Rectangle 3"/>
          <p:cNvSpPr>
            <a:spLocks noChangeArrowheads="1"/>
          </p:cNvSpPr>
          <p:nvPr/>
        </p:nvSpPr>
        <p:spPr bwMode="auto">
          <a:xfrm>
            <a:off x="0" y="292100"/>
            <a:ext cx="9144000" cy="787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5684" name="Text Box 4"/>
          <p:cNvSpPr txBox="1">
            <a:spLocks noChangeArrowheads="1"/>
          </p:cNvSpPr>
          <p:nvPr/>
        </p:nvSpPr>
        <p:spPr bwMode="auto">
          <a:xfrm>
            <a:off x="406400" y="330200"/>
            <a:ext cx="8051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Merma de la capacidad de los CABLES por temperatura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095685" name="AutoShape 5"/>
          <p:cNvSpPr>
            <a:spLocks noChangeArrowheads="1"/>
          </p:cNvSpPr>
          <p:nvPr/>
        </p:nvSpPr>
        <p:spPr bwMode="auto">
          <a:xfrm>
            <a:off x="152400" y="3352800"/>
            <a:ext cx="863600" cy="228600"/>
          </a:xfrm>
          <a:prstGeom prst="rightArrow">
            <a:avLst>
              <a:gd name="adj1" fmla="val 50000"/>
              <a:gd name="adj2" fmla="val 94444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5686" name="Line 6"/>
          <p:cNvSpPr>
            <a:spLocks noChangeShapeType="1"/>
          </p:cNvSpPr>
          <p:nvPr/>
        </p:nvSpPr>
        <p:spPr bwMode="auto">
          <a:xfrm flipV="1">
            <a:off x="5308600" y="3124200"/>
            <a:ext cx="3124200" cy="127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5687" name="Rectangle 7"/>
          <p:cNvSpPr>
            <a:spLocks noChangeArrowheads="1"/>
          </p:cNvSpPr>
          <p:nvPr/>
        </p:nvSpPr>
        <p:spPr bwMode="auto">
          <a:xfrm>
            <a:off x="4660900" y="4495800"/>
            <a:ext cx="4483100" cy="1536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5688" name="Text Box 8"/>
          <p:cNvSpPr txBox="1">
            <a:spLocks noChangeArrowheads="1"/>
          </p:cNvSpPr>
          <p:nvPr/>
        </p:nvSpPr>
        <p:spPr bwMode="auto">
          <a:xfrm>
            <a:off x="4749800" y="4533900"/>
            <a:ext cx="4394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Cuando se trabaja con altas temperaturas, hay que tener en cuenta todos los efectos de esta en motores y cables.</a:t>
            </a:r>
            <a:endParaRPr lang="es-ES" b="1">
              <a:solidFill>
                <a:schemeClr val="bg1"/>
              </a:solidFill>
            </a:endParaRPr>
          </a:p>
        </p:txBody>
      </p:sp>
      <p:sp>
        <p:nvSpPr>
          <p:cNvPr id="1095689" name="Line 9"/>
          <p:cNvSpPr>
            <a:spLocks noChangeShapeType="1"/>
          </p:cNvSpPr>
          <p:nvPr/>
        </p:nvSpPr>
        <p:spPr bwMode="auto">
          <a:xfrm>
            <a:off x="584200" y="3581400"/>
            <a:ext cx="37465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5690" name="Line 10"/>
          <p:cNvSpPr>
            <a:spLocks noChangeShapeType="1"/>
          </p:cNvSpPr>
          <p:nvPr/>
        </p:nvSpPr>
        <p:spPr bwMode="auto">
          <a:xfrm flipV="1">
            <a:off x="4737100" y="3390900"/>
            <a:ext cx="2501900" cy="127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06" name="WordArt 2"/>
          <p:cNvSpPr>
            <a:spLocks noChangeArrowheads="1" noChangeShapeType="1" noTextEdit="1"/>
          </p:cNvSpPr>
          <p:nvPr/>
        </p:nvSpPr>
        <p:spPr bwMode="auto">
          <a:xfrm>
            <a:off x="674688" y="376238"/>
            <a:ext cx="7881937" cy="15414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s-ES_tradnl" sz="3600" kern="10">
                <a:ln w="28575">
                  <a:solidFill>
                    <a:srgbClr val="010B13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Impact"/>
              </a:rPr>
              <a:t>Empalmes</a:t>
            </a:r>
          </a:p>
        </p:txBody>
      </p:sp>
      <p:sp>
        <p:nvSpPr>
          <p:cNvPr id="1096707" name="Rectangle 3"/>
          <p:cNvSpPr>
            <a:spLocks noChangeArrowheads="1"/>
          </p:cNvSpPr>
          <p:nvPr/>
        </p:nvSpPr>
        <p:spPr bwMode="auto">
          <a:xfrm>
            <a:off x="682625" y="2755900"/>
            <a:ext cx="2571750" cy="719138"/>
          </a:xfrm>
          <a:prstGeom prst="rect">
            <a:avLst/>
          </a:prstGeom>
          <a:solidFill>
            <a:srgbClr val="010B13"/>
          </a:solidFill>
          <a:ln w="9525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08" name="Rectangle 4"/>
          <p:cNvSpPr>
            <a:spLocks noChangeArrowheads="1"/>
          </p:cNvSpPr>
          <p:nvPr/>
        </p:nvSpPr>
        <p:spPr bwMode="auto">
          <a:xfrm>
            <a:off x="3267075" y="2813050"/>
            <a:ext cx="1133475" cy="9048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09" name="Rectangle 5"/>
          <p:cNvSpPr>
            <a:spLocks noChangeArrowheads="1"/>
          </p:cNvSpPr>
          <p:nvPr/>
        </p:nvSpPr>
        <p:spPr bwMode="auto">
          <a:xfrm>
            <a:off x="3263900" y="2994025"/>
            <a:ext cx="1439863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10" name="Rectangle 6"/>
          <p:cNvSpPr>
            <a:spLocks noChangeArrowheads="1"/>
          </p:cNvSpPr>
          <p:nvPr/>
        </p:nvSpPr>
        <p:spPr bwMode="auto">
          <a:xfrm>
            <a:off x="3268663" y="3168650"/>
            <a:ext cx="1706562" cy="88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11" name="Rectangle 7"/>
          <p:cNvSpPr>
            <a:spLocks noChangeArrowheads="1"/>
          </p:cNvSpPr>
          <p:nvPr/>
        </p:nvSpPr>
        <p:spPr bwMode="auto">
          <a:xfrm>
            <a:off x="3273425" y="3336925"/>
            <a:ext cx="2009775" cy="873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12" name="Rectangle 8"/>
          <p:cNvSpPr>
            <a:spLocks noChangeArrowheads="1"/>
          </p:cNvSpPr>
          <p:nvPr/>
        </p:nvSpPr>
        <p:spPr bwMode="auto">
          <a:xfrm>
            <a:off x="5980113" y="2752725"/>
            <a:ext cx="2571750" cy="719138"/>
          </a:xfrm>
          <a:prstGeom prst="rect">
            <a:avLst/>
          </a:prstGeom>
          <a:solidFill>
            <a:srgbClr val="010B13"/>
          </a:solidFill>
          <a:ln w="9525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13" name="Rectangle 9"/>
          <p:cNvSpPr>
            <a:spLocks noChangeArrowheads="1"/>
          </p:cNvSpPr>
          <p:nvPr/>
        </p:nvSpPr>
        <p:spPr bwMode="auto">
          <a:xfrm>
            <a:off x="4587875" y="2819400"/>
            <a:ext cx="139065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14" name="Rectangle 10"/>
          <p:cNvSpPr>
            <a:spLocks noChangeArrowheads="1"/>
          </p:cNvSpPr>
          <p:nvPr/>
        </p:nvSpPr>
        <p:spPr bwMode="auto">
          <a:xfrm>
            <a:off x="4875213" y="2998788"/>
            <a:ext cx="1095375" cy="746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15" name="Rectangle 11"/>
          <p:cNvSpPr>
            <a:spLocks noChangeArrowheads="1"/>
          </p:cNvSpPr>
          <p:nvPr/>
        </p:nvSpPr>
        <p:spPr bwMode="auto">
          <a:xfrm>
            <a:off x="5151438" y="3175000"/>
            <a:ext cx="815975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16" name="Rectangle 12"/>
          <p:cNvSpPr>
            <a:spLocks noChangeArrowheads="1"/>
          </p:cNvSpPr>
          <p:nvPr/>
        </p:nvSpPr>
        <p:spPr bwMode="auto">
          <a:xfrm>
            <a:off x="5461000" y="3338513"/>
            <a:ext cx="500063" cy="88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17" name="Line 13"/>
          <p:cNvSpPr>
            <a:spLocks noChangeShapeType="1"/>
          </p:cNvSpPr>
          <p:nvPr/>
        </p:nvSpPr>
        <p:spPr bwMode="auto">
          <a:xfrm flipH="1" flipV="1">
            <a:off x="3951288" y="2670175"/>
            <a:ext cx="1485900" cy="938213"/>
          </a:xfrm>
          <a:prstGeom prst="line">
            <a:avLst/>
          </a:prstGeom>
          <a:noFill/>
          <a:ln w="28575">
            <a:solidFill>
              <a:srgbClr val="010B1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6718" name="Rectangle 14"/>
          <p:cNvSpPr>
            <a:spLocks noChangeArrowheads="1"/>
          </p:cNvSpPr>
          <p:nvPr/>
        </p:nvSpPr>
        <p:spPr bwMode="auto">
          <a:xfrm>
            <a:off x="4413250" y="2814638"/>
            <a:ext cx="158750" cy="85725"/>
          </a:xfrm>
          <a:prstGeom prst="rect">
            <a:avLst/>
          </a:prstGeom>
          <a:solidFill>
            <a:srgbClr val="FF9900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19" name="Rectangle 15"/>
          <p:cNvSpPr>
            <a:spLocks noChangeArrowheads="1"/>
          </p:cNvSpPr>
          <p:nvPr/>
        </p:nvSpPr>
        <p:spPr bwMode="auto">
          <a:xfrm>
            <a:off x="4700588" y="3003550"/>
            <a:ext cx="158750" cy="85725"/>
          </a:xfrm>
          <a:prstGeom prst="rect">
            <a:avLst/>
          </a:prstGeom>
          <a:solidFill>
            <a:srgbClr val="FF9900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20" name="Rectangle 16"/>
          <p:cNvSpPr>
            <a:spLocks noChangeArrowheads="1"/>
          </p:cNvSpPr>
          <p:nvPr/>
        </p:nvSpPr>
        <p:spPr bwMode="auto">
          <a:xfrm>
            <a:off x="4986338" y="3168650"/>
            <a:ext cx="158750" cy="85725"/>
          </a:xfrm>
          <a:prstGeom prst="rect">
            <a:avLst/>
          </a:prstGeom>
          <a:solidFill>
            <a:srgbClr val="FF9900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21" name="Rectangle 17"/>
          <p:cNvSpPr>
            <a:spLocks noChangeArrowheads="1"/>
          </p:cNvSpPr>
          <p:nvPr/>
        </p:nvSpPr>
        <p:spPr bwMode="auto">
          <a:xfrm>
            <a:off x="5287963" y="3346450"/>
            <a:ext cx="158750" cy="85725"/>
          </a:xfrm>
          <a:prstGeom prst="rect">
            <a:avLst/>
          </a:prstGeom>
          <a:solidFill>
            <a:srgbClr val="FF9900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96722" name="Line 18"/>
          <p:cNvSpPr>
            <a:spLocks noChangeShapeType="1"/>
          </p:cNvSpPr>
          <p:nvPr/>
        </p:nvSpPr>
        <p:spPr bwMode="auto">
          <a:xfrm flipH="1" flipV="1">
            <a:off x="4384675" y="2651125"/>
            <a:ext cx="1450975" cy="914400"/>
          </a:xfrm>
          <a:prstGeom prst="line">
            <a:avLst/>
          </a:prstGeom>
          <a:noFill/>
          <a:ln w="28575">
            <a:solidFill>
              <a:srgbClr val="010B13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6723" name="Text Box 19"/>
          <p:cNvSpPr txBox="1">
            <a:spLocks noChangeArrowheads="1"/>
          </p:cNvSpPr>
          <p:nvPr/>
        </p:nvSpPr>
        <p:spPr bwMode="auto">
          <a:xfrm>
            <a:off x="1828800" y="1878013"/>
            <a:ext cx="59626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La resistencia de aislación del empalme debe ser R </a:t>
            </a:r>
            <a:r>
              <a:rPr lang="es-AR" sz="1400" b="1">
                <a:sym typeface="Symbol" pitchFamily="18" charset="2"/>
              </a:rPr>
              <a:t> 10 M  medida en estado sumergido después de permanecer 24 horas.</a:t>
            </a:r>
            <a:endParaRPr lang="en-US" sz="1400" b="1"/>
          </a:p>
        </p:txBody>
      </p:sp>
      <p:sp>
        <p:nvSpPr>
          <p:cNvPr id="1096724" name="Rectangle 20"/>
          <p:cNvSpPr>
            <a:spLocks noChangeArrowheads="1"/>
          </p:cNvSpPr>
          <p:nvPr/>
        </p:nvSpPr>
        <p:spPr bwMode="auto">
          <a:xfrm>
            <a:off x="449263" y="3871913"/>
            <a:ext cx="8420100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s-AR" sz="1400" b="1" u="sng"/>
              <a:t>Hay cuatro formas conocidas de hacer un empalme (puede haber otras):</a:t>
            </a:r>
            <a:r>
              <a:rPr lang="es-AR" sz="1400" b="1"/>
              <a:t> 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es-AR" sz="1400" b="1"/>
              <a:t>Con material termocontraible, es rápido pero tiene el inconveniente de necesitar mucho calor con cables gruesos.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es-AR" sz="1400" b="1"/>
              <a:t>“Embebido” con botella de unión y resina; es un sistema viejo y confiable, pero necesita 24 horas de secado.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es-AR" sz="1400" b="1"/>
              <a:t>Con cintas de goma y PVC; adecuado para profundidas no mayores a los 5 metros.</a:t>
            </a:r>
          </a:p>
          <a:p>
            <a:pPr marL="457200" indent="-457200">
              <a:spcBef>
                <a:spcPct val="50000"/>
              </a:spcBef>
              <a:buFontTx/>
              <a:buAutoNum type="arabicParenR"/>
            </a:pPr>
            <a:r>
              <a:rPr lang="es-AR" sz="1400" b="1"/>
              <a:t>Combinación del método de cintas con material termocontraíble. </a:t>
            </a:r>
            <a:endParaRPr lang="en-US" sz="1400" b="1">
              <a:sym typeface="Symbol" pitchFamily="18" charset="2"/>
            </a:endParaRPr>
          </a:p>
        </p:txBody>
      </p:sp>
      <p:sp>
        <p:nvSpPr>
          <p:cNvPr id="1096725" name="Text Box 2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730" name="Text Box 2"/>
          <p:cNvSpPr txBox="1">
            <a:spLocks noChangeArrowheads="1"/>
          </p:cNvSpPr>
          <p:nvPr/>
        </p:nvSpPr>
        <p:spPr bwMode="auto">
          <a:xfrm>
            <a:off x="1905000" y="384175"/>
            <a:ext cx="518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  <a:latin typeface="Arial" pitchFamily="34" charset="0"/>
              </a:rPr>
              <a:t>REFRIGERACIÓN DEL MOTOR</a:t>
            </a:r>
            <a:endParaRPr lang="en-US" b="1" u="sng">
              <a:solidFill>
                <a:srgbClr val="0D1DEF"/>
              </a:solidFill>
              <a:latin typeface="Arial" pitchFamily="34" charset="0"/>
            </a:endParaRPr>
          </a:p>
        </p:txBody>
      </p:sp>
      <p:sp>
        <p:nvSpPr>
          <p:cNvPr id="1097731" name="Text Box 3"/>
          <p:cNvSpPr txBox="1">
            <a:spLocks noChangeArrowheads="1"/>
          </p:cNvSpPr>
          <p:nvPr/>
        </p:nvSpPr>
        <p:spPr bwMode="auto">
          <a:xfrm>
            <a:off x="414338" y="890588"/>
            <a:ext cx="5451475" cy="153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 u="sng">
                <a:solidFill>
                  <a:srgbClr val="FF3300"/>
                </a:solidFill>
              </a:rPr>
              <a:t>Maxima temperatura del agua a plena carga:</a:t>
            </a:r>
            <a:r>
              <a:rPr lang="es-AR" sz="1600" b="1">
                <a:solidFill>
                  <a:srgbClr val="FF3300"/>
                </a:solidFill>
              </a:rPr>
              <a:t>                                                          * </a:t>
            </a:r>
            <a:r>
              <a:rPr lang="es-AR" sz="1400" b="1">
                <a:solidFill>
                  <a:srgbClr val="FF3300"/>
                </a:solidFill>
              </a:rPr>
              <a:t>Motor Grundfos encapsulado MS 6000 “Standard” :  40°C      * Motor  Grundfos encapsulado MS 6000 I “Industrial” :  60°C   * Motor Grundfos rebobinable MMS 6000 “Standard” :  25°C     * Motor “Franklin” encapsulado “Standard” de 6” y 8” :  30°C</a:t>
            </a:r>
          </a:p>
          <a:p>
            <a:pPr>
              <a:spcBef>
                <a:spcPct val="50000"/>
              </a:spcBef>
            </a:pPr>
            <a:endParaRPr lang="en-US" sz="1400" b="1">
              <a:solidFill>
                <a:srgbClr val="FF3300"/>
              </a:solidFill>
            </a:endParaRPr>
          </a:p>
        </p:txBody>
      </p:sp>
      <p:sp>
        <p:nvSpPr>
          <p:cNvPr id="1097732" name="Line 4"/>
          <p:cNvSpPr>
            <a:spLocks noChangeShapeType="1"/>
          </p:cNvSpPr>
          <p:nvPr/>
        </p:nvSpPr>
        <p:spPr bwMode="auto">
          <a:xfrm>
            <a:off x="1109663" y="2559050"/>
            <a:ext cx="0" cy="2987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33" name="Line 5"/>
          <p:cNvSpPr>
            <a:spLocks noChangeShapeType="1"/>
          </p:cNvSpPr>
          <p:nvPr/>
        </p:nvSpPr>
        <p:spPr bwMode="auto">
          <a:xfrm>
            <a:off x="987425" y="5437188"/>
            <a:ext cx="7486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34" name="Line 6"/>
          <p:cNvSpPr>
            <a:spLocks noChangeShapeType="1"/>
          </p:cNvSpPr>
          <p:nvPr/>
        </p:nvSpPr>
        <p:spPr bwMode="auto">
          <a:xfrm>
            <a:off x="1027113" y="4972050"/>
            <a:ext cx="15875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35" name="Line 7"/>
          <p:cNvSpPr>
            <a:spLocks noChangeShapeType="1"/>
          </p:cNvSpPr>
          <p:nvPr/>
        </p:nvSpPr>
        <p:spPr bwMode="auto">
          <a:xfrm>
            <a:off x="1023938" y="4546600"/>
            <a:ext cx="15875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36" name="Line 8"/>
          <p:cNvSpPr>
            <a:spLocks noChangeShapeType="1"/>
          </p:cNvSpPr>
          <p:nvPr/>
        </p:nvSpPr>
        <p:spPr bwMode="auto">
          <a:xfrm>
            <a:off x="1025525" y="4146550"/>
            <a:ext cx="15875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37" name="Line 9"/>
          <p:cNvSpPr>
            <a:spLocks noChangeShapeType="1"/>
          </p:cNvSpPr>
          <p:nvPr/>
        </p:nvSpPr>
        <p:spPr bwMode="auto">
          <a:xfrm>
            <a:off x="1027113" y="3740150"/>
            <a:ext cx="15875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38" name="Text Box 10"/>
          <p:cNvSpPr txBox="1">
            <a:spLocks noChangeArrowheads="1"/>
          </p:cNvSpPr>
          <p:nvPr/>
        </p:nvSpPr>
        <p:spPr bwMode="auto">
          <a:xfrm>
            <a:off x="487363" y="5276850"/>
            <a:ext cx="4143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400" b="1"/>
              <a:t>4”</a:t>
            </a:r>
            <a:endParaRPr lang="en-US" sz="1400" b="1"/>
          </a:p>
        </p:txBody>
      </p:sp>
      <p:sp>
        <p:nvSpPr>
          <p:cNvPr id="1097739" name="Rectangle 11"/>
          <p:cNvSpPr>
            <a:spLocks noChangeArrowheads="1"/>
          </p:cNvSpPr>
          <p:nvPr/>
        </p:nvSpPr>
        <p:spPr bwMode="auto">
          <a:xfrm>
            <a:off x="447675" y="3167063"/>
            <a:ext cx="469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14”</a:t>
            </a:r>
            <a:endParaRPr lang="en-US" sz="1400" b="1"/>
          </a:p>
        </p:txBody>
      </p:sp>
      <p:sp>
        <p:nvSpPr>
          <p:cNvPr id="1097740" name="Rectangle 12"/>
          <p:cNvSpPr>
            <a:spLocks noChangeArrowheads="1"/>
          </p:cNvSpPr>
          <p:nvPr/>
        </p:nvSpPr>
        <p:spPr bwMode="auto">
          <a:xfrm>
            <a:off x="447675" y="3983038"/>
            <a:ext cx="469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10”</a:t>
            </a:r>
            <a:endParaRPr lang="en-US" sz="1400" b="1"/>
          </a:p>
        </p:txBody>
      </p:sp>
      <p:sp>
        <p:nvSpPr>
          <p:cNvPr id="1097741" name="Rectangle 13"/>
          <p:cNvSpPr>
            <a:spLocks noChangeArrowheads="1"/>
          </p:cNvSpPr>
          <p:nvPr/>
        </p:nvSpPr>
        <p:spPr bwMode="auto">
          <a:xfrm>
            <a:off x="495300" y="4386263"/>
            <a:ext cx="371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8”</a:t>
            </a:r>
            <a:endParaRPr lang="en-US" sz="1400" b="1"/>
          </a:p>
        </p:txBody>
      </p:sp>
      <p:sp>
        <p:nvSpPr>
          <p:cNvPr id="1097742" name="Rectangle 14"/>
          <p:cNvSpPr>
            <a:spLocks noChangeArrowheads="1"/>
          </p:cNvSpPr>
          <p:nvPr/>
        </p:nvSpPr>
        <p:spPr bwMode="auto">
          <a:xfrm>
            <a:off x="496888" y="4813300"/>
            <a:ext cx="371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6”</a:t>
            </a:r>
            <a:endParaRPr lang="en-US" sz="1400" b="1"/>
          </a:p>
        </p:txBody>
      </p:sp>
      <p:sp>
        <p:nvSpPr>
          <p:cNvPr id="1097743" name="Line 15"/>
          <p:cNvSpPr>
            <a:spLocks noChangeShapeType="1"/>
          </p:cNvSpPr>
          <p:nvPr/>
        </p:nvSpPr>
        <p:spPr bwMode="auto">
          <a:xfrm>
            <a:off x="1020763" y="3332163"/>
            <a:ext cx="158750" cy="1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44" name="Rectangle 16"/>
          <p:cNvSpPr>
            <a:spLocks noChangeArrowheads="1"/>
          </p:cNvSpPr>
          <p:nvPr/>
        </p:nvSpPr>
        <p:spPr bwMode="auto">
          <a:xfrm>
            <a:off x="447675" y="3605213"/>
            <a:ext cx="469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12”</a:t>
            </a:r>
            <a:endParaRPr lang="en-US" sz="1400" b="1"/>
          </a:p>
        </p:txBody>
      </p:sp>
      <p:sp>
        <p:nvSpPr>
          <p:cNvPr id="1097745" name="Rectangle 17"/>
          <p:cNvSpPr>
            <a:spLocks noChangeArrowheads="1"/>
          </p:cNvSpPr>
          <p:nvPr/>
        </p:nvSpPr>
        <p:spPr bwMode="auto">
          <a:xfrm>
            <a:off x="1752600" y="556895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10</a:t>
            </a:r>
            <a:endParaRPr lang="en-US" sz="1400" b="1"/>
          </a:p>
        </p:txBody>
      </p:sp>
      <p:sp>
        <p:nvSpPr>
          <p:cNvPr id="1097746" name="Line 18"/>
          <p:cNvSpPr>
            <a:spLocks noChangeShapeType="1"/>
          </p:cNvSpPr>
          <p:nvPr/>
        </p:nvSpPr>
        <p:spPr bwMode="auto">
          <a:xfrm>
            <a:off x="1195388" y="3743325"/>
            <a:ext cx="25590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47" name="Line 19"/>
          <p:cNvSpPr>
            <a:spLocks noChangeShapeType="1"/>
          </p:cNvSpPr>
          <p:nvPr/>
        </p:nvSpPr>
        <p:spPr bwMode="auto">
          <a:xfrm>
            <a:off x="5218113" y="5438775"/>
            <a:ext cx="0" cy="133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48" name="Line 20"/>
          <p:cNvSpPr>
            <a:spLocks noChangeShapeType="1"/>
          </p:cNvSpPr>
          <p:nvPr/>
        </p:nvSpPr>
        <p:spPr bwMode="auto">
          <a:xfrm>
            <a:off x="3589338" y="5454650"/>
            <a:ext cx="0" cy="133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49" name="Line 21"/>
          <p:cNvSpPr>
            <a:spLocks noChangeShapeType="1"/>
          </p:cNvSpPr>
          <p:nvPr/>
        </p:nvSpPr>
        <p:spPr bwMode="auto">
          <a:xfrm>
            <a:off x="2757488" y="5448300"/>
            <a:ext cx="0" cy="133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50" name="Line 22"/>
          <p:cNvSpPr>
            <a:spLocks noChangeShapeType="1"/>
          </p:cNvSpPr>
          <p:nvPr/>
        </p:nvSpPr>
        <p:spPr bwMode="auto">
          <a:xfrm>
            <a:off x="1931988" y="5434013"/>
            <a:ext cx="0" cy="133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51" name="Line 23"/>
          <p:cNvSpPr>
            <a:spLocks noChangeShapeType="1"/>
          </p:cNvSpPr>
          <p:nvPr/>
        </p:nvSpPr>
        <p:spPr bwMode="auto">
          <a:xfrm>
            <a:off x="7715250" y="5426075"/>
            <a:ext cx="0" cy="133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52" name="Line 24"/>
          <p:cNvSpPr>
            <a:spLocks noChangeShapeType="1"/>
          </p:cNvSpPr>
          <p:nvPr/>
        </p:nvSpPr>
        <p:spPr bwMode="auto">
          <a:xfrm>
            <a:off x="4394200" y="5445125"/>
            <a:ext cx="0" cy="133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53" name="Line 25"/>
          <p:cNvSpPr>
            <a:spLocks noChangeShapeType="1"/>
          </p:cNvSpPr>
          <p:nvPr/>
        </p:nvSpPr>
        <p:spPr bwMode="auto">
          <a:xfrm>
            <a:off x="6061075" y="5427663"/>
            <a:ext cx="0" cy="133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54" name="Line 26"/>
          <p:cNvSpPr>
            <a:spLocks noChangeShapeType="1"/>
          </p:cNvSpPr>
          <p:nvPr/>
        </p:nvSpPr>
        <p:spPr bwMode="auto">
          <a:xfrm>
            <a:off x="6881813" y="5443538"/>
            <a:ext cx="0" cy="133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55" name="Rectangle 27"/>
          <p:cNvSpPr>
            <a:spLocks noChangeArrowheads="1"/>
          </p:cNvSpPr>
          <p:nvPr/>
        </p:nvSpPr>
        <p:spPr bwMode="auto">
          <a:xfrm>
            <a:off x="2576513" y="55800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20</a:t>
            </a:r>
            <a:endParaRPr lang="en-US" sz="1400" b="1"/>
          </a:p>
        </p:txBody>
      </p:sp>
      <p:sp>
        <p:nvSpPr>
          <p:cNvPr id="1097756" name="Rectangle 28"/>
          <p:cNvSpPr>
            <a:spLocks noChangeArrowheads="1"/>
          </p:cNvSpPr>
          <p:nvPr/>
        </p:nvSpPr>
        <p:spPr bwMode="auto">
          <a:xfrm>
            <a:off x="3395663" y="5567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30</a:t>
            </a:r>
            <a:endParaRPr lang="en-US" sz="1400" b="1"/>
          </a:p>
        </p:txBody>
      </p:sp>
      <p:sp>
        <p:nvSpPr>
          <p:cNvPr id="1097757" name="Rectangle 29"/>
          <p:cNvSpPr>
            <a:spLocks noChangeArrowheads="1"/>
          </p:cNvSpPr>
          <p:nvPr/>
        </p:nvSpPr>
        <p:spPr bwMode="auto">
          <a:xfrm>
            <a:off x="4210050" y="556895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40</a:t>
            </a:r>
            <a:endParaRPr lang="en-US" sz="1400" b="1"/>
          </a:p>
        </p:txBody>
      </p:sp>
      <p:sp>
        <p:nvSpPr>
          <p:cNvPr id="1097758" name="Rectangle 30"/>
          <p:cNvSpPr>
            <a:spLocks noChangeArrowheads="1"/>
          </p:cNvSpPr>
          <p:nvPr/>
        </p:nvSpPr>
        <p:spPr bwMode="auto">
          <a:xfrm>
            <a:off x="5016500" y="55673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50</a:t>
            </a:r>
            <a:endParaRPr lang="en-US" sz="1400" b="1"/>
          </a:p>
        </p:txBody>
      </p:sp>
      <p:sp>
        <p:nvSpPr>
          <p:cNvPr id="1097759" name="Rectangle 31"/>
          <p:cNvSpPr>
            <a:spLocks noChangeArrowheads="1"/>
          </p:cNvSpPr>
          <p:nvPr/>
        </p:nvSpPr>
        <p:spPr bwMode="auto">
          <a:xfrm>
            <a:off x="5880100" y="556895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60</a:t>
            </a:r>
            <a:endParaRPr lang="en-US" sz="1400" b="1"/>
          </a:p>
        </p:txBody>
      </p:sp>
      <p:sp>
        <p:nvSpPr>
          <p:cNvPr id="1097760" name="Rectangle 32"/>
          <p:cNvSpPr>
            <a:spLocks noChangeArrowheads="1"/>
          </p:cNvSpPr>
          <p:nvPr/>
        </p:nvSpPr>
        <p:spPr bwMode="auto">
          <a:xfrm>
            <a:off x="6686550" y="558165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70</a:t>
            </a:r>
            <a:endParaRPr lang="en-US" sz="1400" b="1"/>
          </a:p>
        </p:txBody>
      </p:sp>
      <p:sp>
        <p:nvSpPr>
          <p:cNvPr id="1097761" name="Rectangle 33"/>
          <p:cNvSpPr>
            <a:spLocks noChangeArrowheads="1"/>
          </p:cNvSpPr>
          <p:nvPr/>
        </p:nvSpPr>
        <p:spPr bwMode="auto">
          <a:xfrm>
            <a:off x="7526338" y="556895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80</a:t>
            </a:r>
            <a:endParaRPr lang="en-US" sz="1400" b="1"/>
          </a:p>
        </p:txBody>
      </p:sp>
      <p:sp>
        <p:nvSpPr>
          <p:cNvPr id="1097762" name="Rectangle 34"/>
          <p:cNvSpPr>
            <a:spLocks noChangeArrowheads="1"/>
          </p:cNvSpPr>
          <p:nvPr/>
        </p:nvSpPr>
        <p:spPr bwMode="auto">
          <a:xfrm>
            <a:off x="8112125" y="5532438"/>
            <a:ext cx="5635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m</a:t>
            </a:r>
            <a:r>
              <a:rPr lang="es-AR" sz="1400" b="1" baseline="30000"/>
              <a:t>3</a:t>
            </a:r>
            <a:r>
              <a:rPr lang="es-AR" sz="1400" b="1"/>
              <a:t>/h</a:t>
            </a:r>
            <a:endParaRPr lang="en-US" sz="1400" b="1"/>
          </a:p>
        </p:txBody>
      </p:sp>
      <p:sp>
        <p:nvSpPr>
          <p:cNvPr id="1097763" name="Rectangle 35"/>
          <p:cNvSpPr>
            <a:spLocks noChangeArrowheads="1"/>
          </p:cNvSpPr>
          <p:nvPr/>
        </p:nvSpPr>
        <p:spPr bwMode="auto">
          <a:xfrm>
            <a:off x="1227138" y="2581275"/>
            <a:ext cx="17208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/>
              <a:t>Diámetro del pozo</a:t>
            </a:r>
            <a:endParaRPr lang="en-US" sz="1400" b="1"/>
          </a:p>
        </p:txBody>
      </p:sp>
      <p:sp>
        <p:nvSpPr>
          <p:cNvPr id="1097764" name="Line 36"/>
          <p:cNvSpPr>
            <a:spLocks noChangeShapeType="1"/>
          </p:cNvSpPr>
          <p:nvPr/>
        </p:nvSpPr>
        <p:spPr bwMode="auto">
          <a:xfrm flipV="1">
            <a:off x="3754438" y="3767138"/>
            <a:ext cx="0" cy="1646237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65" name="Freeform 37"/>
          <p:cNvSpPr>
            <a:spLocks/>
          </p:cNvSpPr>
          <p:nvPr/>
        </p:nvSpPr>
        <p:spPr bwMode="auto">
          <a:xfrm>
            <a:off x="1292225" y="3046413"/>
            <a:ext cx="5949950" cy="1914525"/>
          </a:xfrm>
          <a:custGeom>
            <a:avLst/>
            <a:gdLst/>
            <a:ahLst/>
            <a:cxnLst>
              <a:cxn ang="0">
                <a:pos x="0" y="1482"/>
              </a:cxn>
              <a:cxn ang="0">
                <a:pos x="177" y="1313"/>
              </a:cxn>
              <a:cxn ang="0">
                <a:pos x="422" y="1106"/>
              </a:cxn>
              <a:cxn ang="0">
                <a:pos x="753" y="876"/>
              </a:cxn>
              <a:cxn ang="0">
                <a:pos x="1498" y="522"/>
              </a:cxn>
              <a:cxn ang="0">
                <a:pos x="3494" y="0"/>
              </a:cxn>
            </a:cxnLst>
            <a:rect l="0" t="0" r="r" b="b"/>
            <a:pathLst>
              <a:path w="3494" h="1482">
                <a:moveTo>
                  <a:pt x="0" y="1482"/>
                </a:moveTo>
                <a:cubicBezTo>
                  <a:pt x="53" y="1429"/>
                  <a:pt x="107" y="1376"/>
                  <a:pt x="177" y="1313"/>
                </a:cubicBezTo>
                <a:cubicBezTo>
                  <a:pt x="247" y="1250"/>
                  <a:pt x="326" y="1179"/>
                  <a:pt x="422" y="1106"/>
                </a:cubicBezTo>
                <a:cubicBezTo>
                  <a:pt x="518" y="1033"/>
                  <a:pt x="574" y="973"/>
                  <a:pt x="753" y="876"/>
                </a:cubicBezTo>
                <a:cubicBezTo>
                  <a:pt x="932" y="779"/>
                  <a:pt x="1041" y="668"/>
                  <a:pt x="1498" y="522"/>
                </a:cubicBezTo>
                <a:cubicBezTo>
                  <a:pt x="1955" y="376"/>
                  <a:pt x="3161" y="87"/>
                  <a:pt x="3494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66" name="Freeform 38"/>
          <p:cNvSpPr>
            <a:spLocks/>
          </p:cNvSpPr>
          <p:nvPr/>
        </p:nvSpPr>
        <p:spPr bwMode="auto">
          <a:xfrm>
            <a:off x="1174750" y="3163888"/>
            <a:ext cx="6315075" cy="2230437"/>
          </a:xfrm>
          <a:custGeom>
            <a:avLst/>
            <a:gdLst/>
            <a:ahLst/>
            <a:cxnLst>
              <a:cxn ang="0">
                <a:pos x="0" y="1482"/>
              </a:cxn>
              <a:cxn ang="0">
                <a:pos x="177" y="1313"/>
              </a:cxn>
              <a:cxn ang="0">
                <a:pos x="422" y="1106"/>
              </a:cxn>
              <a:cxn ang="0">
                <a:pos x="753" y="876"/>
              </a:cxn>
              <a:cxn ang="0">
                <a:pos x="1498" y="522"/>
              </a:cxn>
              <a:cxn ang="0">
                <a:pos x="3494" y="0"/>
              </a:cxn>
            </a:cxnLst>
            <a:rect l="0" t="0" r="r" b="b"/>
            <a:pathLst>
              <a:path w="3494" h="1482">
                <a:moveTo>
                  <a:pt x="0" y="1482"/>
                </a:moveTo>
                <a:cubicBezTo>
                  <a:pt x="53" y="1429"/>
                  <a:pt x="107" y="1376"/>
                  <a:pt x="177" y="1313"/>
                </a:cubicBezTo>
                <a:cubicBezTo>
                  <a:pt x="247" y="1250"/>
                  <a:pt x="326" y="1179"/>
                  <a:pt x="422" y="1106"/>
                </a:cubicBezTo>
                <a:cubicBezTo>
                  <a:pt x="518" y="1033"/>
                  <a:pt x="574" y="973"/>
                  <a:pt x="753" y="876"/>
                </a:cubicBezTo>
                <a:cubicBezTo>
                  <a:pt x="932" y="779"/>
                  <a:pt x="1041" y="668"/>
                  <a:pt x="1498" y="522"/>
                </a:cubicBezTo>
                <a:cubicBezTo>
                  <a:pt x="1955" y="376"/>
                  <a:pt x="3161" y="87"/>
                  <a:pt x="3494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67" name="Freeform 39"/>
          <p:cNvSpPr>
            <a:spLocks/>
          </p:cNvSpPr>
          <p:nvPr/>
        </p:nvSpPr>
        <p:spPr bwMode="auto">
          <a:xfrm>
            <a:off x="1439863" y="2922588"/>
            <a:ext cx="5594350" cy="1587500"/>
          </a:xfrm>
          <a:custGeom>
            <a:avLst/>
            <a:gdLst/>
            <a:ahLst/>
            <a:cxnLst>
              <a:cxn ang="0">
                <a:pos x="0" y="1482"/>
              </a:cxn>
              <a:cxn ang="0">
                <a:pos x="177" y="1313"/>
              </a:cxn>
              <a:cxn ang="0">
                <a:pos x="422" y="1106"/>
              </a:cxn>
              <a:cxn ang="0">
                <a:pos x="753" y="876"/>
              </a:cxn>
              <a:cxn ang="0">
                <a:pos x="1498" y="522"/>
              </a:cxn>
              <a:cxn ang="0">
                <a:pos x="3494" y="0"/>
              </a:cxn>
            </a:cxnLst>
            <a:rect l="0" t="0" r="r" b="b"/>
            <a:pathLst>
              <a:path w="3494" h="1482">
                <a:moveTo>
                  <a:pt x="0" y="1482"/>
                </a:moveTo>
                <a:cubicBezTo>
                  <a:pt x="53" y="1429"/>
                  <a:pt x="107" y="1376"/>
                  <a:pt x="177" y="1313"/>
                </a:cubicBezTo>
                <a:cubicBezTo>
                  <a:pt x="247" y="1250"/>
                  <a:pt x="326" y="1179"/>
                  <a:pt x="422" y="1106"/>
                </a:cubicBezTo>
                <a:cubicBezTo>
                  <a:pt x="518" y="1033"/>
                  <a:pt x="574" y="973"/>
                  <a:pt x="753" y="876"/>
                </a:cubicBezTo>
                <a:cubicBezTo>
                  <a:pt x="932" y="779"/>
                  <a:pt x="1041" y="668"/>
                  <a:pt x="1498" y="522"/>
                </a:cubicBezTo>
                <a:cubicBezTo>
                  <a:pt x="1955" y="376"/>
                  <a:pt x="3161" y="87"/>
                  <a:pt x="3494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68" name="Freeform 40"/>
          <p:cNvSpPr>
            <a:spLocks/>
          </p:cNvSpPr>
          <p:nvPr/>
        </p:nvSpPr>
        <p:spPr bwMode="auto">
          <a:xfrm>
            <a:off x="1579563" y="2833688"/>
            <a:ext cx="5059362" cy="1281112"/>
          </a:xfrm>
          <a:custGeom>
            <a:avLst/>
            <a:gdLst/>
            <a:ahLst/>
            <a:cxnLst>
              <a:cxn ang="0">
                <a:pos x="0" y="1482"/>
              </a:cxn>
              <a:cxn ang="0">
                <a:pos x="177" y="1313"/>
              </a:cxn>
              <a:cxn ang="0">
                <a:pos x="422" y="1106"/>
              </a:cxn>
              <a:cxn ang="0">
                <a:pos x="753" y="876"/>
              </a:cxn>
              <a:cxn ang="0">
                <a:pos x="1498" y="522"/>
              </a:cxn>
              <a:cxn ang="0">
                <a:pos x="3494" y="0"/>
              </a:cxn>
            </a:cxnLst>
            <a:rect l="0" t="0" r="r" b="b"/>
            <a:pathLst>
              <a:path w="3494" h="1482">
                <a:moveTo>
                  <a:pt x="0" y="1482"/>
                </a:moveTo>
                <a:cubicBezTo>
                  <a:pt x="53" y="1429"/>
                  <a:pt x="107" y="1376"/>
                  <a:pt x="177" y="1313"/>
                </a:cubicBezTo>
                <a:cubicBezTo>
                  <a:pt x="247" y="1250"/>
                  <a:pt x="326" y="1179"/>
                  <a:pt x="422" y="1106"/>
                </a:cubicBezTo>
                <a:cubicBezTo>
                  <a:pt x="518" y="1033"/>
                  <a:pt x="574" y="973"/>
                  <a:pt x="753" y="876"/>
                </a:cubicBezTo>
                <a:cubicBezTo>
                  <a:pt x="932" y="779"/>
                  <a:pt x="1041" y="668"/>
                  <a:pt x="1498" y="522"/>
                </a:cubicBezTo>
                <a:cubicBezTo>
                  <a:pt x="1955" y="376"/>
                  <a:pt x="3161" y="87"/>
                  <a:pt x="3494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7769" name="Rectangle 41"/>
          <p:cNvSpPr>
            <a:spLocks noChangeArrowheads="1"/>
          </p:cNvSpPr>
          <p:nvPr/>
        </p:nvSpPr>
        <p:spPr bwMode="auto">
          <a:xfrm>
            <a:off x="4273550" y="3959225"/>
            <a:ext cx="4559300" cy="1184275"/>
          </a:xfrm>
          <a:prstGeom prst="rect">
            <a:avLst/>
          </a:prstGeom>
          <a:solidFill>
            <a:srgbClr val="DDDDDD"/>
          </a:solidFill>
          <a:ln w="28575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400" b="1" u="sng">
                <a:solidFill>
                  <a:schemeClr val="accent1"/>
                </a:solidFill>
              </a:rPr>
              <a:t>Ejemplo</a:t>
            </a:r>
            <a:r>
              <a:rPr lang="es-AR" sz="1400" b="1">
                <a:solidFill>
                  <a:schemeClr val="accent1"/>
                </a:solidFill>
              </a:rPr>
              <a:t>: Motor de 6” modelo MS 6000 puesto en un pozo de 12” con agua a 40°C (su límite) necesita que el caudal mínimo no sea inferior a los 32 m</a:t>
            </a:r>
            <a:r>
              <a:rPr lang="es-AR" sz="1400" b="1" baseline="30000">
                <a:solidFill>
                  <a:schemeClr val="accent1"/>
                </a:solidFill>
              </a:rPr>
              <a:t>3</a:t>
            </a:r>
            <a:r>
              <a:rPr lang="es-AR" sz="1400" b="1">
                <a:solidFill>
                  <a:schemeClr val="accent1"/>
                </a:solidFill>
              </a:rPr>
              <a:t>/h para evitar utilizar camisa de refrigeración o reducción de potencia en la bomba.</a:t>
            </a:r>
            <a:endParaRPr lang="en-US" sz="1400" b="1">
              <a:solidFill>
                <a:schemeClr val="accent1"/>
              </a:solidFill>
            </a:endParaRPr>
          </a:p>
        </p:txBody>
      </p:sp>
      <p:sp>
        <p:nvSpPr>
          <p:cNvPr id="1097770" name="AutoShape 42"/>
          <p:cNvSpPr>
            <a:spLocks noChangeArrowheads="1"/>
          </p:cNvSpPr>
          <p:nvPr/>
        </p:nvSpPr>
        <p:spPr bwMode="auto">
          <a:xfrm>
            <a:off x="2706688" y="4632325"/>
            <a:ext cx="914400" cy="415925"/>
          </a:xfrm>
          <a:prstGeom prst="wedgeRoundRectCallout">
            <a:avLst>
              <a:gd name="adj1" fmla="val 61111"/>
              <a:gd name="adj2" fmla="val 13816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1400" b="1">
                <a:solidFill>
                  <a:srgbClr val="FF3300"/>
                </a:solidFill>
              </a:rPr>
              <a:t>32 m</a:t>
            </a:r>
            <a:r>
              <a:rPr lang="es-AR" sz="1400" b="1" baseline="30000">
                <a:solidFill>
                  <a:srgbClr val="FF3300"/>
                </a:solidFill>
              </a:rPr>
              <a:t>3</a:t>
            </a:r>
            <a:r>
              <a:rPr lang="es-AR" sz="1400" b="1">
                <a:solidFill>
                  <a:srgbClr val="FF3300"/>
                </a:solidFill>
              </a:rPr>
              <a:t>/h</a:t>
            </a:r>
            <a:endParaRPr lang="en-US" sz="1400" b="1">
              <a:solidFill>
                <a:srgbClr val="FF3300"/>
              </a:solidFill>
            </a:endParaRPr>
          </a:p>
        </p:txBody>
      </p:sp>
      <p:sp>
        <p:nvSpPr>
          <p:cNvPr id="1097771" name="AutoShape 43"/>
          <p:cNvSpPr>
            <a:spLocks noChangeArrowheads="1"/>
          </p:cNvSpPr>
          <p:nvPr/>
        </p:nvSpPr>
        <p:spPr bwMode="auto">
          <a:xfrm>
            <a:off x="7693025" y="2968625"/>
            <a:ext cx="1281113" cy="415925"/>
          </a:xfrm>
          <a:prstGeom prst="wedgeRoundRectCallout">
            <a:avLst>
              <a:gd name="adj1" fmla="val -75153"/>
              <a:gd name="adj2" fmla="val 5727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1400" b="1">
                <a:solidFill>
                  <a:schemeClr val="tx2"/>
                </a:solidFill>
              </a:rPr>
              <a:t>Motor de 4”</a:t>
            </a:r>
            <a:endParaRPr lang="en-US" sz="1400" b="1">
              <a:solidFill>
                <a:schemeClr val="tx2"/>
              </a:solidFill>
            </a:endParaRPr>
          </a:p>
        </p:txBody>
      </p:sp>
      <p:sp>
        <p:nvSpPr>
          <p:cNvPr id="1097772" name="AutoShape 44"/>
          <p:cNvSpPr>
            <a:spLocks noChangeArrowheads="1"/>
          </p:cNvSpPr>
          <p:nvPr/>
        </p:nvSpPr>
        <p:spPr bwMode="auto">
          <a:xfrm>
            <a:off x="7712075" y="2193925"/>
            <a:ext cx="1281113" cy="415925"/>
          </a:xfrm>
          <a:prstGeom prst="wedgeRoundRectCallout">
            <a:avLst>
              <a:gd name="adj1" fmla="val -85690"/>
              <a:gd name="adj2" fmla="val 15534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1400" b="1">
                <a:solidFill>
                  <a:schemeClr val="tx2"/>
                </a:solidFill>
              </a:rPr>
              <a:t>Motor de 6”</a:t>
            </a:r>
            <a:endParaRPr lang="en-US" sz="1400" b="1">
              <a:solidFill>
                <a:schemeClr val="tx2"/>
              </a:solidFill>
            </a:endParaRPr>
          </a:p>
        </p:txBody>
      </p:sp>
      <p:sp>
        <p:nvSpPr>
          <p:cNvPr id="1097773" name="AutoShape 45"/>
          <p:cNvSpPr>
            <a:spLocks noChangeArrowheads="1"/>
          </p:cNvSpPr>
          <p:nvPr/>
        </p:nvSpPr>
        <p:spPr bwMode="auto">
          <a:xfrm>
            <a:off x="4441825" y="2230438"/>
            <a:ext cx="1416050" cy="415925"/>
          </a:xfrm>
          <a:prstGeom prst="wedgeRoundRectCallout">
            <a:avLst>
              <a:gd name="adj1" fmla="val 103810"/>
              <a:gd name="adj2" fmla="val 93509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1400" b="1">
                <a:solidFill>
                  <a:schemeClr val="tx2"/>
                </a:solidFill>
              </a:rPr>
              <a:t>Motor de 10”</a:t>
            </a:r>
            <a:endParaRPr lang="en-US" sz="1400" b="1">
              <a:solidFill>
                <a:schemeClr val="tx2"/>
              </a:solidFill>
            </a:endParaRPr>
          </a:p>
        </p:txBody>
      </p:sp>
      <p:sp>
        <p:nvSpPr>
          <p:cNvPr id="1097774" name="AutoShape 46"/>
          <p:cNvSpPr>
            <a:spLocks noChangeArrowheads="1"/>
          </p:cNvSpPr>
          <p:nvPr/>
        </p:nvSpPr>
        <p:spPr bwMode="auto">
          <a:xfrm>
            <a:off x="6370638" y="1924050"/>
            <a:ext cx="1281112" cy="415925"/>
          </a:xfrm>
          <a:prstGeom prst="wedgeRoundRectCallout">
            <a:avLst>
              <a:gd name="adj1" fmla="val 806"/>
              <a:gd name="adj2" fmla="val 19083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1400" b="1">
                <a:solidFill>
                  <a:schemeClr val="tx2"/>
                </a:solidFill>
              </a:rPr>
              <a:t>Motor de 8”</a:t>
            </a:r>
            <a:endParaRPr lang="en-US" sz="1400" b="1">
              <a:solidFill>
                <a:schemeClr val="tx2"/>
              </a:solidFill>
            </a:endParaRPr>
          </a:p>
        </p:txBody>
      </p:sp>
      <p:sp>
        <p:nvSpPr>
          <p:cNvPr id="1097775" name="AutoShape 47"/>
          <p:cNvSpPr>
            <a:spLocks noChangeArrowheads="1"/>
          </p:cNvSpPr>
          <p:nvPr/>
        </p:nvSpPr>
        <p:spPr bwMode="auto">
          <a:xfrm>
            <a:off x="7426325" y="622300"/>
            <a:ext cx="1412875" cy="1230313"/>
          </a:xfrm>
          <a:prstGeom prst="star32">
            <a:avLst>
              <a:gd name="adj" fmla="val 37500"/>
            </a:avLst>
          </a:prstGeom>
          <a:solidFill>
            <a:srgbClr val="99FFCC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AR" sz="1400" b="1"/>
              <a:t>v = 0,15 m/s</a:t>
            </a:r>
            <a:endParaRPr lang="en-US" sz="1400" b="1"/>
          </a:p>
        </p:txBody>
      </p:sp>
      <p:sp>
        <p:nvSpPr>
          <p:cNvPr id="1097776" name="Text Box 48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754" name="Text Box 2"/>
          <p:cNvSpPr txBox="1">
            <a:spLocks noChangeArrowheads="1"/>
          </p:cNvSpPr>
          <p:nvPr/>
        </p:nvSpPr>
        <p:spPr bwMode="auto">
          <a:xfrm>
            <a:off x="184150" y="376238"/>
            <a:ext cx="87820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800" b="1" u="sng">
                <a:solidFill>
                  <a:srgbClr val="000080"/>
                </a:solidFill>
              </a:rPr>
              <a:t>INFLUENCIA DE LA TEMPERATURA</a:t>
            </a:r>
            <a:r>
              <a:rPr lang="es-AR" sz="2800" b="1">
                <a:solidFill>
                  <a:srgbClr val="000080"/>
                </a:solidFill>
              </a:rPr>
              <a:t> </a:t>
            </a:r>
          </a:p>
        </p:txBody>
      </p:sp>
      <p:sp>
        <p:nvSpPr>
          <p:cNvPr id="1098755" name="Line 3"/>
          <p:cNvSpPr>
            <a:spLocks noChangeShapeType="1"/>
          </p:cNvSpPr>
          <p:nvPr/>
        </p:nvSpPr>
        <p:spPr bwMode="auto">
          <a:xfrm flipV="1">
            <a:off x="569913" y="1773238"/>
            <a:ext cx="0" cy="2278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56" name="Line 4"/>
          <p:cNvSpPr>
            <a:spLocks noChangeShapeType="1"/>
          </p:cNvSpPr>
          <p:nvPr/>
        </p:nvSpPr>
        <p:spPr bwMode="auto">
          <a:xfrm>
            <a:off x="533400" y="3962400"/>
            <a:ext cx="32654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57" name="Text Box 5"/>
          <p:cNvSpPr txBox="1">
            <a:spLocks noChangeArrowheads="1"/>
          </p:cNvSpPr>
          <p:nvPr/>
        </p:nvSpPr>
        <p:spPr bwMode="auto">
          <a:xfrm>
            <a:off x="896938" y="1789113"/>
            <a:ext cx="631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endParaRPr lang="es-AR" sz="1600" b="1">
              <a:solidFill>
                <a:srgbClr val="003300"/>
              </a:solidFill>
            </a:endParaRPr>
          </a:p>
        </p:txBody>
      </p:sp>
      <p:sp>
        <p:nvSpPr>
          <p:cNvPr id="1098758" name="Text Box 6"/>
          <p:cNvSpPr txBox="1">
            <a:spLocks noChangeArrowheads="1"/>
          </p:cNvSpPr>
          <p:nvPr/>
        </p:nvSpPr>
        <p:spPr bwMode="auto">
          <a:xfrm>
            <a:off x="174625" y="1698625"/>
            <a:ext cx="3508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0080"/>
                </a:solidFill>
              </a:rPr>
              <a:t>m</a:t>
            </a:r>
          </a:p>
        </p:txBody>
      </p:sp>
      <p:sp>
        <p:nvSpPr>
          <p:cNvPr id="1098759" name="Text Box 7"/>
          <p:cNvSpPr txBox="1">
            <a:spLocks noChangeArrowheads="1"/>
          </p:cNvSpPr>
          <p:nvPr/>
        </p:nvSpPr>
        <p:spPr bwMode="auto">
          <a:xfrm>
            <a:off x="1063625" y="4029075"/>
            <a:ext cx="352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40°</a:t>
            </a:r>
          </a:p>
        </p:txBody>
      </p:sp>
      <p:sp>
        <p:nvSpPr>
          <p:cNvPr id="1098760" name="Text Box 8"/>
          <p:cNvSpPr txBox="1">
            <a:spLocks noChangeArrowheads="1"/>
          </p:cNvSpPr>
          <p:nvPr/>
        </p:nvSpPr>
        <p:spPr bwMode="auto">
          <a:xfrm>
            <a:off x="3176588" y="3621088"/>
            <a:ext cx="5635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0080"/>
                </a:solidFill>
              </a:rPr>
              <a:t>t</a:t>
            </a:r>
            <a:r>
              <a:rPr lang="es-AR" sz="1600" b="1">
                <a:solidFill>
                  <a:srgbClr val="000080"/>
                </a:solidFill>
              </a:rPr>
              <a:t> [</a:t>
            </a:r>
            <a:r>
              <a:rPr lang="es-AR" sz="1600" b="1">
                <a:solidFill>
                  <a:srgbClr val="000080"/>
                </a:solidFill>
                <a:sym typeface="Symbol" pitchFamily="18" charset="2"/>
              </a:rPr>
              <a:t>C]</a:t>
            </a:r>
            <a:endParaRPr lang="es-AR" sz="1600" b="1">
              <a:solidFill>
                <a:srgbClr val="000080"/>
              </a:solidFill>
            </a:endParaRPr>
          </a:p>
        </p:txBody>
      </p:sp>
      <p:sp>
        <p:nvSpPr>
          <p:cNvPr id="1098761" name="Line 9"/>
          <p:cNvSpPr>
            <a:spLocks noChangeShapeType="1"/>
          </p:cNvSpPr>
          <p:nvPr/>
        </p:nvSpPr>
        <p:spPr bwMode="auto">
          <a:xfrm>
            <a:off x="568325" y="2362200"/>
            <a:ext cx="2132013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62" name="Line 10"/>
          <p:cNvSpPr>
            <a:spLocks noChangeShapeType="1"/>
          </p:cNvSpPr>
          <p:nvPr/>
        </p:nvSpPr>
        <p:spPr bwMode="auto">
          <a:xfrm>
            <a:off x="2692400" y="2362200"/>
            <a:ext cx="0" cy="1676400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63" name="Rectangle 11"/>
          <p:cNvSpPr>
            <a:spLocks noChangeArrowheads="1"/>
          </p:cNvSpPr>
          <p:nvPr/>
        </p:nvSpPr>
        <p:spPr bwMode="auto">
          <a:xfrm>
            <a:off x="234950" y="2222500"/>
            <a:ext cx="225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10</a:t>
            </a:r>
          </a:p>
        </p:txBody>
      </p:sp>
      <p:sp>
        <p:nvSpPr>
          <p:cNvPr id="1098764" name="Rectangle 12"/>
          <p:cNvSpPr>
            <a:spLocks noChangeArrowheads="1"/>
          </p:cNvSpPr>
          <p:nvPr/>
        </p:nvSpPr>
        <p:spPr bwMode="auto">
          <a:xfrm>
            <a:off x="2554288" y="4017963"/>
            <a:ext cx="3063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60°</a:t>
            </a:r>
          </a:p>
        </p:txBody>
      </p:sp>
      <p:sp>
        <p:nvSpPr>
          <p:cNvPr id="1098765" name="Text Box 13"/>
          <p:cNvSpPr txBox="1">
            <a:spLocks noChangeArrowheads="1"/>
          </p:cNvSpPr>
          <p:nvPr/>
        </p:nvSpPr>
        <p:spPr bwMode="auto">
          <a:xfrm>
            <a:off x="774700" y="4495800"/>
            <a:ext cx="2847975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Presión de agua necesaria (profundidad) en una instalación de motores “standard” modelos MS4000 de 4” y MS 6000 de 6”.</a:t>
            </a:r>
            <a:endParaRPr lang="es-AR" sz="800" b="1">
              <a:solidFill>
                <a:srgbClr val="000080"/>
              </a:solidFill>
            </a:endParaRPr>
          </a:p>
        </p:txBody>
      </p:sp>
      <p:sp>
        <p:nvSpPr>
          <p:cNvPr id="1098766" name="Line 14"/>
          <p:cNvSpPr>
            <a:spLocks noChangeShapeType="1"/>
          </p:cNvSpPr>
          <p:nvPr/>
        </p:nvSpPr>
        <p:spPr bwMode="auto">
          <a:xfrm flipV="1">
            <a:off x="5065713" y="1600200"/>
            <a:ext cx="0" cy="1752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67" name="Line 15"/>
          <p:cNvSpPr>
            <a:spLocks noChangeShapeType="1"/>
          </p:cNvSpPr>
          <p:nvPr/>
        </p:nvSpPr>
        <p:spPr bwMode="auto">
          <a:xfrm>
            <a:off x="5065713" y="3352800"/>
            <a:ext cx="3095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68" name="Rectangle 16"/>
          <p:cNvSpPr>
            <a:spLocks noChangeArrowheads="1"/>
          </p:cNvSpPr>
          <p:nvPr/>
        </p:nvSpPr>
        <p:spPr bwMode="auto">
          <a:xfrm>
            <a:off x="4926013" y="1219200"/>
            <a:ext cx="2413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0080"/>
                </a:solidFill>
              </a:rPr>
              <a:t>P</a:t>
            </a:r>
            <a:r>
              <a:rPr lang="es-AR" sz="2000" b="1" baseline="-25000">
                <a:solidFill>
                  <a:srgbClr val="000080"/>
                </a:solidFill>
              </a:rPr>
              <a:t>2</a:t>
            </a:r>
          </a:p>
        </p:txBody>
      </p:sp>
      <p:sp>
        <p:nvSpPr>
          <p:cNvPr id="1098769" name="Text Box 17"/>
          <p:cNvSpPr txBox="1">
            <a:spLocks noChangeArrowheads="1"/>
          </p:cNvSpPr>
          <p:nvPr/>
        </p:nvSpPr>
        <p:spPr bwMode="auto">
          <a:xfrm>
            <a:off x="384175" y="1516063"/>
            <a:ext cx="29543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chemeClr val="hlink"/>
                </a:solidFill>
              </a:rPr>
              <a:t>Profundidad de instalación</a:t>
            </a:r>
          </a:p>
        </p:txBody>
      </p:sp>
      <p:sp>
        <p:nvSpPr>
          <p:cNvPr id="1098770" name="Rectangle 18"/>
          <p:cNvSpPr>
            <a:spLocks noChangeArrowheads="1"/>
          </p:cNvSpPr>
          <p:nvPr/>
        </p:nvSpPr>
        <p:spPr bwMode="auto">
          <a:xfrm>
            <a:off x="5527675" y="1233488"/>
            <a:ext cx="30384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chemeClr val="hlink"/>
                </a:solidFill>
              </a:rPr>
              <a:t>Motor sumergible “Standard” de una “SP”</a:t>
            </a:r>
          </a:p>
        </p:txBody>
      </p:sp>
      <p:sp>
        <p:nvSpPr>
          <p:cNvPr id="1098771" name="Line 19"/>
          <p:cNvSpPr>
            <a:spLocks noChangeShapeType="1"/>
          </p:cNvSpPr>
          <p:nvPr/>
        </p:nvSpPr>
        <p:spPr bwMode="auto">
          <a:xfrm>
            <a:off x="5065713" y="2057400"/>
            <a:ext cx="1125537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72" name="Line 20"/>
          <p:cNvSpPr>
            <a:spLocks noChangeShapeType="1"/>
          </p:cNvSpPr>
          <p:nvPr/>
        </p:nvSpPr>
        <p:spPr bwMode="auto">
          <a:xfrm>
            <a:off x="5065713" y="2667000"/>
            <a:ext cx="183038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73" name="Line 21"/>
          <p:cNvSpPr>
            <a:spLocks noChangeShapeType="1"/>
          </p:cNvSpPr>
          <p:nvPr/>
        </p:nvSpPr>
        <p:spPr bwMode="auto">
          <a:xfrm>
            <a:off x="6191250" y="20574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74" name="Line 22"/>
          <p:cNvSpPr>
            <a:spLocks noChangeShapeType="1"/>
          </p:cNvSpPr>
          <p:nvPr/>
        </p:nvSpPr>
        <p:spPr bwMode="auto">
          <a:xfrm>
            <a:off x="6896100" y="26670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75" name="Line 23"/>
          <p:cNvSpPr>
            <a:spLocks noChangeShapeType="1"/>
          </p:cNvSpPr>
          <p:nvPr/>
        </p:nvSpPr>
        <p:spPr bwMode="auto">
          <a:xfrm>
            <a:off x="6191250" y="2057400"/>
            <a:ext cx="1055688" cy="9144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76" name="Rectangle 24"/>
          <p:cNvSpPr>
            <a:spLocks noChangeArrowheads="1"/>
          </p:cNvSpPr>
          <p:nvPr/>
        </p:nvSpPr>
        <p:spPr bwMode="auto">
          <a:xfrm>
            <a:off x="4503738" y="1905000"/>
            <a:ext cx="479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100%</a:t>
            </a:r>
          </a:p>
        </p:txBody>
      </p:sp>
      <p:sp>
        <p:nvSpPr>
          <p:cNvPr id="1098777" name="Rectangle 25"/>
          <p:cNvSpPr>
            <a:spLocks noChangeArrowheads="1"/>
          </p:cNvSpPr>
          <p:nvPr/>
        </p:nvSpPr>
        <p:spPr bwMode="auto">
          <a:xfrm>
            <a:off x="4643438" y="2514600"/>
            <a:ext cx="3762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50%</a:t>
            </a:r>
          </a:p>
        </p:txBody>
      </p:sp>
      <p:sp>
        <p:nvSpPr>
          <p:cNvPr id="1098778" name="Rectangle 26"/>
          <p:cNvSpPr>
            <a:spLocks noChangeArrowheads="1"/>
          </p:cNvSpPr>
          <p:nvPr/>
        </p:nvSpPr>
        <p:spPr bwMode="auto">
          <a:xfrm>
            <a:off x="6121400" y="3429000"/>
            <a:ext cx="2079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40</a:t>
            </a:r>
          </a:p>
        </p:txBody>
      </p:sp>
      <p:sp>
        <p:nvSpPr>
          <p:cNvPr id="1098779" name="Rectangle 27"/>
          <p:cNvSpPr>
            <a:spLocks noChangeArrowheads="1"/>
          </p:cNvSpPr>
          <p:nvPr/>
        </p:nvSpPr>
        <p:spPr bwMode="auto">
          <a:xfrm>
            <a:off x="6824663" y="3429000"/>
            <a:ext cx="2079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60</a:t>
            </a:r>
          </a:p>
        </p:txBody>
      </p:sp>
      <p:sp>
        <p:nvSpPr>
          <p:cNvPr id="1098780" name="Rectangle 28"/>
          <p:cNvSpPr>
            <a:spLocks noChangeArrowheads="1"/>
          </p:cNvSpPr>
          <p:nvPr/>
        </p:nvSpPr>
        <p:spPr bwMode="auto">
          <a:xfrm>
            <a:off x="8232775" y="3124200"/>
            <a:ext cx="4651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0080"/>
                </a:solidFill>
              </a:rPr>
              <a:t>t</a:t>
            </a:r>
            <a:r>
              <a:rPr lang="es-AR" sz="1600" b="1">
                <a:solidFill>
                  <a:srgbClr val="000080"/>
                </a:solidFill>
              </a:rPr>
              <a:t> [</a:t>
            </a:r>
            <a:r>
              <a:rPr lang="es-AR" sz="1600" b="1">
                <a:solidFill>
                  <a:srgbClr val="000080"/>
                </a:solidFill>
                <a:sym typeface="Symbol" pitchFamily="18" charset="2"/>
              </a:rPr>
              <a:t>C]</a:t>
            </a:r>
          </a:p>
        </p:txBody>
      </p:sp>
      <p:sp>
        <p:nvSpPr>
          <p:cNvPr id="1098781" name="Text Box 29"/>
          <p:cNvSpPr txBox="1">
            <a:spLocks noChangeArrowheads="1"/>
          </p:cNvSpPr>
          <p:nvPr/>
        </p:nvSpPr>
        <p:spPr bwMode="auto">
          <a:xfrm>
            <a:off x="5276850" y="4495800"/>
            <a:ext cx="3236913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chemeClr val="hlink"/>
                </a:solidFill>
              </a:rPr>
              <a:t>Influencia de la </a:t>
            </a:r>
            <a:r>
              <a:rPr lang="es-AR" sz="1600" b="1" u="sng">
                <a:solidFill>
                  <a:schemeClr val="hlink"/>
                </a:solidFill>
              </a:rPr>
              <a:t>temperatura del</a:t>
            </a:r>
            <a:r>
              <a:rPr lang="es-AR" sz="1600" b="1">
                <a:solidFill>
                  <a:schemeClr val="hlink"/>
                </a:solidFill>
              </a:rPr>
              <a:t> </a:t>
            </a:r>
            <a:r>
              <a:rPr lang="es-AR" sz="1600" b="1" u="sng">
                <a:solidFill>
                  <a:schemeClr val="hlink"/>
                </a:solidFill>
              </a:rPr>
              <a:t>agua</a:t>
            </a:r>
            <a:r>
              <a:rPr lang="es-AR" sz="1600" b="1">
                <a:solidFill>
                  <a:schemeClr val="hlink"/>
                </a:solidFill>
              </a:rPr>
              <a:t> sobre la potencia que debe exigírsele a un motor sumergible con flujo de refrigeración 0,15 m/s</a:t>
            </a:r>
          </a:p>
        </p:txBody>
      </p:sp>
      <p:sp>
        <p:nvSpPr>
          <p:cNvPr id="1098782" name="Line 30"/>
          <p:cNvSpPr>
            <a:spLocks noChangeShapeType="1"/>
          </p:cNvSpPr>
          <p:nvPr/>
        </p:nvSpPr>
        <p:spPr bwMode="auto">
          <a:xfrm>
            <a:off x="1235075" y="3817938"/>
            <a:ext cx="0" cy="238125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83" name="Line 31"/>
          <p:cNvSpPr>
            <a:spLocks noChangeShapeType="1"/>
          </p:cNvSpPr>
          <p:nvPr/>
        </p:nvSpPr>
        <p:spPr bwMode="auto">
          <a:xfrm>
            <a:off x="1930400" y="3135313"/>
            <a:ext cx="0" cy="873125"/>
          </a:xfrm>
          <a:prstGeom prst="line">
            <a:avLst/>
          </a:prstGeom>
          <a:noFill/>
          <a:ln w="9525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098784" name="Rectangle 32"/>
          <p:cNvSpPr>
            <a:spLocks noChangeArrowheads="1"/>
          </p:cNvSpPr>
          <p:nvPr/>
        </p:nvSpPr>
        <p:spPr bwMode="auto">
          <a:xfrm>
            <a:off x="1733550" y="3990975"/>
            <a:ext cx="4905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50°</a:t>
            </a:r>
          </a:p>
        </p:txBody>
      </p:sp>
      <p:sp>
        <p:nvSpPr>
          <p:cNvPr id="1098785" name="Line 33"/>
          <p:cNvSpPr>
            <a:spLocks noChangeShapeType="1"/>
          </p:cNvSpPr>
          <p:nvPr/>
        </p:nvSpPr>
        <p:spPr bwMode="auto">
          <a:xfrm flipV="1">
            <a:off x="1231900" y="2157413"/>
            <a:ext cx="1670050" cy="16716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8786" name="Line 34"/>
          <p:cNvSpPr>
            <a:spLocks noChangeShapeType="1"/>
          </p:cNvSpPr>
          <p:nvPr/>
        </p:nvSpPr>
        <p:spPr bwMode="auto">
          <a:xfrm flipH="1">
            <a:off x="560388" y="3816350"/>
            <a:ext cx="6715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8787" name="Rectangle 35"/>
          <p:cNvSpPr>
            <a:spLocks noChangeArrowheads="1"/>
          </p:cNvSpPr>
          <p:nvPr/>
        </p:nvSpPr>
        <p:spPr bwMode="auto">
          <a:xfrm>
            <a:off x="173038" y="2833688"/>
            <a:ext cx="296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5</a:t>
            </a:r>
          </a:p>
        </p:txBody>
      </p:sp>
      <p:sp>
        <p:nvSpPr>
          <p:cNvPr id="1098788" name="Rectangle 36"/>
          <p:cNvSpPr>
            <a:spLocks noChangeArrowheads="1"/>
          </p:cNvSpPr>
          <p:nvPr/>
        </p:nvSpPr>
        <p:spPr bwMode="auto">
          <a:xfrm>
            <a:off x="160338" y="3479800"/>
            <a:ext cx="2968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1</a:t>
            </a:r>
          </a:p>
        </p:txBody>
      </p:sp>
      <p:sp>
        <p:nvSpPr>
          <p:cNvPr id="1098789" name="Rectangle 37"/>
          <p:cNvSpPr>
            <a:spLocks noChangeArrowheads="1"/>
          </p:cNvSpPr>
          <p:nvPr/>
        </p:nvSpPr>
        <p:spPr bwMode="auto">
          <a:xfrm>
            <a:off x="0" y="3808413"/>
            <a:ext cx="495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80"/>
                </a:solidFill>
              </a:rPr>
              <a:t>0,5</a:t>
            </a:r>
          </a:p>
        </p:txBody>
      </p:sp>
      <p:sp>
        <p:nvSpPr>
          <p:cNvPr id="1098790" name="Line 38"/>
          <p:cNvSpPr>
            <a:spLocks noChangeShapeType="1"/>
          </p:cNvSpPr>
          <p:nvPr/>
        </p:nvSpPr>
        <p:spPr bwMode="auto">
          <a:xfrm>
            <a:off x="512763" y="3670300"/>
            <a:ext cx="1222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8791" name="Line 39"/>
          <p:cNvSpPr>
            <a:spLocks noChangeShapeType="1"/>
          </p:cNvSpPr>
          <p:nvPr/>
        </p:nvSpPr>
        <p:spPr bwMode="auto">
          <a:xfrm>
            <a:off x="517525" y="3030538"/>
            <a:ext cx="1222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8792" name="Line 40"/>
          <p:cNvSpPr>
            <a:spLocks noChangeShapeType="1"/>
          </p:cNvSpPr>
          <p:nvPr/>
        </p:nvSpPr>
        <p:spPr bwMode="auto">
          <a:xfrm>
            <a:off x="508000" y="2371725"/>
            <a:ext cx="1222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098793" name="Text Box 4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9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613"/>
            <a:ext cx="9144000" cy="59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99779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825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AR" sz="2800" b="1">
                <a:solidFill>
                  <a:schemeClr val="bg1"/>
                </a:solidFill>
              </a:rPr>
              <a:t>Influencia de la Temperatura sobre el Cojinete Axial</a:t>
            </a:r>
            <a:endParaRPr lang="es-E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08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4963"/>
            <a:ext cx="9144000" cy="591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00803" name="Rectangle 3"/>
          <p:cNvSpPr>
            <a:spLocks noChangeArrowheads="1"/>
          </p:cNvSpPr>
          <p:nvPr/>
        </p:nvSpPr>
        <p:spPr bwMode="auto">
          <a:xfrm>
            <a:off x="0" y="330200"/>
            <a:ext cx="9144000" cy="825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AR" sz="2800" b="1">
                <a:solidFill>
                  <a:schemeClr val="bg1"/>
                </a:solidFill>
              </a:rPr>
              <a:t>Influencia del Caudal en la carga del Cojinete Axial</a:t>
            </a:r>
            <a:endParaRPr lang="es-ES" sz="2800" b="1">
              <a:solidFill>
                <a:schemeClr val="bg1"/>
              </a:solidFill>
            </a:endParaRPr>
          </a:p>
        </p:txBody>
      </p:sp>
      <p:sp>
        <p:nvSpPr>
          <p:cNvPr id="1100804" name="AutoShape 4"/>
          <p:cNvSpPr>
            <a:spLocks noChangeArrowheads="1"/>
          </p:cNvSpPr>
          <p:nvPr/>
        </p:nvSpPr>
        <p:spPr bwMode="auto">
          <a:xfrm>
            <a:off x="5918200" y="1206500"/>
            <a:ext cx="2514600" cy="16891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0805" name="Text Box 5"/>
          <p:cNvSpPr txBox="1">
            <a:spLocks noChangeArrowheads="1"/>
          </p:cNvSpPr>
          <p:nvPr/>
        </p:nvSpPr>
        <p:spPr bwMode="auto">
          <a:xfrm>
            <a:off x="5994400" y="1536700"/>
            <a:ext cx="2336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>
                <a:solidFill>
                  <a:schemeClr val="bg1"/>
                </a:solidFill>
              </a:rPr>
              <a:t>Por etapa</a:t>
            </a:r>
          </a:p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1 N </a:t>
            </a:r>
            <a:r>
              <a:rPr lang="es-AR" sz="2000" b="1">
                <a:solidFill>
                  <a:schemeClr val="bg1"/>
                </a:solidFill>
                <a:sym typeface="Symbol" pitchFamily="18" charset="2"/>
              </a:rPr>
              <a:t></a:t>
            </a:r>
            <a:r>
              <a:rPr lang="es-AR" sz="2000" b="1">
                <a:solidFill>
                  <a:schemeClr val="bg1"/>
                </a:solidFill>
              </a:rPr>
              <a:t> 0,1 Kg</a:t>
            </a:r>
            <a:endParaRPr lang="es-ES" sz="2000" b="1">
              <a:solidFill>
                <a:schemeClr val="bg1"/>
              </a:solidFill>
            </a:endParaRPr>
          </a:p>
        </p:txBody>
      </p:sp>
      <p:sp>
        <p:nvSpPr>
          <p:cNvPr id="1100806" name="Rectangle 6"/>
          <p:cNvSpPr>
            <a:spLocks noChangeArrowheads="1"/>
          </p:cNvSpPr>
          <p:nvPr/>
        </p:nvSpPr>
        <p:spPr bwMode="auto">
          <a:xfrm>
            <a:off x="5816600" y="2946400"/>
            <a:ext cx="3175000" cy="2844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0807" name="Text Box 7"/>
          <p:cNvSpPr txBox="1">
            <a:spLocks noChangeArrowheads="1"/>
          </p:cNvSpPr>
          <p:nvPr/>
        </p:nvSpPr>
        <p:spPr bwMode="auto">
          <a:xfrm>
            <a:off x="5829300" y="2959100"/>
            <a:ext cx="31369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>
                <a:solidFill>
                  <a:schemeClr val="bg1"/>
                </a:solidFill>
              </a:rPr>
              <a:t>Cojinete Axial</a:t>
            </a:r>
          </a:p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MS4000 = 4,4 kN</a:t>
            </a:r>
          </a:p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MS6 = 27,5 kN</a:t>
            </a:r>
          </a:p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MS8000 = 50 kN</a:t>
            </a:r>
          </a:p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MMS10000 = 50 kN</a:t>
            </a:r>
          </a:p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MMS12000 = 70 kN </a:t>
            </a:r>
            <a:endParaRPr lang="es-ES" sz="20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1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675"/>
            <a:ext cx="9144000" cy="592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01827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825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AR" b="1">
                <a:solidFill>
                  <a:schemeClr val="bg1"/>
                </a:solidFill>
              </a:rPr>
              <a:t>Pérdida de presión según la instalación (ingreso por debajo)</a:t>
            </a:r>
            <a:endParaRPr lang="es-ES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602" name="Text Box 2"/>
          <p:cNvSpPr txBox="1">
            <a:spLocks noChangeArrowheads="1"/>
          </p:cNvSpPr>
          <p:nvPr/>
        </p:nvSpPr>
        <p:spPr bwMode="auto">
          <a:xfrm>
            <a:off x="304800" y="171450"/>
            <a:ext cx="861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800" b="1" u="sng">
                <a:solidFill>
                  <a:srgbClr val="FE1A14"/>
                </a:solidFill>
                <a:latin typeface="Arial" pitchFamily="34" charset="0"/>
              </a:rPr>
              <a:t>Algunos parámetros importantes de los acuíferos</a:t>
            </a:r>
          </a:p>
        </p:txBody>
      </p:sp>
      <p:sp>
        <p:nvSpPr>
          <p:cNvPr id="1049603" name="Text Box 3"/>
          <p:cNvSpPr txBox="1">
            <a:spLocks noChangeArrowheads="1"/>
          </p:cNvSpPr>
          <p:nvPr/>
        </p:nvSpPr>
        <p:spPr bwMode="auto">
          <a:xfrm>
            <a:off x="533400" y="579438"/>
            <a:ext cx="80772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 u="sng">
                <a:solidFill>
                  <a:srgbClr val="FE1A14"/>
                </a:solidFill>
                <a:latin typeface="Arial" pitchFamily="34" charset="0"/>
              </a:rPr>
              <a:t>Por ejemplo</a:t>
            </a:r>
            <a:r>
              <a:rPr lang="es-AR" sz="1800" b="1">
                <a:solidFill>
                  <a:srgbClr val="FE1A14"/>
                </a:solidFill>
                <a:latin typeface="Arial" pitchFamily="34" charset="0"/>
              </a:rPr>
              <a:t>: “Caudal Específico” o “Específico del Pozo”, se lo</a:t>
            </a:r>
          </a:p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FE1A14"/>
                </a:solidFill>
                <a:latin typeface="Arial" pitchFamily="34" charset="0"/>
              </a:rPr>
              <a:t>define como los m</a:t>
            </a:r>
            <a:r>
              <a:rPr lang="es-AR" sz="1800" b="1" baseline="30000">
                <a:solidFill>
                  <a:srgbClr val="FE1A14"/>
                </a:solidFill>
                <a:latin typeface="Arial" pitchFamily="34" charset="0"/>
              </a:rPr>
              <a:t>3</a:t>
            </a:r>
            <a:r>
              <a:rPr lang="es-AR" sz="1800" b="1">
                <a:solidFill>
                  <a:srgbClr val="FE1A14"/>
                </a:solidFill>
                <a:latin typeface="Arial" pitchFamily="34" charset="0"/>
              </a:rPr>
              <a:t>/h que produce por cada metro de caída de su</a:t>
            </a:r>
          </a:p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FE1A14"/>
                </a:solidFill>
                <a:latin typeface="Arial" pitchFamily="34" charset="0"/>
              </a:rPr>
              <a:t>nivel dinámico, Q</a:t>
            </a:r>
            <a:r>
              <a:rPr lang="es-AR" sz="1800" b="1" baseline="-25000">
                <a:solidFill>
                  <a:srgbClr val="FE1A14"/>
                </a:solidFill>
                <a:latin typeface="Arial" pitchFamily="34" charset="0"/>
              </a:rPr>
              <a:t>e </a:t>
            </a:r>
            <a:r>
              <a:rPr lang="es-AR" sz="1800" b="1">
                <a:solidFill>
                  <a:srgbClr val="FE1A14"/>
                </a:solidFill>
                <a:latin typeface="Arial" pitchFamily="34" charset="0"/>
              </a:rPr>
              <a:t>= XX (m</a:t>
            </a:r>
            <a:r>
              <a:rPr lang="es-AR" sz="1800" b="1" baseline="30000">
                <a:solidFill>
                  <a:srgbClr val="FE1A14"/>
                </a:solidFill>
                <a:latin typeface="Arial" pitchFamily="34" charset="0"/>
              </a:rPr>
              <a:t>3</a:t>
            </a:r>
            <a:r>
              <a:rPr lang="es-AR" sz="1800" b="1">
                <a:solidFill>
                  <a:srgbClr val="FE1A14"/>
                </a:solidFill>
                <a:latin typeface="Arial" pitchFamily="34" charset="0"/>
              </a:rPr>
              <a:t>/h) / m.</a:t>
            </a:r>
          </a:p>
        </p:txBody>
      </p:sp>
      <p:sp>
        <p:nvSpPr>
          <p:cNvPr id="1049604" name="Line 4"/>
          <p:cNvSpPr>
            <a:spLocks noChangeShapeType="1"/>
          </p:cNvSpPr>
          <p:nvPr/>
        </p:nvSpPr>
        <p:spPr bwMode="auto">
          <a:xfrm>
            <a:off x="838200" y="2286000"/>
            <a:ext cx="51054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05" name="Line 5"/>
          <p:cNvSpPr>
            <a:spLocks noChangeShapeType="1"/>
          </p:cNvSpPr>
          <p:nvPr/>
        </p:nvSpPr>
        <p:spPr bwMode="auto">
          <a:xfrm>
            <a:off x="838200" y="2590800"/>
            <a:ext cx="5105400" cy="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06" name="Rectangle 6"/>
          <p:cNvSpPr>
            <a:spLocks noChangeArrowheads="1"/>
          </p:cNvSpPr>
          <p:nvPr/>
        </p:nvSpPr>
        <p:spPr bwMode="auto">
          <a:xfrm>
            <a:off x="838200" y="3200400"/>
            <a:ext cx="5105400" cy="2286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07" name="Rectangle 7"/>
          <p:cNvSpPr>
            <a:spLocks noChangeArrowheads="1"/>
          </p:cNvSpPr>
          <p:nvPr/>
        </p:nvSpPr>
        <p:spPr bwMode="auto">
          <a:xfrm>
            <a:off x="838200" y="4419600"/>
            <a:ext cx="5105400" cy="22860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08" name="Rectangle 8"/>
          <p:cNvSpPr>
            <a:spLocks noChangeArrowheads="1"/>
          </p:cNvSpPr>
          <p:nvPr/>
        </p:nvSpPr>
        <p:spPr bwMode="auto">
          <a:xfrm>
            <a:off x="838200" y="5715000"/>
            <a:ext cx="51054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09" name="Line 9"/>
          <p:cNvSpPr>
            <a:spLocks noChangeShapeType="1"/>
          </p:cNvSpPr>
          <p:nvPr/>
        </p:nvSpPr>
        <p:spPr bwMode="auto">
          <a:xfrm>
            <a:off x="5943600" y="2286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10" name="Line 10"/>
          <p:cNvSpPr>
            <a:spLocks noChangeShapeType="1"/>
          </p:cNvSpPr>
          <p:nvPr/>
        </p:nvSpPr>
        <p:spPr bwMode="auto">
          <a:xfrm>
            <a:off x="838200" y="2286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11" name="Text Box 11"/>
          <p:cNvSpPr txBox="1">
            <a:spLocks noChangeArrowheads="1"/>
          </p:cNvSpPr>
          <p:nvPr/>
        </p:nvSpPr>
        <p:spPr bwMode="auto">
          <a:xfrm>
            <a:off x="838200" y="2667000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chemeClr val="accent2"/>
                </a:solidFill>
                <a:latin typeface="Arial" pitchFamily="34" charset="0"/>
              </a:rPr>
              <a:t>EPIPUELCHE O PAMPEANO</a:t>
            </a:r>
            <a:endParaRPr lang="es-AR" sz="20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049612" name="Text Box 12"/>
          <p:cNvSpPr txBox="1">
            <a:spLocks noChangeArrowheads="1"/>
          </p:cNvSpPr>
          <p:nvPr/>
        </p:nvSpPr>
        <p:spPr bwMode="auto">
          <a:xfrm>
            <a:off x="838200" y="37338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chemeClr val="accent2"/>
                </a:solidFill>
                <a:latin typeface="Arial" pitchFamily="34" charset="0"/>
              </a:rPr>
              <a:t>PUELCHE </a:t>
            </a:r>
            <a:endParaRPr lang="es-AR" sz="20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049613" name="Text Box 13"/>
          <p:cNvSpPr txBox="1">
            <a:spLocks noChangeArrowheads="1"/>
          </p:cNvSpPr>
          <p:nvPr/>
        </p:nvSpPr>
        <p:spPr bwMode="auto">
          <a:xfrm>
            <a:off x="838200" y="5029200"/>
            <a:ext cx="426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chemeClr val="accent2"/>
                </a:solidFill>
                <a:latin typeface="Arial" pitchFamily="34" charset="0"/>
              </a:rPr>
              <a:t>HIPOPUELCHE</a:t>
            </a:r>
          </a:p>
        </p:txBody>
      </p:sp>
      <p:sp>
        <p:nvSpPr>
          <p:cNvPr id="1049614" name="AutoShape 14"/>
          <p:cNvSpPr>
            <a:spLocks noChangeArrowheads="1"/>
          </p:cNvSpPr>
          <p:nvPr/>
        </p:nvSpPr>
        <p:spPr bwMode="auto">
          <a:xfrm>
            <a:off x="4343400" y="1981200"/>
            <a:ext cx="304800" cy="228600"/>
          </a:xfrm>
          <a:prstGeom prst="flowChartMerge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15" name="Rectangle 15"/>
          <p:cNvSpPr>
            <a:spLocks noChangeArrowheads="1"/>
          </p:cNvSpPr>
          <p:nvPr/>
        </p:nvSpPr>
        <p:spPr bwMode="auto">
          <a:xfrm>
            <a:off x="838200" y="1828800"/>
            <a:ext cx="333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 O NIVEL “0” </a:t>
            </a:r>
          </a:p>
        </p:txBody>
      </p:sp>
      <p:sp>
        <p:nvSpPr>
          <p:cNvPr id="1049616" name="AutoShape 16"/>
          <p:cNvSpPr>
            <a:spLocks/>
          </p:cNvSpPr>
          <p:nvPr/>
        </p:nvSpPr>
        <p:spPr bwMode="auto">
          <a:xfrm>
            <a:off x="6019800" y="2286000"/>
            <a:ext cx="76200" cy="228600"/>
          </a:xfrm>
          <a:prstGeom prst="rightBrace">
            <a:avLst>
              <a:gd name="adj1" fmla="val 250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17" name="AutoShape 17"/>
          <p:cNvSpPr>
            <a:spLocks/>
          </p:cNvSpPr>
          <p:nvPr/>
        </p:nvSpPr>
        <p:spPr bwMode="auto">
          <a:xfrm>
            <a:off x="6019800" y="3200400"/>
            <a:ext cx="76200" cy="228600"/>
          </a:xfrm>
          <a:prstGeom prst="rightBrace">
            <a:avLst>
              <a:gd name="adj1" fmla="val 25000"/>
              <a:gd name="adj2" fmla="val 50000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49618" name="Text Box 18"/>
          <p:cNvSpPr txBox="1">
            <a:spLocks noChangeArrowheads="1"/>
          </p:cNvSpPr>
          <p:nvPr/>
        </p:nvSpPr>
        <p:spPr bwMode="auto">
          <a:xfrm>
            <a:off x="6189663" y="22098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009900"/>
                </a:solidFill>
                <a:latin typeface="Arial" pitchFamily="34" charset="0"/>
              </a:rPr>
              <a:t>85 cm</a:t>
            </a:r>
          </a:p>
        </p:txBody>
      </p:sp>
      <p:sp>
        <p:nvSpPr>
          <p:cNvPr id="1049619" name="AutoShape 19"/>
          <p:cNvSpPr>
            <a:spLocks noChangeArrowheads="1"/>
          </p:cNvSpPr>
          <p:nvPr/>
        </p:nvSpPr>
        <p:spPr bwMode="auto">
          <a:xfrm>
            <a:off x="6962775" y="1981200"/>
            <a:ext cx="2028825" cy="1066800"/>
          </a:xfrm>
          <a:prstGeom prst="wedgeRoundRectCallout">
            <a:avLst>
              <a:gd name="adj1" fmla="val -99926"/>
              <a:gd name="adj2" fmla="val 5653"/>
              <a:gd name="adj3" fmla="val 16667"/>
            </a:avLst>
          </a:prstGeom>
          <a:noFill/>
          <a:ln w="2857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600" b="1">
                <a:solidFill>
                  <a:srgbClr val="FF9900"/>
                </a:solidFill>
                <a:latin typeface="Arial" pitchFamily="34" charset="0"/>
              </a:rPr>
              <a:t>Placa arcillosa muy</a:t>
            </a:r>
          </a:p>
          <a:p>
            <a:pPr algn="ctr" eaLnBrk="0" hangingPunct="0"/>
            <a:r>
              <a:rPr lang="es-AR" sz="1600" b="1">
                <a:solidFill>
                  <a:srgbClr val="FF9900"/>
                </a:solidFill>
                <a:latin typeface="Arial" pitchFamily="34" charset="0"/>
              </a:rPr>
              <a:t>dura, aprovechada </a:t>
            </a:r>
          </a:p>
          <a:p>
            <a:pPr algn="ctr" eaLnBrk="0" hangingPunct="0"/>
            <a:r>
              <a:rPr lang="es-AR" sz="1600" b="1">
                <a:solidFill>
                  <a:srgbClr val="FF9900"/>
                </a:solidFill>
                <a:latin typeface="Arial" pitchFamily="34" charset="0"/>
              </a:rPr>
              <a:t>por la construcción</a:t>
            </a:r>
          </a:p>
        </p:txBody>
      </p:sp>
      <p:sp>
        <p:nvSpPr>
          <p:cNvPr id="1049620" name="AutoShape 20"/>
          <p:cNvSpPr>
            <a:spLocks noChangeArrowheads="1"/>
          </p:cNvSpPr>
          <p:nvPr/>
        </p:nvSpPr>
        <p:spPr bwMode="auto">
          <a:xfrm>
            <a:off x="7104063" y="3505200"/>
            <a:ext cx="1887537" cy="685800"/>
          </a:xfrm>
          <a:prstGeom prst="wedgeRoundRectCallout">
            <a:avLst>
              <a:gd name="adj1" fmla="val -115759"/>
              <a:gd name="adj2" fmla="val -63426"/>
              <a:gd name="adj3" fmla="val 16667"/>
            </a:avLst>
          </a:prstGeom>
          <a:noFill/>
          <a:ln w="28575">
            <a:solidFill>
              <a:srgbClr val="99663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600" b="1">
                <a:solidFill>
                  <a:srgbClr val="996633"/>
                </a:solidFill>
                <a:latin typeface="Arial" pitchFamily="34" charset="0"/>
              </a:rPr>
              <a:t>Arcilla que puede</a:t>
            </a:r>
          </a:p>
          <a:p>
            <a:pPr algn="ctr" eaLnBrk="0" hangingPunct="0"/>
            <a:r>
              <a:rPr lang="es-AR" sz="1600" b="1">
                <a:solidFill>
                  <a:srgbClr val="996633"/>
                </a:solidFill>
                <a:latin typeface="Arial" pitchFamily="34" charset="0"/>
              </a:rPr>
              <a:t>o no exisitir</a:t>
            </a:r>
            <a:endParaRPr lang="es-AR" sz="1600">
              <a:solidFill>
                <a:srgbClr val="996633"/>
              </a:solidFill>
              <a:latin typeface="Arial" pitchFamily="34" charset="0"/>
            </a:endParaRPr>
          </a:p>
        </p:txBody>
      </p:sp>
      <p:sp>
        <p:nvSpPr>
          <p:cNvPr id="1049621" name="Rectangle 21"/>
          <p:cNvSpPr>
            <a:spLocks noChangeArrowheads="1"/>
          </p:cNvSpPr>
          <p:nvPr/>
        </p:nvSpPr>
        <p:spPr bwMode="auto">
          <a:xfrm>
            <a:off x="6096000" y="3124200"/>
            <a:ext cx="1365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996633"/>
                </a:solidFill>
                <a:latin typeface="Arial" pitchFamily="34" charset="0"/>
              </a:rPr>
              <a:t>Aprox. 4 m</a:t>
            </a:r>
          </a:p>
        </p:txBody>
      </p:sp>
      <p:sp>
        <p:nvSpPr>
          <p:cNvPr id="1049622" name="AutoShape 22"/>
          <p:cNvSpPr>
            <a:spLocks noChangeArrowheads="1"/>
          </p:cNvSpPr>
          <p:nvPr/>
        </p:nvSpPr>
        <p:spPr bwMode="auto">
          <a:xfrm>
            <a:off x="6823075" y="4267200"/>
            <a:ext cx="2168525" cy="1219200"/>
          </a:xfrm>
          <a:prstGeom prst="wedgeRoundRectCallout">
            <a:avLst>
              <a:gd name="adj1" fmla="val -90745"/>
              <a:gd name="adj2" fmla="val -27343"/>
              <a:gd name="adj3" fmla="val 16667"/>
            </a:avLst>
          </a:prstGeom>
          <a:noFill/>
          <a:ln w="28575">
            <a:solidFill>
              <a:srgbClr val="0099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600" b="1">
                <a:solidFill>
                  <a:srgbClr val="009999"/>
                </a:solidFill>
                <a:latin typeface="Arial" pitchFamily="34" charset="0"/>
              </a:rPr>
              <a:t>Arcilla “azul”, que</a:t>
            </a:r>
          </a:p>
          <a:p>
            <a:pPr algn="ctr" eaLnBrk="0" hangingPunct="0"/>
            <a:r>
              <a:rPr lang="es-AR" sz="1600" b="1">
                <a:solidFill>
                  <a:srgbClr val="009999"/>
                </a:solidFill>
                <a:latin typeface="Arial" pitchFamily="34" charset="0"/>
              </a:rPr>
              <a:t>puede o no exisitir,</a:t>
            </a:r>
          </a:p>
          <a:p>
            <a:pPr algn="ctr" eaLnBrk="0" hangingPunct="0"/>
            <a:r>
              <a:rPr lang="es-AR" sz="1600" b="1">
                <a:solidFill>
                  <a:srgbClr val="009999"/>
                </a:solidFill>
                <a:latin typeface="Arial" pitchFamily="34" charset="0"/>
              </a:rPr>
              <a:t>aunque en realidad </a:t>
            </a:r>
          </a:p>
          <a:p>
            <a:pPr algn="ctr" eaLnBrk="0" hangingPunct="0"/>
            <a:r>
              <a:rPr lang="es-AR" sz="1600" b="1">
                <a:solidFill>
                  <a:srgbClr val="009999"/>
                </a:solidFill>
                <a:latin typeface="Arial" pitchFamily="34" charset="0"/>
              </a:rPr>
              <a:t>es blanca o verdosa</a:t>
            </a:r>
            <a:endParaRPr lang="es-AR" sz="1600">
              <a:solidFill>
                <a:srgbClr val="009999"/>
              </a:solidFill>
              <a:latin typeface="Arial" pitchFamily="34" charset="0"/>
            </a:endParaRPr>
          </a:p>
        </p:txBody>
      </p:sp>
      <p:sp>
        <p:nvSpPr>
          <p:cNvPr id="1049623" name="Text Box 23"/>
          <p:cNvSpPr txBox="1">
            <a:spLocks noChangeArrowheads="1"/>
          </p:cNvSpPr>
          <p:nvPr/>
        </p:nvSpPr>
        <p:spPr bwMode="auto">
          <a:xfrm>
            <a:off x="4038600" y="2667000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chemeClr val="accent2"/>
                </a:solidFill>
                <a:latin typeface="Arial" pitchFamily="34" charset="0"/>
              </a:rPr>
              <a:t>Q</a:t>
            </a:r>
            <a:r>
              <a:rPr lang="es-AR" sz="2000" b="1" baseline="-25000">
                <a:solidFill>
                  <a:schemeClr val="accent2"/>
                </a:solidFill>
                <a:latin typeface="Arial" pitchFamily="34" charset="0"/>
              </a:rPr>
              <a:t>e </a:t>
            </a:r>
            <a:r>
              <a:rPr lang="es-AR" sz="2000" b="1">
                <a:solidFill>
                  <a:schemeClr val="accent2"/>
                </a:solidFill>
                <a:latin typeface="Arial" pitchFamily="34" charset="0"/>
                <a:sym typeface="Symbol" pitchFamily="18" charset="2"/>
              </a:rPr>
              <a:t></a:t>
            </a:r>
            <a:r>
              <a:rPr lang="es-AR" sz="2000" b="1">
                <a:solidFill>
                  <a:schemeClr val="accent2"/>
                </a:solidFill>
                <a:latin typeface="Arial" pitchFamily="34" charset="0"/>
              </a:rPr>
              <a:t> 1m</a:t>
            </a:r>
            <a:r>
              <a:rPr lang="es-AR" sz="2000" b="1" baseline="30000">
                <a:solidFill>
                  <a:schemeClr val="accent2"/>
                </a:solidFill>
                <a:latin typeface="Arial" pitchFamily="34" charset="0"/>
              </a:rPr>
              <a:t>3</a:t>
            </a:r>
            <a:r>
              <a:rPr lang="es-AR" sz="2000" b="1">
                <a:solidFill>
                  <a:schemeClr val="accent2"/>
                </a:solidFill>
                <a:latin typeface="Arial" pitchFamily="34" charset="0"/>
              </a:rPr>
              <a:t>/h / m</a:t>
            </a:r>
          </a:p>
        </p:txBody>
      </p:sp>
      <p:sp>
        <p:nvSpPr>
          <p:cNvPr id="1049624" name="Rectangle 24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49625" name="AutoShape 25"/>
          <p:cNvSpPr>
            <a:spLocks noChangeArrowheads="1"/>
          </p:cNvSpPr>
          <p:nvPr/>
        </p:nvSpPr>
        <p:spPr bwMode="auto">
          <a:xfrm>
            <a:off x="7086600" y="1447800"/>
            <a:ext cx="1828800" cy="304800"/>
          </a:xfrm>
          <a:prstGeom prst="wedgeRoundRectCallout">
            <a:avLst>
              <a:gd name="adj1" fmla="val -172481"/>
              <a:gd name="adj2" fmla="val 265625"/>
              <a:gd name="adj3" fmla="val 16667"/>
            </a:avLst>
          </a:prstGeom>
          <a:noFill/>
          <a:ln w="28575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009900"/>
                </a:solidFill>
                <a:latin typeface="Arial" pitchFamily="34" charset="0"/>
              </a:rPr>
              <a:t>Napa “Freática”</a:t>
            </a:r>
            <a:endParaRPr lang="es-AR" sz="1800">
              <a:solidFill>
                <a:srgbClr val="009900"/>
              </a:solidFill>
              <a:latin typeface="Arial" pitchFamily="34" charset="0"/>
            </a:endParaRPr>
          </a:p>
        </p:txBody>
      </p:sp>
      <p:sp>
        <p:nvSpPr>
          <p:cNvPr id="1049626" name="AutoShape 26"/>
          <p:cNvSpPr>
            <a:spLocks noChangeArrowheads="1"/>
          </p:cNvSpPr>
          <p:nvPr/>
        </p:nvSpPr>
        <p:spPr bwMode="auto">
          <a:xfrm>
            <a:off x="2438400" y="3429000"/>
            <a:ext cx="1600200" cy="990600"/>
          </a:xfrm>
          <a:prstGeom prst="cloudCallout">
            <a:avLst>
              <a:gd name="adj1" fmla="val -70736"/>
              <a:gd name="adj2" fmla="val 1602"/>
            </a:avLst>
          </a:prstGeom>
          <a:solidFill>
            <a:srgbClr val="FFCC66"/>
          </a:solidFill>
          <a:ln w="1270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600" b="1">
                <a:solidFill>
                  <a:schemeClr val="accent2"/>
                </a:solidFill>
                <a:latin typeface="Arial" pitchFamily="34" charset="0"/>
              </a:rPr>
              <a:t>  </a:t>
            </a:r>
            <a:r>
              <a:rPr lang="es-AR" sz="1600" b="1">
                <a:solidFill>
                  <a:srgbClr val="0A47F2"/>
                </a:solidFill>
                <a:latin typeface="Arial" pitchFamily="34" charset="0"/>
              </a:rPr>
              <a:t>Arenas color</a:t>
            </a:r>
          </a:p>
          <a:p>
            <a:pPr algn="ctr" eaLnBrk="0" hangingPunct="0"/>
            <a:r>
              <a:rPr lang="es-AR" sz="1600" b="1">
                <a:solidFill>
                  <a:srgbClr val="0A47F2"/>
                </a:solidFill>
                <a:latin typeface="Arial" pitchFamily="34" charset="0"/>
              </a:rPr>
              <a:t> amarillo oro</a:t>
            </a:r>
            <a:endParaRPr lang="es-AR" sz="1800" b="1">
              <a:solidFill>
                <a:srgbClr val="0A47F2"/>
              </a:solidFill>
              <a:latin typeface="Arial" pitchFamily="34" charset="0"/>
            </a:endParaRPr>
          </a:p>
        </p:txBody>
      </p:sp>
      <p:sp>
        <p:nvSpPr>
          <p:cNvPr id="1049627" name="Rectangle 27"/>
          <p:cNvSpPr>
            <a:spLocks noChangeArrowheads="1"/>
          </p:cNvSpPr>
          <p:nvPr/>
        </p:nvSpPr>
        <p:spPr bwMode="auto">
          <a:xfrm>
            <a:off x="4038600" y="3733800"/>
            <a:ext cx="2057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chemeClr val="accent2"/>
                </a:solidFill>
                <a:latin typeface="Arial" pitchFamily="34" charset="0"/>
              </a:rPr>
              <a:t>Q</a:t>
            </a:r>
            <a:r>
              <a:rPr lang="es-AR" sz="2000" b="1" baseline="-25000">
                <a:solidFill>
                  <a:schemeClr val="accent2"/>
                </a:solidFill>
                <a:latin typeface="Arial" pitchFamily="34" charset="0"/>
              </a:rPr>
              <a:t>e</a:t>
            </a:r>
            <a:r>
              <a:rPr lang="es-AR" sz="2000" b="1">
                <a:solidFill>
                  <a:schemeClr val="accent2"/>
                </a:solidFill>
                <a:latin typeface="Arial" pitchFamily="34" charset="0"/>
              </a:rPr>
              <a:t> </a:t>
            </a:r>
            <a:r>
              <a:rPr lang="es-AR" sz="2000" b="1">
                <a:solidFill>
                  <a:schemeClr val="accent2"/>
                </a:solidFill>
                <a:latin typeface="Arial" pitchFamily="34" charset="0"/>
                <a:sym typeface="Symbol" pitchFamily="18" charset="2"/>
              </a:rPr>
              <a:t></a:t>
            </a:r>
            <a:r>
              <a:rPr lang="es-AR" sz="2000" b="1">
                <a:solidFill>
                  <a:schemeClr val="accent2"/>
                </a:solidFill>
                <a:latin typeface="Arial" pitchFamily="34" charset="0"/>
              </a:rPr>
              <a:t> 10m</a:t>
            </a:r>
            <a:r>
              <a:rPr lang="es-AR" sz="2000" b="1" baseline="30000">
                <a:solidFill>
                  <a:schemeClr val="accent2"/>
                </a:solidFill>
                <a:latin typeface="Arial" pitchFamily="34" charset="0"/>
              </a:rPr>
              <a:t>3</a:t>
            </a:r>
            <a:r>
              <a:rPr lang="es-AR" sz="2000" b="1">
                <a:solidFill>
                  <a:schemeClr val="accent2"/>
                </a:solidFill>
                <a:latin typeface="Arial" pitchFamily="34" charset="0"/>
              </a:rPr>
              <a:t>/h / m</a:t>
            </a:r>
          </a:p>
        </p:txBody>
      </p:sp>
      <p:sp>
        <p:nvSpPr>
          <p:cNvPr id="1049628" name="Text Box 28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2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4800"/>
            <a:ext cx="9144000" cy="59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02851" name="Rectangle 3"/>
          <p:cNvSpPr>
            <a:spLocks noChangeArrowheads="1"/>
          </p:cNvSpPr>
          <p:nvPr/>
        </p:nvSpPr>
        <p:spPr bwMode="auto">
          <a:xfrm>
            <a:off x="0" y="298450"/>
            <a:ext cx="9144000" cy="825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AR" b="1">
                <a:solidFill>
                  <a:schemeClr val="bg1"/>
                </a:solidFill>
              </a:rPr>
              <a:t>Pérdida de presión según la instalación (ingreso por arriba)</a:t>
            </a:r>
            <a:endParaRPr lang="es-ES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3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1150"/>
            <a:ext cx="9144000" cy="593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03875" name="Rectangle 3"/>
          <p:cNvSpPr>
            <a:spLocks noChangeArrowheads="1"/>
          </p:cNvSpPr>
          <p:nvPr/>
        </p:nvSpPr>
        <p:spPr bwMode="auto">
          <a:xfrm>
            <a:off x="0" y="292100"/>
            <a:ext cx="9144000" cy="825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AR" sz="4400" b="1">
                <a:solidFill>
                  <a:schemeClr val="bg1"/>
                </a:solidFill>
              </a:rPr>
              <a:t>Caso cuando hay GAS en el agua</a:t>
            </a:r>
            <a:endParaRPr lang="es-ES" sz="44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898" name="Text Box 2"/>
          <p:cNvSpPr txBox="1">
            <a:spLocks noChangeArrowheads="1"/>
          </p:cNvSpPr>
          <p:nvPr/>
        </p:nvSpPr>
        <p:spPr bwMode="auto">
          <a:xfrm>
            <a:off x="1133475" y="373063"/>
            <a:ext cx="6892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  <a:latin typeface="Arial" pitchFamily="34" charset="0"/>
              </a:rPr>
              <a:t>INSTALACIÓN HORIZONTAL</a:t>
            </a:r>
          </a:p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rgbClr val="0D1DEF"/>
                </a:solidFill>
                <a:latin typeface="Arial" pitchFamily="34" charset="0"/>
              </a:rPr>
              <a:t>(Típica aplicación en fuentes ornamentales y lagos) </a:t>
            </a:r>
            <a:endParaRPr lang="en-US" sz="2000" b="1">
              <a:solidFill>
                <a:srgbClr val="0D1DEF"/>
              </a:solidFill>
              <a:latin typeface="Arial" pitchFamily="34" charset="0"/>
            </a:endParaRPr>
          </a:p>
        </p:txBody>
      </p:sp>
      <p:sp>
        <p:nvSpPr>
          <p:cNvPr id="1104899" name="Rectangle 3"/>
          <p:cNvSpPr>
            <a:spLocks noChangeArrowheads="1"/>
          </p:cNvSpPr>
          <p:nvPr/>
        </p:nvSpPr>
        <p:spPr bwMode="auto">
          <a:xfrm>
            <a:off x="828675" y="2986088"/>
            <a:ext cx="2816225" cy="1316037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00" name="Rectangle 4"/>
          <p:cNvSpPr>
            <a:spLocks noChangeArrowheads="1"/>
          </p:cNvSpPr>
          <p:nvPr/>
        </p:nvSpPr>
        <p:spPr bwMode="auto">
          <a:xfrm>
            <a:off x="5113338" y="2992438"/>
            <a:ext cx="2816225" cy="1316037"/>
          </a:xfrm>
          <a:prstGeom prst="rect">
            <a:avLst/>
          </a:prstGeom>
          <a:solidFill>
            <a:srgbClr val="33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01" name="Line 5"/>
          <p:cNvSpPr>
            <a:spLocks noChangeShapeType="1"/>
          </p:cNvSpPr>
          <p:nvPr/>
        </p:nvSpPr>
        <p:spPr bwMode="auto">
          <a:xfrm>
            <a:off x="365125" y="4316413"/>
            <a:ext cx="81819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04902" name="Rectangle 6"/>
          <p:cNvSpPr>
            <a:spLocks noChangeArrowheads="1"/>
          </p:cNvSpPr>
          <p:nvPr/>
        </p:nvSpPr>
        <p:spPr bwMode="auto">
          <a:xfrm>
            <a:off x="835025" y="2393950"/>
            <a:ext cx="2816225" cy="1914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03" name="Rectangle 7"/>
          <p:cNvSpPr>
            <a:spLocks noChangeArrowheads="1"/>
          </p:cNvSpPr>
          <p:nvPr/>
        </p:nvSpPr>
        <p:spPr bwMode="auto">
          <a:xfrm>
            <a:off x="5106988" y="2400300"/>
            <a:ext cx="2816225" cy="1914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04" name="Rectangle 8"/>
          <p:cNvSpPr>
            <a:spLocks noChangeArrowheads="1"/>
          </p:cNvSpPr>
          <p:nvPr/>
        </p:nvSpPr>
        <p:spPr bwMode="auto">
          <a:xfrm>
            <a:off x="1146175" y="3765550"/>
            <a:ext cx="1914525" cy="33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05" name="Rectangle 9"/>
          <p:cNvSpPr>
            <a:spLocks noChangeArrowheads="1"/>
          </p:cNvSpPr>
          <p:nvPr/>
        </p:nvSpPr>
        <p:spPr bwMode="auto">
          <a:xfrm>
            <a:off x="1292225" y="3840163"/>
            <a:ext cx="1427163" cy="207962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10B13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06" name="Rectangle 10"/>
          <p:cNvSpPr>
            <a:spLocks noChangeArrowheads="1"/>
          </p:cNvSpPr>
          <p:nvPr/>
        </p:nvSpPr>
        <p:spPr bwMode="auto">
          <a:xfrm>
            <a:off x="828675" y="3902075"/>
            <a:ext cx="304800" cy="112713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07" name="Rectangle 11"/>
          <p:cNvSpPr>
            <a:spLocks noChangeArrowheads="1"/>
          </p:cNvSpPr>
          <p:nvPr/>
        </p:nvSpPr>
        <p:spPr bwMode="auto">
          <a:xfrm>
            <a:off x="1304925" y="4108450"/>
            <a:ext cx="88900" cy="195263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08" name="Rectangle 12"/>
          <p:cNvSpPr>
            <a:spLocks noChangeArrowheads="1"/>
          </p:cNvSpPr>
          <p:nvPr/>
        </p:nvSpPr>
        <p:spPr bwMode="auto">
          <a:xfrm>
            <a:off x="2640013" y="4102100"/>
            <a:ext cx="88900" cy="195263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09" name="Rectangle 13"/>
          <p:cNvSpPr>
            <a:spLocks noChangeArrowheads="1"/>
          </p:cNvSpPr>
          <p:nvPr/>
        </p:nvSpPr>
        <p:spPr bwMode="auto">
          <a:xfrm>
            <a:off x="5432425" y="3759200"/>
            <a:ext cx="1963738" cy="3540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0" name="Rectangle 14"/>
          <p:cNvSpPr>
            <a:spLocks noChangeArrowheads="1"/>
          </p:cNvSpPr>
          <p:nvPr/>
        </p:nvSpPr>
        <p:spPr bwMode="auto">
          <a:xfrm>
            <a:off x="5624513" y="3833813"/>
            <a:ext cx="1427162" cy="207962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10B13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1" name="Rectangle 15"/>
          <p:cNvSpPr>
            <a:spLocks noChangeArrowheads="1"/>
          </p:cNvSpPr>
          <p:nvPr/>
        </p:nvSpPr>
        <p:spPr bwMode="auto">
          <a:xfrm>
            <a:off x="1127125" y="3919538"/>
            <a:ext cx="169863" cy="88900"/>
          </a:xfrm>
          <a:prstGeom prst="rect">
            <a:avLst/>
          </a:prstGeom>
          <a:noFill/>
          <a:ln w="28575">
            <a:solidFill>
              <a:srgbClr val="010B13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2" name="Rectangle 16"/>
          <p:cNvSpPr>
            <a:spLocks noChangeArrowheads="1"/>
          </p:cNvSpPr>
          <p:nvPr/>
        </p:nvSpPr>
        <p:spPr bwMode="auto">
          <a:xfrm>
            <a:off x="5114925" y="3895725"/>
            <a:ext cx="304800" cy="112713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3" name="Rectangle 17"/>
          <p:cNvSpPr>
            <a:spLocks noChangeArrowheads="1"/>
          </p:cNvSpPr>
          <p:nvPr/>
        </p:nvSpPr>
        <p:spPr bwMode="auto">
          <a:xfrm>
            <a:off x="5449888" y="3902075"/>
            <a:ext cx="169862" cy="88900"/>
          </a:xfrm>
          <a:prstGeom prst="rect">
            <a:avLst/>
          </a:prstGeom>
          <a:noFill/>
          <a:ln w="28575">
            <a:solidFill>
              <a:srgbClr val="010B13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4" name="Rectangle 18"/>
          <p:cNvSpPr>
            <a:spLocks noChangeArrowheads="1"/>
          </p:cNvSpPr>
          <p:nvPr/>
        </p:nvSpPr>
        <p:spPr bwMode="auto">
          <a:xfrm>
            <a:off x="5627688" y="4103688"/>
            <a:ext cx="88900" cy="195262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5" name="Rectangle 19"/>
          <p:cNvSpPr>
            <a:spLocks noChangeArrowheads="1"/>
          </p:cNvSpPr>
          <p:nvPr/>
        </p:nvSpPr>
        <p:spPr bwMode="auto">
          <a:xfrm>
            <a:off x="7035800" y="4108450"/>
            <a:ext cx="88900" cy="195263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6" name="Rectangle 20"/>
          <p:cNvSpPr>
            <a:spLocks noChangeArrowheads="1"/>
          </p:cNvSpPr>
          <p:nvPr/>
        </p:nvSpPr>
        <p:spPr bwMode="auto">
          <a:xfrm>
            <a:off x="5815013" y="3511550"/>
            <a:ext cx="2097087" cy="96838"/>
          </a:xfrm>
          <a:prstGeom prst="rect">
            <a:avLst/>
          </a:prstGeom>
          <a:solidFill>
            <a:srgbClr val="010B13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7" name="Rectangle 21"/>
          <p:cNvSpPr>
            <a:spLocks noChangeArrowheads="1"/>
          </p:cNvSpPr>
          <p:nvPr/>
        </p:nvSpPr>
        <p:spPr bwMode="auto">
          <a:xfrm>
            <a:off x="7200900" y="3556000"/>
            <a:ext cx="88900" cy="207963"/>
          </a:xfrm>
          <a:prstGeom prst="rect">
            <a:avLst/>
          </a:prstGeom>
          <a:solidFill>
            <a:srgbClr val="010B1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8" name="Rectangle 22"/>
          <p:cNvSpPr>
            <a:spLocks noChangeArrowheads="1"/>
          </p:cNvSpPr>
          <p:nvPr/>
        </p:nvSpPr>
        <p:spPr bwMode="auto">
          <a:xfrm>
            <a:off x="5951538" y="3575050"/>
            <a:ext cx="88900" cy="195263"/>
          </a:xfrm>
          <a:prstGeom prst="rect">
            <a:avLst/>
          </a:prstGeom>
          <a:solidFill>
            <a:srgbClr val="010B1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19" name="Line 23"/>
          <p:cNvSpPr>
            <a:spLocks noChangeShapeType="1"/>
          </p:cNvSpPr>
          <p:nvPr/>
        </p:nvSpPr>
        <p:spPr bwMode="auto">
          <a:xfrm>
            <a:off x="1463675" y="2998788"/>
            <a:ext cx="0" cy="768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04920" name="Rectangle 24"/>
          <p:cNvSpPr>
            <a:spLocks noChangeArrowheads="1"/>
          </p:cNvSpPr>
          <p:nvPr/>
        </p:nvSpPr>
        <p:spPr bwMode="auto">
          <a:xfrm>
            <a:off x="879475" y="3228975"/>
            <a:ext cx="611188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AR" sz="1400" b="1">
                <a:solidFill>
                  <a:srgbClr val="010B13"/>
                </a:solidFill>
              </a:rPr>
              <a:t>0,5 m</a:t>
            </a:r>
            <a:endParaRPr lang="en-US" sz="1400" b="1">
              <a:solidFill>
                <a:srgbClr val="010B13"/>
              </a:solidFill>
            </a:endParaRPr>
          </a:p>
        </p:txBody>
      </p:sp>
      <p:sp>
        <p:nvSpPr>
          <p:cNvPr id="1104921" name="Rectangle 25"/>
          <p:cNvSpPr>
            <a:spLocks noChangeArrowheads="1"/>
          </p:cNvSpPr>
          <p:nvPr/>
        </p:nvSpPr>
        <p:spPr bwMode="auto">
          <a:xfrm>
            <a:off x="5130800" y="3227388"/>
            <a:ext cx="638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sz="1400" b="1">
                <a:solidFill>
                  <a:srgbClr val="010B13"/>
                </a:solidFill>
              </a:rPr>
              <a:t>0,5 m</a:t>
            </a:r>
            <a:endParaRPr lang="en-US" sz="1400" b="1">
              <a:solidFill>
                <a:srgbClr val="010B13"/>
              </a:solidFill>
            </a:endParaRPr>
          </a:p>
        </p:txBody>
      </p:sp>
      <p:sp>
        <p:nvSpPr>
          <p:cNvPr id="1104922" name="Line 26"/>
          <p:cNvSpPr>
            <a:spLocks noChangeShapeType="1"/>
          </p:cNvSpPr>
          <p:nvPr/>
        </p:nvSpPr>
        <p:spPr bwMode="auto">
          <a:xfrm>
            <a:off x="5738813" y="2981325"/>
            <a:ext cx="0" cy="768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04923" name="AutoShape 27"/>
          <p:cNvSpPr>
            <a:spLocks noChangeArrowheads="1"/>
          </p:cNvSpPr>
          <p:nvPr/>
        </p:nvSpPr>
        <p:spPr bwMode="auto">
          <a:xfrm>
            <a:off x="2768600" y="2998788"/>
            <a:ext cx="792163" cy="671512"/>
          </a:xfrm>
          <a:prstGeom prst="cloudCallout">
            <a:avLst>
              <a:gd name="adj1" fmla="val -15329"/>
              <a:gd name="adj2" fmla="val 68204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104924" name="Text Box 28"/>
          <p:cNvSpPr txBox="1">
            <a:spLocks noChangeArrowheads="1"/>
          </p:cNvSpPr>
          <p:nvPr/>
        </p:nvSpPr>
        <p:spPr bwMode="auto">
          <a:xfrm>
            <a:off x="2741613" y="3144838"/>
            <a:ext cx="88106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>
                <a:solidFill>
                  <a:srgbClr val="010B13"/>
                </a:solidFill>
              </a:rPr>
              <a:t>Remolino</a:t>
            </a:r>
            <a:endParaRPr lang="en-US" sz="1200" b="1">
              <a:solidFill>
                <a:srgbClr val="010B13"/>
              </a:solidFill>
            </a:endParaRPr>
          </a:p>
        </p:txBody>
      </p:sp>
      <p:sp>
        <p:nvSpPr>
          <p:cNvPr id="1104925" name="AutoShape 29"/>
          <p:cNvSpPr>
            <a:spLocks noChangeArrowheads="1"/>
          </p:cNvSpPr>
          <p:nvPr/>
        </p:nvSpPr>
        <p:spPr bwMode="auto">
          <a:xfrm>
            <a:off x="6815138" y="2571750"/>
            <a:ext cx="1743075" cy="303213"/>
          </a:xfrm>
          <a:prstGeom prst="wedgeRectCallout">
            <a:avLst>
              <a:gd name="adj1" fmla="val -4644"/>
              <a:gd name="adj2" fmla="val 255759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1400" b="1">
                <a:solidFill>
                  <a:srgbClr val="010B13"/>
                </a:solidFill>
              </a:rPr>
              <a:t>Placa deflectora</a:t>
            </a:r>
            <a:endParaRPr lang="en-US" sz="1400" b="1">
              <a:solidFill>
                <a:srgbClr val="010B13"/>
              </a:solidFill>
            </a:endParaRPr>
          </a:p>
        </p:txBody>
      </p:sp>
      <p:sp>
        <p:nvSpPr>
          <p:cNvPr id="1104926" name="AutoShape 30"/>
          <p:cNvSpPr>
            <a:spLocks noChangeArrowheads="1"/>
          </p:cNvSpPr>
          <p:nvPr/>
        </p:nvSpPr>
        <p:spPr bwMode="auto">
          <a:xfrm>
            <a:off x="914400" y="4670425"/>
            <a:ext cx="2546350" cy="365125"/>
          </a:xfrm>
          <a:prstGeom prst="wedgeRoundRectCallout">
            <a:avLst>
              <a:gd name="adj1" fmla="val 27431"/>
              <a:gd name="adj2" fmla="val -20825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1400" b="1">
                <a:solidFill>
                  <a:srgbClr val="010B13"/>
                </a:solidFill>
              </a:rPr>
              <a:t>Camisa de refrigeración</a:t>
            </a:r>
            <a:endParaRPr lang="en-US" sz="1400" b="1">
              <a:solidFill>
                <a:srgbClr val="010B13"/>
              </a:solidFill>
            </a:endParaRPr>
          </a:p>
        </p:txBody>
      </p:sp>
      <p:sp>
        <p:nvSpPr>
          <p:cNvPr id="1104927" name="AutoShape 31"/>
          <p:cNvSpPr>
            <a:spLocks noChangeArrowheads="1"/>
          </p:cNvSpPr>
          <p:nvPr/>
        </p:nvSpPr>
        <p:spPr bwMode="auto">
          <a:xfrm>
            <a:off x="5383213" y="4638675"/>
            <a:ext cx="2546350" cy="365125"/>
          </a:xfrm>
          <a:prstGeom prst="wedgeRoundRectCallout">
            <a:avLst>
              <a:gd name="adj1" fmla="val 22134"/>
              <a:gd name="adj2" fmla="val -19825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1400" b="1">
                <a:solidFill>
                  <a:srgbClr val="010B13"/>
                </a:solidFill>
              </a:rPr>
              <a:t>Camisa de refrigeración</a:t>
            </a:r>
            <a:endParaRPr lang="en-US" sz="1400" b="1">
              <a:solidFill>
                <a:srgbClr val="010B13"/>
              </a:solidFill>
            </a:endParaRPr>
          </a:p>
        </p:txBody>
      </p:sp>
      <p:sp>
        <p:nvSpPr>
          <p:cNvPr id="1104928" name="Text Box 32"/>
          <p:cNvSpPr txBox="1">
            <a:spLocks noChangeArrowheads="1"/>
          </p:cNvSpPr>
          <p:nvPr/>
        </p:nvSpPr>
        <p:spPr bwMode="auto">
          <a:xfrm>
            <a:off x="1962150" y="1500188"/>
            <a:ext cx="5170488" cy="641350"/>
          </a:xfrm>
          <a:prstGeom prst="rect">
            <a:avLst/>
          </a:prstGeom>
          <a:solidFill>
            <a:srgbClr val="FCFC2E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010B13"/>
                </a:solidFill>
              </a:rPr>
              <a:t>Profundidad mínima = 0,5 metros, para temperatura del agua no superior a los 40°C</a:t>
            </a:r>
            <a:endParaRPr lang="en-US" sz="1800" b="1">
              <a:solidFill>
                <a:srgbClr val="010B13"/>
              </a:solidFill>
            </a:endParaRPr>
          </a:p>
        </p:txBody>
      </p:sp>
      <p:sp>
        <p:nvSpPr>
          <p:cNvPr id="1104929" name="Rectangle 33"/>
          <p:cNvSpPr>
            <a:spLocks noChangeArrowheads="1"/>
          </p:cNvSpPr>
          <p:nvPr/>
        </p:nvSpPr>
        <p:spPr bwMode="auto">
          <a:xfrm>
            <a:off x="695325" y="5403850"/>
            <a:ext cx="7458075" cy="376238"/>
          </a:xfrm>
          <a:prstGeom prst="rect">
            <a:avLst/>
          </a:prstGeom>
          <a:solidFill>
            <a:schemeClr val="bg1"/>
          </a:solidFill>
          <a:ln w="9525">
            <a:solidFill>
              <a:srgbClr val="010B13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800" b="1">
                <a:solidFill>
                  <a:schemeClr val="tx2"/>
                </a:solidFill>
              </a:rPr>
              <a:t>En estas instalaciones es recomendable la camisa de refrigeración</a:t>
            </a:r>
            <a:endParaRPr lang="en-US" sz="1800" b="1">
              <a:solidFill>
                <a:schemeClr val="tx2"/>
              </a:solidFill>
            </a:endParaRPr>
          </a:p>
        </p:txBody>
      </p:sp>
      <p:sp>
        <p:nvSpPr>
          <p:cNvPr id="1104930" name="Rectangle 34" descr="Small grid"/>
          <p:cNvSpPr>
            <a:spLocks noChangeArrowheads="1"/>
          </p:cNvSpPr>
          <p:nvPr/>
        </p:nvSpPr>
        <p:spPr bwMode="auto">
          <a:xfrm>
            <a:off x="1901825" y="3840163"/>
            <a:ext cx="134938" cy="195262"/>
          </a:xfrm>
          <a:prstGeom prst="rect">
            <a:avLst/>
          </a:prstGeom>
          <a:pattFill prst="smGrid">
            <a:fgClr>
              <a:schemeClr val="folHlink"/>
            </a:fgClr>
            <a:bgClr>
              <a:srgbClr val="FFFFFF"/>
            </a:bgClr>
          </a:pattFill>
          <a:ln w="9525">
            <a:solidFill>
              <a:srgbClr val="010B13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31" name="Rectangle 35" descr="Small grid"/>
          <p:cNvSpPr>
            <a:spLocks noChangeArrowheads="1"/>
          </p:cNvSpPr>
          <p:nvPr/>
        </p:nvSpPr>
        <p:spPr bwMode="auto">
          <a:xfrm>
            <a:off x="6211888" y="3822700"/>
            <a:ext cx="134937" cy="195263"/>
          </a:xfrm>
          <a:prstGeom prst="rect">
            <a:avLst/>
          </a:prstGeom>
          <a:pattFill prst="smGrid">
            <a:fgClr>
              <a:schemeClr val="folHlink"/>
            </a:fgClr>
            <a:bgClr>
              <a:srgbClr val="FFFFFF"/>
            </a:bgClr>
          </a:pattFill>
          <a:ln w="9525">
            <a:solidFill>
              <a:srgbClr val="010B13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4932" name="Text Box 36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22" name="Text Box 2"/>
          <p:cNvSpPr txBox="1">
            <a:spLocks noChangeArrowheads="1"/>
          </p:cNvSpPr>
          <p:nvPr/>
        </p:nvSpPr>
        <p:spPr bwMode="auto">
          <a:xfrm>
            <a:off x="1804988" y="373063"/>
            <a:ext cx="556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  <a:latin typeface="Arial" pitchFamily="34" charset="0"/>
              </a:rPr>
              <a:t>GOLPE DE ARIETE</a:t>
            </a:r>
            <a:endParaRPr lang="en-US" b="1" u="sng">
              <a:solidFill>
                <a:srgbClr val="0D1DEF"/>
              </a:solidFill>
              <a:latin typeface="Arial" pitchFamily="34" charset="0"/>
            </a:endParaRPr>
          </a:p>
        </p:txBody>
      </p:sp>
      <p:sp>
        <p:nvSpPr>
          <p:cNvPr id="1105923" name="AutoShape 3"/>
          <p:cNvSpPr>
            <a:spLocks noChangeArrowheads="1"/>
          </p:cNvSpPr>
          <p:nvPr/>
        </p:nvSpPr>
        <p:spPr bwMode="auto">
          <a:xfrm>
            <a:off x="2414588" y="3316288"/>
            <a:ext cx="292100" cy="1816100"/>
          </a:xfrm>
          <a:prstGeom prst="can">
            <a:avLst>
              <a:gd name="adj" fmla="val 55438"/>
            </a:avLst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5924" name="AutoShape 4"/>
          <p:cNvSpPr>
            <a:spLocks noChangeArrowheads="1"/>
          </p:cNvSpPr>
          <p:nvPr/>
        </p:nvSpPr>
        <p:spPr bwMode="auto">
          <a:xfrm>
            <a:off x="2425700" y="2851150"/>
            <a:ext cx="742950" cy="609600"/>
          </a:xfrm>
          <a:custGeom>
            <a:avLst/>
            <a:gdLst>
              <a:gd name="G0" fmla="+- 21600 0 0"/>
              <a:gd name="G1" fmla="+- 2081 0 0"/>
              <a:gd name="G2" fmla="+- 12158 0 2081"/>
              <a:gd name="G3" fmla="+- G2 0 2081"/>
              <a:gd name="G4" fmla="*/ G3 32768 32059"/>
              <a:gd name="G5" fmla="*/ G4 1 2"/>
              <a:gd name="G6" fmla="+- 21600 0 21600"/>
              <a:gd name="G7" fmla="*/ G6 2081 6079"/>
              <a:gd name="G8" fmla="+- G7 21600 0"/>
              <a:gd name="T0" fmla="*/ 21600 w 21600"/>
              <a:gd name="T1" fmla="*/ 0 h 21600"/>
              <a:gd name="T2" fmla="*/ 21600 w 21600"/>
              <a:gd name="T3" fmla="*/ 12158 h 21600"/>
              <a:gd name="T4" fmla="*/ 408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21600" y="0"/>
                </a:lnTo>
                <a:lnTo>
                  <a:pt x="21600" y="2081"/>
                </a:lnTo>
                <a:lnTo>
                  <a:pt x="12427" y="2081"/>
                </a:lnTo>
                <a:cubicBezTo>
                  <a:pt x="5564" y="2081"/>
                  <a:pt x="0" y="6593"/>
                  <a:pt x="0" y="12158"/>
                </a:cubicBezTo>
                <a:lnTo>
                  <a:pt x="0" y="21600"/>
                </a:lnTo>
                <a:lnTo>
                  <a:pt x="8173" y="21600"/>
                </a:lnTo>
                <a:lnTo>
                  <a:pt x="8173" y="12158"/>
                </a:lnTo>
                <a:cubicBezTo>
                  <a:pt x="8173" y="11009"/>
                  <a:pt x="10078" y="10077"/>
                  <a:pt x="12427" y="10077"/>
                </a:cubicBezTo>
                <a:lnTo>
                  <a:pt x="21600" y="10077"/>
                </a:lnTo>
                <a:lnTo>
                  <a:pt x="21600" y="12158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5925" name="AutoShape 5"/>
          <p:cNvSpPr>
            <a:spLocks noChangeArrowheads="1"/>
          </p:cNvSpPr>
          <p:nvPr/>
        </p:nvSpPr>
        <p:spPr bwMode="auto">
          <a:xfrm rot="-16217256">
            <a:off x="4702969" y="1248569"/>
            <a:ext cx="234950" cy="3535362"/>
          </a:xfrm>
          <a:prstGeom prst="can">
            <a:avLst>
              <a:gd name="adj" fmla="val 89239"/>
            </a:avLst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5926" name="Freeform 6"/>
          <p:cNvSpPr>
            <a:spLocks/>
          </p:cNvSpPr>
          <p:nvPr/>
        </p:nvSpPr>
        <p:spPr bwMode="auto">
          <a:xfrm>
            <a:off x="2389188" y="1936750"/>
            <a:ext cx="830262" cy="246063"/>
          </a:xfrm>
          <a:custGeom>
            <a:avLst/>
            <a:gdLst/>
            <a:ahLst/>
            <a:cxnLst>
              <a:cxn ang="0">
                <a:pos x="0" y="116"/>
              </a:cxn>
              <a:cxn ang="0">
                <a:pos x="46" y="147"/>
              </a:cxn>
              <a:cxn ang="0">
                <a:pos x="139" y="70"/>
              </a:cxn>
              <a:cxn ang="0">
                <a:pos x="238" y="9"/>
              </a:cxn>
              <a:cxn ang="0">
                <a:pos x="346" y="16"/>
              </a:cxn>
              <a:cxn ang="0">
                <a:pos x="453" y="93"/>
              </a:cxn>
              <a:cxn ang="0">
                <a:pos x="523" y="86"/>
              </a:cxn>
            </a:cxnLst>
            <a:rect l="0" t="0" r="r" b="b"/>
            <a:pathLst>
              <a:path w="523" h="155">
                <a:moveTo>
                  <a:pt x="0" y="116"/>
                </a:moveTo>
                <a:cubicBezTo>
                  <a:pt x="11" y="135"/>
                  <a:pt x="23" y="155"/>
                  <a:pt x="46" y="147"/>
                </a:cubicBezTo>
                <a:cubicBezTo>
                  <a:pt x="69" y="139"/>
                  <a:pt x="107" y="93"/>
                  <a:pt x="139" y="70"/>
                </a:cubicBezTo>
                <a:cubicBezTo>
                  <a:pt x="171" y="47"/>
                  <a:pt x="204" y="18"/>
                  <a:pt x="238" y="9"/>
                </a:cubicBezTo>
                <a:cubicBezTo>
                  <a:pt x="272" y="0"/>
                  <a:pt x="310" y="2"/>
                  <a:pt x="346" y="16"/>
                </a:cubicBezTo>
                <a:cubicBezTo>
                  <a:pt x="382" y="30"/>
                  <a:pt x="423" y="81"/>
                  <a:pt x="453" y="93"/>
                </a:cubicBezTo>
                <a:cubicBezTo>
                  <a:pt x="483" y="105"/>
                  <a:pt x="510" y="87"/>
                  <a:pt x="523" y="86"/>
                </a:cubicBezTo>
              </a:path>
            </a:pathLst>
          </a:custGeom>
          <a:noFill/>
          <a:ln w="5715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05927" name="Freeform 7"/>
          <p:cNvSpPr>
            <a:spLocks/>
          </p:cNvSpPr>
          <p:nvPr/>
        </p:nvSpPr>
        <p:spPr bwMode="auto">
          <a:xfrm>
            <a:off x="2409825" y="1974850"/>
            <a:ext cx="808038" cy="463550"/>
          </a:xfrm>
          <a:custGeom>
            <a:avLst/>
            <a:gdLst/>
            <a:ahLst/>
            <a:cxnLst>
              <a:cxn ang="0">
                <a:pos x="3" y="123"/>
              </a:cxn>
              <a:cxn ang="0">
                <a:pos x="64" y="130"/>
              </a:cxn>
              <a:cxn ang="0">
                <a:pos x="133" y="54"/>
              </a:cxn>
              <a:cxn ang="0">
                <a:pos x="179" y="38"/>
              </a:cxn>
              <a:cxn ang="0">
                <a:pos x="195" y="31"/>
              </a:cxn>
              <a:cxn ang="0">
                <a:pos x="141" y="46"/>
              </a:cxn>
              <a:cxn ang="0">
                <a:pos x="248" y="0"/>
              </a:cxn>
              <a:cxn ang="0">
                <a:pos x="333" y="7"/>
              </a:cxn>
              <a:cxn ang="0">
                <a:pos x="379" y="54"/>
              </a:cxn>
              <a:cxn ang="0">
                <a:pos x="502" y="100"/>
              </a:cxn>
              <a:cxn ang="0">
                <a:pos x="394" y="261"/>
              </a:cxn>
              <a:cxn ang="0">
                <a:pos x="302" y="307"/>
              </a:cxn>
              <a:cxn ang="0">
                <a:pos x="149" y="292"/>
              </a:cxn>
              <a:cxn ang="0">
                <a:pos x="110" y="269"/>
              </a:cxn>
              <a:cxn ang="0">
                <a:pos x="33" y="207"/>
              </a:cxn>
              <a:cxn ang="0">
                <a:pos x="3" y="123"/>
              </a:cxn>
            </a:cxnLst>
            <a:rect l="0" t="0" r="r" b="b"/>
            <a:pathLst>
              <a:path w="502" h="307">
                <a:moveTo>
                  <a:pt x="3" y="123"/>
                </a:moveTo>
                <a:cubicBezTo>
                  <a:pt x="32" y="142"/>
                  <a:pt x="38" y="158"/>
                  <a:pt x="64" y="130"/>
                </a:cubicBezTo>
                <a:cubicBezTo>
                  <a:pt x="74" y="92"/>
                  <a:pt x="90" y="69"/>
                  <a:pt x="133" y="54"/>
                </a:cubicBezTo>
                <a:cubicBezTo>
                  <a:pt x="148" y="49"/>
                  <a:pt x="164" y="44"/>
                  <a:pt x="179" y="38"/>
                </a:cubicBezTo>
                <a:cubicBezTo>
                  <a:pt x="184" y="36"/>
                  <a:pt x="201" y="29"/>
                  <a:pt x="195" y="31"/>
                </a:cubicBezTo>
                <a:cubicBezTo>
                  <a:pt x="162" y="41"/>
                  <a:pt x="180" y="36"/>
                  <a:pt x="141" y="46"/>
                </a:cubicBezTo>
                <a:cubicBezTo>
                  <a:pt x="190" y="14"/>
                  <a:pt x="174" y="16"/>
                  <a:pt x="248" y="0"/>
                </a:cubicBezTo>
                <a:cubicBezTo>
                  <a:pt x="276" y="2"/>
                  <a:pt x="305" y="1"/>
                  <a:pt x="333" y="7"/>
                </a:cubicBezTo>
                <a:cubicBezTo>
                  <a:pt x="348" y="11"/>
                  <a:pt x="365" y="46"/>
                  <a:pt x="379" y="54"/>
                </a:cubicBezTo>
                <a:cubicBezTo>
                  <a:pt x="409" y="72"/>
                  <a:pt x="468" y="88"/>
                  <a:pt x="502" y="100"/>
                </a:cubicBezTo>
                <a:cubicBezTo>
                  <a:pt x="473" y="142"/>
                  <a:pt x="439" y="232"/>
                  <a:pt x="394" y="261"/>
                </a:cubicBezTo>
                <a:cubicBezTo>
                  <a:pt x="363" y="281"/>
                  <a:pt x="337" y="295"/>
                  <a:pt x="302" y="307"/>
                </a:cubicBezTo>
                <a:cubicBezTo>
                  <a:pt x="251" y="302"/>
                  <a:pt x="199" y="301"/>
                  <a:pt x="149" y="292"/>
                </a:cubicBezTo>
                <a:cubicBezTo>
                  <a:pt x="134" y="289"/>
                  <a:pt x="124" y="273"/>
                  <a:pt x="110" y="269"/>
                </a:cubicBezTo>
                <a:cubicBezTo>
                  <a:pt x="87" y="244"/>
                  <a:pt x="57" y="231"/>
                  <a:pt x="33" y="207"/>
                </a:cubicBezTo>
                <a:cubicBezTo>
                  <a:pt x="0" y="139"/>
                  <a:pt x="3" y="169"/>
                  <a:pt x="3" y="123"/>
                </a:cubicBezTo>
                <a:close/>
              </a:path>
            </a:pathLst>
          </a:cu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05928" name="AutoShape 8"/>
          <p:cNvSpPr>
            <a:spLocks noChangeArrowheads="1"/>
          </p:cNvSpPr>
          <p:nvPr/>
        </p:nvSpPr>
        <p:spPr bwMode="auto">
          <a:xfrm>
            <a:off x="2717800" y="2439988"/>
            <a:ext cx="206375" cy="511175"/>
          </a:xfrm>
          <a:prstGeom prst="can">
            <a:avLst>
              <a:gd name="adj" fmla="val 9931"/>
            </a:avLst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5929" name="Oval 9"/>
          <p:cNvSpPr>
            <a:spLocks noChangeArrowheads="1"/>
          </p:cNvSpPr>
          <p:nvPr/>
        </p:nvSpPr>
        <p:spPr bwMode="auto">
          <a:xfrm>
            <a:off x="2646363" y="2530475"/>
            <a:ext cx="354012" cy="26035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5930" name="AutoShape 10"/>
          <p:cNvSpPr>
            <a:spLocks noChangeArrowheads="1"/>
          </p:cNvSpPr>
          <p:nvPr/>
        </p:nvSpPr>
        <p:spPr bwMode="auto">
          <a:xfrm>
            <a:off x="6462713" y="2860675"/>
            <a:ext cx="1011237" cy="296863"/>
          </a:xfrm>
          <a:prstGeom prst="rightArrow">
            <a:avLst>
              <a:gd name="adj1" fmla="val 50000"/>
              <a:gd name="adj2" fmla="val 85160"/>
            </a:avLst>
          </a:prstGeom>
          <a:solidFill>
            <a:srgbClr val="3399FF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5931" name="Rectangle 11"/>
          <p:cNvSpPr>
            <a:spLocks noChangeArrowheads="1"/>
          </p:cNvSpPr>
          <p:nvPr/>
        </p:nvSpPr>
        <p:spPr bwMode="auto">
          <a:xfrm>
            <a:off x="3457575" y="1104900"/>
            <a:ext cx="4878388" cy="1311275"/>
          </a:xfrm>
          <a:prstGeom prst="rect">
            <a:avLst/>
          </a:prstGeom>
          <a:solidFill>
            <a:srgbClr val="3399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  <a:latin typeface="Arial" pitchFamily="34" charset="0"/>
              </a:rPr>
              <a:t>¿ Qué propone para evitar este flagelo de la instalación ? – El “golpe de ariete” puede destruir completamente una bomba y la instalación. </a:t>
            </a:r>
            <a:endParaRPr lang="en-US" sz="2000" b="1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05932" name="Text Box 12"/>
          <p:cNvSpPr txBox="1">
            <a:spLocks noChangeArrowheads="1"/>
          </p:cNvSpPr>
          <p:nvPr/>
        </p:nvSpPr>
        <p:spPr bwMode="auto">
          <a:xfrm>
            <a:off x="377825" y="5211763"/>
            <a:ext cx="8485188" cy="679450"/>
          </a:xfrm>
          <a:prstGeom prst="rect">
            <a:avLst/>
          </a:prstGeom>
          <a:solidFill>
            <a:srgbClr val="3399FF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chemeClr val="bg1"/>
                </a:solidFill>
              </a:rPr>
              <a:t>Otra solución posible es la instalación de un tanque con membrana de 100 litros con una presión de precarga de 70% de la presión de trabajo. </a:t>
            </a:r>
            <a:endParaRPr lang="en-US" sz="1800" b="1">
              <a:solidFill>
                <a:schemeClr val="bg1"/>
              </a:solidFill>
            </a:endParaRPr>
          </a:p>
        </p:txBody>
      </p:sp>
      <p:sp>
        <p:nvSpPr>
          <p:cNvPr id="1105933" name="Text Box 13"/>
          <p:cNvSpPr txBox="1">
            <a:spLocks noChangeArrowheads="1"/>
          </p:cNvSpPr>
          <p:nvPr/>
        </p:nvSpPr>
        <p:spPr bwMode="auto">
          <a:xfrm>
            <a:off x="3073400" y="3487738"/>
            <a:ext cx="5289550" cy="5810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chemeClr val="bg1"/>
                </a:solidFill>
              </a:rPr>
              <a:t>Las cañerías largas y con extensos tramos horizontales son productoras del “golpe de ariete”.</a:t>
            </a:r>
            <a:endParaRPr lang="en-US" sz="1600" b="1">
              <a:solidFill>
                <a:schemeClr val="bg1"/>
              </a:solidFill>
            </a:endParaRPr>
          </a:p>
        </p:txBody>
      </p:sp>
      <p:sp>
        <p:nvSpPr>
          <p:cNvPr id="1105934" name="Text Box 14"/>
          <p:cNvSpPr txBox="1">
            <a:spLocks noChangeArrowheads="1"/>
          </p:cNvSpPr>
          <p:nvPr/>
        </p:nvSpPr>
        <p:spPr bwMode="auto">
          <a:xfrm>
            <a:off x="3127375" y="4291013"/>
            <a:ext cx="5387975" cy="619125"/>
          </a:xfrm>
          <a:prstGeom prst="rect">
            <a:avLst/>
          </a:prstGeom>
          <a:solidFill>
            <a:srgbClr val="FCFC2E"/>
          </a:solidFill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AR" sz="1600" b="1">
                <a:solidFill>
                  <a:srgbClr val="010B13"/>
                </a:solidFill>
              </a:rPr>
              <a:t>Esto se puede evitar con arrancadores progresivos, o con una válvula mariposa motorizada temporizada.</a:t>
            </a:r>
            <a:endParaRPr lang="en-US" sz="1600" b="1">
              <a:solidFill>
                <a:srgbClr val="010B13"/>
              </a:solidFill>
            </a:endParaRPr>
          </a:p>
        </p:txBody>
      </p:sp>
      <p:sp>
        <p:nvSpPr>
          <p:cNvPr id="1105935" name="Line 15"/>
          <p:cNvSpPr>
            <a:spLocks noChangeShapeType="1"/>
          </p:cNvSpPr>
          <p:nvPr/>
        </p:nvSpPr>
        <p:spPr bwMode="auto">
          <a:xfrm>
            <a:off x="1987550" y="3998913"/>
            <a:ext cx="0" cy="974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05936" name="Text Box 16"/>
          <p:cNvSpPr txBox="1">
            <a:spLocks noChangeArrowheads="1"/>
          </p:cNvSpPr>
          <p:nvPr/>
        </p:nvSpPr>
        <p:spPr bwMode="auto">
          <a:xfrm>
            <a:off x="866775" y="4205288"/>
            <a:ext cx="11826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200" b="1"/>
              <a:t>A Bomba Sumergible</a:t>
            </a:r>
            <a:endParaRPr lang="en-US" sz="1200" b="1"/>
          </a:p>
        </p:txBody>
      </p:sp>
      <p:sp>
        <p:nvSpPr>
          <p:cNvPr id="1105937" name="Rectangle 17"/>
          <p:cNvSpPr>
            <a:spLocks noChangeArrowheads="1"/>
          </p:cNvSpPr>
          <p:nvPr/>
        </p:nvSpPr>
        <p:spPr bwMode="auto">
          <a:xfrm>
            <a:off x="7385050" y="2881313"/>
            <a:ext cx="9302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200" b="1"/>
              <a:t> Consumo</a:t>
            </a:r>
            <a:endParaRPr lang="en-US" sz="1200" b="1"/>
          </a:p>
        </p:txBody>
      </p:sp>
      <p:sp>
        <p:nvSpPr>
          <p:cNvPr id="1105938" name="AutoShape 18"/>
          <p:cNvSpPr>
            <a:spLocks noChangeArrowheads="1"/>
          </p:cNvSpPr>
          <p:nvPr/>
        </p:nvSpPr>
        <p:spPr bwMode="auto">
          <a:xfrm>
            <a:off x="487363" y="658813"/>
            <a:ext cx="1852612" cy="2144712"/>
          </a:xfrm>
          <a:prstGeom prst="lightningBolt">
            <a:avLst/>
          </a:prstGeom>
          <a:solidFill>
            <a:srgbClr val="FCFC2E"/>
          </a:solidFill>
          <a:ln w="5715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5939" name="WordArt 19"/>
          <p:cNvSpPr>
            <a:spLocks noChangeArrowheads="1" noChangeShapeType="1" noTextEdit="1"/>
          </p:cNvSpPr>
          <p:nvPr/>
        </p:nvSpPr>
        <p:spPr bwMode="auto">
          <a:xfrm>
            <a:off x="0" y="2890838"/>
            <a:ext cx="2301875" cy="15446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¡ Peligro !</a:t>
            </a:r>
          </a:p>
        </p:txBody>
      </p:sp>
      <p:sp>
        <p:nvSpPr>
          <p:cNvPr id="1105940" name="Oval 20"/>
          <p:cNvSpPr>
            <a:spLocks noChangeArrowheads="1"/>
          </p:cNvSpPr>
          <p:nvPr/>
        </p:nvSpPr>
        <p:spPr bwMode="auto">
          <a:xfrm>
            <a:off x="2371725" y="1665288"/>
            <a:ext cx="841375" cy="781050"/>
          </a:xfrm>
          <a:prstGeom prst="ellipse">
            <a:avLst/>
          </a:prstGeom>
          <a:noFill/>
          <a:ln w="76200">
            <a:solidFill>
              <a:srgbClr val="010B1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5941" name="Text Box 2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946" name="Text Box 2"/>
          <p:cNvSpPr txBox="1">
            <a:spLocks noChangeArrowheads="1"/>
          </p:cNvSpPr>
          <p:nvPr/>
        </p:nvSpPr>
        <p:spPr bwMode="auto">
          <a:xfrm>
            <a:off x="1804988" y="373063"/>
            <a:ext cx="5562600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 u="sng">
                <a:solidFill>
                  <a:srgbClr val="0D1DEF"/>
                </a:solidFill>
                <a:latin typeface="Arial" pitchFamily="34" charset="0"/>
              </a:rPr>
              <a:t>CORROSIÓN: AGUAS AGRESIVAS</a:t>
            </a:r>
          </a:p>
          <a:p>
            <a:pPr algn="ctr" eaLnBrk="0" hangingPunct="0">
              <a:spcBef>
                <a:spcPct val="50000"/>
              </a:spcBef>
            </a:pPr>
            <a:r>
              <a:rPr lang="es-AR" sz="1800" b="1">
                <a:solidFill>
                  <a:srgbClr val="0D1DEF"/>
                </a:solidFill>
                <a:latin typeface="Arial" pitchFamily="34" charset="0"/>
              </a:rPr>
              <a:t>Protección catódica con “Anodos de ZinC”</a:t>
            </a:r>
            <a:endParaRPr lang="en-US" sz="1800" b="1">
              <a:solidFill>
                <a:srgbClr val="0D1DEF"/>
              </a:solidFill>
              <a:latin typeface="Arial" pitchFamily="34" charset="0"/>
            </a:endParaRPr>
          </a:p>
        </p:txBody>
      </p:sp>
      <p:sp>
        <p:nvSpPr>
          <p:cNvPr id="1106947" name="Line 3"/>
          <p:cNvSpPr>
            <a:spLocks noChangeShapeType="1"/>
          </p:cNvSpPr>
          <p:nvPr/>
        </p:nvSpPr>
        <p:spPr bwMode="auto">
          <a:xfrm>
            <a:off x="838200" y="1828800"/>
            <a:ext cx="5715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48" name="AutoShape 4"/>
          <p:cNvSpPr>
            <a:spLocks noChangeArrowheads="1"/>
          </p:cNvSpPr>
          <p:nvPr/>
        </p:nvSpPr>
        <p:spPr bwMode="auto">
          <a:xfrm>
            <a:off x="4343400" y="1524000"/>
            <a:ext cx="304800" cy="228600"/>
          </a:xfrm>
          <a:prstGeom prst="flowChartMerge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49" name="Rectangle 5"/>
          <p:cNvSpPr>
            <a:spLocks noChangeArrowheads="1"/>
          </p:cNvSpPr>
          <p:nvPr/>
        </p:nvSpPr>
        <p:spPr bwMode="auto">
          <a:xfrm>
            <a:off x="838200" y="1371600"/>
            <a:ext cx="333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 O NIVEL “0” </a:t>
            </a:r>
          </a:p>
        </p:txBody>
      </p:sp>
      <p:sp>
        <p:nvSpPr>
          <p:cNvPr id="1106950" name="Rectangle 6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106951" name="Line 7"/>
          <p:cNvSpPr>
            <a:spLocks noChangeShapeType="1"/>
          </p:cNvSpPr>
          <p:nvPr/>
        </p:nvSpPr>
        <p:spPr bwMode="auto">
          <a:xfrm>
            <a:off x="7162800" y="1828800"/>
            <a:ext cx="18288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52" name="Line 8"/>
          <p:cNvSpPr>
            <a:spLocks noChangeShapeType="1"/>
          </p:cNvSpPr>
          <p:nvPr/>
        </p:nvSpPr>
        <p:spPr bwMode="auto">
          <a:xfrm>
            <a:off x="6172200" y="2743200"/>
            <a:ext cx="0" cy="1676400"/>
          </a:xfrm>
          <a:prstGeom prst="line">
            <a:avLst/>
          </a:prstGeom>
          <a:noFill/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53" name="Rectangle 9"/>
          <p:cNvSpPr>
            <a:spLocks noChangeArrowheads="1"/>
          </p:cNvSpPr>
          <p:nvPr/>
        </p:nvSpPr>
        <p:spPr bwMode="auto">
          <a:xfrm>
            <a:off x="6705600" y="4572000"/>
            <a:ext cx="304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54" name="Line 10"/>
          <p:cNvSpPr>
            <a:spLocks noChangeShapeType="1"/>
          </p:cNvSpPr>
          <p:nvPr/>
        </p:nvSpPr>
        <p:spPr bwMode="auto">
          <a:xfrm>
            <a:off x="6705600" y="4724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55" name="Line 11"/>
          <p:cNvSpPr>
            <a:spLocks noChangeShapeType="1"/>
          </p:cNvSpPr>
          <p:nvPr/>
        </p:nvSpPr>
        <p:spPr bwMode="auto">
          <a:xfrm>
            <a:off x="6705600" y="4953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56" name="Line 12"/>
          <p:cNvSpPr>
            <a:spLocks noChangeShapeType="1"/>
          </p:cNvSpPr>
          <p:nvPr/>
        </p:nvSpPr>
        <p:spPr bwMode="auto">
          <a:xfrm>
            <a:off x="6705600" y="4800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57" name="Line 13"/>
          <p:cNvSpPr>
            <a:spLocks noChangeShapeType="1"/>
          </p:cNvSpPr>
          <p:nvPr/>
        </p:nvSpPr>
        <p:spPr bwMode="auto">
          <a:xfrm>
            <a:off x="6705600" y="4876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58" name="Line 14"/>
          <p:cNvSpPr>
            <a:spLocks noChangeShapeType="1"/>
          </p:cNvSpPr>
          <p:nvPr/>
        </p:nvSpPr>
        <p:spPr bwMode="auto">
          <a:xfrm>
            <a:off x="67056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59" name="Line 15"/>
          <p:cNvSpPr>
            <a:spLocks noChangeShapeType="1"/>
          </p:cNvSpPr>
          <p:nvPr/>
        </p:nvSpPr>
        <p:spPr bwMode="auto">
          <a:xfrm>
            <a:off x="6705600" y="5105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0" name="Line 16"/>
          <p:cNvSpPr>
            <a:spLocks noChangeShapeType="1"/>
          </p:cNvSpPr>
          <p:nvPr/>
        </p:nvSpPr>
        <p:spPr bwMode="auto">
          <a:xfrm>
            <a:off x="6705600" y="525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1" name="AutoShape 17"/>
          <p:cNvSpPr>
            <a:spLocks noChangeArrowheads="1"/>
          </p:cNvSpPr>
          <p:nvPr/>
        </p:nvSpPr>
        <p:spPr bwMode="auto">
          <a:xfrm rot="-11405748">
            <a:off x="67056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2" name="AutoShape 18"/>
          <p:cNvSpPr>
            <a:spLocks noChangeArrowheads="1"/>
          </p:cNvSpPr>
          <p:nvPr/>
        </p:nvSpPr>
        <p:spPr bwMode="auto">
          <a:xfrm>
            <a:off x="69342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3" name="Line 19"/>
          <p:cNvSpPr>
            <a:spLocks noChangeShapeType="1"/>
          </p:cNvSpPr>
          <p:nvPr/>
        </p:nvSpPr>
        <p:spPr bwMode="auto">
          <a:xfrm>
            <a:off x="6705600" y="4648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4" name="Line 20"/>
          <p:cNvSpPr>
            <a:spLocks noChangeShapeType="1"/>
          </p:cNvSpPr>
          <p:nvPr/>
        </p:nvSpPr>
        <p:spPr bwMode="auto">
          <a:xfrm>
            <a:off x="67818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5" name="Line 21"/>
          <p:cNvSpPr>
            <a:spLocks noChangeShapeType="1"/>
          </p:cNvSpPr>
          <p:nvPr/>
        </p:nvSpPr>
        <p:spPr bwMode="auto">
          <a:xfrm>
            <a:off x="69342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6" name="Line 22"/>
          <p:cNvSpPr>
            <a:spLocks noChangeShapeType="1"/>
          </p:cNvSpPr>
          <p:nvPr/>
        </p:nvSpPr>
        <p:spPr bwMode="auto">
          <a:xfrm>
            <a:off x="6629400" y="4267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7" name="Rectangle 23"/>
          <p:cNvSpPr>
            <a:spLocks noChangeArrowheads="1"/>
          </p:cNvSpPr>
          <p:nvPr/>
        </p:nvSpPr>
        <p:spPr bwMode="auto">
          <a:xfrm>
            <a:off x="6629400" y="2865438"/>
            <a:ext cx="457200" cy="1630362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8" name="Rectangle 24"/>
          <p:cNvSpPr>
            <a:spLocks noChangeArrowheads="1"/>
          </p:cNvSpPr>
          <p:nvPr/>
        </p:nvSpPr>
        <p:spPr bwMode="auto">
          <a:xfrm>
            <a:off x="6629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69" name="Rectangle 25"/>
          <p:cNvSpPr>
            <a:spLocks noChangeArrowheads="1"/>
          </p:cNvSpPr>
          <p:nvPr/>
        </p:nvSpPr>
        <p:spPr bwMode="auto">
          <a:xfrm>
            <a:off x="6629400" y="5791200"/>
            <a:ext cx="457200" cy="152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0" name="Rectangle 26"/>
          <p:cNvSpPr>
            <a:spLocks noChangeArrowheads="1"/>
          </p:cNvSpPr>
          <p:nvPr/>
        </p:nvSpPr>
        <p:spPr bwMode="auto">
          <a:xfrm>
            <a:off x="7010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1" name="Rectangle 27"/>
          <p:cNvSpPr>
            <a:spLocks noChangeArrowheads="1"/>
          </p:cNvSpPr>
          <p:nvPr/>
        </p:nvSpPr>
        <p:spPr bwMode="auto">
          <a:xfrm>
            <a:off x="6781800" y="1600200"/>
            <a:ext cx="152400" cy="28956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2" name="Rectangle 28"/>
          <p:cNvSpPr>
            <a:spLocks noChangeArrowheads="1"/>
          </p:cNvSpPr>
          <p:nvPr/>
        </p:nvSpPr>
        <p:spPr bwMode="auto">
          <a:xfrm>
            <a:off x="838200" y="2863850"/>
            <a:ext cx="5715000" cy="338455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3" name="Rectangle 29"/>
          <p:cNvSpPr>
            <a:spLocks noChangeArrowheads="1"/>
          </p:cNvSpPr>
          <p:nvPr/>
        </p:nvSpPr>
        <p:spPr bwMode="auto">
          <a:xfrm>
            <a:off x="6553200" y="5943600"/>
            <a:ext cx="533400" cy="3048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4" name="Rectangle 30"/>
          <p:cNvSpPr>
            <a:spLocks noChangeArrowheads="1"/>
          </p:cNvSpPr>
          <p:nvPr/>
        </p:nvSpPr>
        <p:spPr bwMode="auto">
          <a:xfrm>
            <a:off x="6553200" y="1752600"/>
            <a:ext cx="76200" cy="4191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5" name="Rectangle 31"/>
          <p:cNvSpPr>
            <a:spLocks noChangeArrowheads="1"/>
          </p:cNvSpPr>
          <p:nvPr/>
        </p:nvSpPr>
        <p:spPr bwMode="auto">
          <a:xfrm>
            <a:off x="7086600" y="1752600"/>
            <a:ext cx="76200" cy="4191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6" name="Rectangle 32"/>
          <p:cNvSpPr>
            <a:spLocks noChangeArrowheads="1"/>
          </p:cNvSpPr>
          <p:nvPr/>
        </p:nvSpPr>
        <p:spPr bwMode="auto">
          <a:xfrm>
            <a:off x="6705600" y="5257800"/>
            <a:ext cx="304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7" name="Rectangle 33"/>
          <p:cNvSpPr>
            <a:spLocks noChangeArrowheads="1"/>
          </p:cNvSpPr>
          <p:nvPr/>
        </p:nvSpPr>
        <p:spPr bwMode="auto">
          <a:xfrm>
            <a:off x="6705600" y="4495800"/>
            <a:ext cx="304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8" name="AutoShape 34"/>
          <p:cNvSpPr>
            <a:spLocks noChangeArrowheads="1"/>
          </p:cNvSpPr>
          <p:nvPr/>
        </p:nvSpPr>
        <p:spPr bwMode="auto">
          <a:xfrm>
            <a:off x="6781800" y="1219200"/>
            <a:ext cx="533400" cy="3810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79" name="Rectangle 35"/>
          <p:cNvSpPr>
            <a:spLocks noChangeArrowheads="1"/>
          </p:cNvSpPr>
          <p:nvPr/>
        </p:nvSpPr>
        <p:spPr bwMode="auto">
          <a:xfrm>
            <a:off x="6681788" y="5632450"/>
            <a:ext cx="317500" cy="88900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0" name="Rectangle 36"/>
          <p:cNvSpPr>
            <a:spLocks noChangeArrowheads="1"/>
          </p:cNvSpPr>
          <p:nvPr/>
        </p:nvSpPr>
        <p:spPr bwMode="auto">
          <a:xfrm>
            <a:off x="6686550" y="5297488"/>
            <a:ext cx="317500" cy="88900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1" name="Rectangle 37"/>
          <p:cNvSpPr>
            <a:spLocks noChangeArrowheads="1"/>
          </p:cNvSpPr>
          <p:nvPr/>
        </p:nvSpPr>
        <p:spPr bwMode="auto">
          <a:xfrm>
            <a:off x="6683375" y="4948238"/>
            <a:ext cx="317500" cy="88900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2" name="Rectangle 38"/>
          <p:cNvSpPr>
            <a:spLocks noChangeArrowheads="1"/>
          </p:cNvSpPr>
          <p:nvPr/>
        </p:nvSpPr>
        <p:spPr bwMode="auto">
          <a:xfrm>
            <a:off x="6677025" y="4589463"/>
            <a:ext cx="317500" cy="88900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3" name="Rectangle 39"/>
          <p:cNvSpPr>
            <a:spLocks noChangeArrowheads="1"/>
          </p:cNvSpPr>
          <p:nvPr/>
        </p:nvSpPr>
        <p:spPr bwMode="auto">
          <a:xfrm>
            <a:off x="6688138" y="4306888"/>
            <a:ext cx="317500" cy="88900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4" name="Rectangle 40"/>
          <p:cNvSpPr>
            <a:spLocks noChangeArrowheads="1"/>
          </p:cNvSpPr>
          <p:nvPr/>
        </p:nvSpPr>
        <p:spPr bwMode="auto">
          <a:xfrm>
            <a:off x="6675438" y="3783013"/>
            <a:ext cx="317500" cy="88900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5" name="Rectangle 41"/>
          <p:cNvSpPr>
            <a:spLocks noChangeArrowheads="1"/>
          </p:cNvSpPr>
          <p:nvPr/>
        </p:nvSpPr>
        <p:spPr bwMode="auto">
          <a:xfrm>
            <a:off x="6677025" y="3271838"/>
            <a:ext cx="317500" cy="88900"/>
          </a:xfrm>
          <a:prstGeom prst="rect">
            <a:avLst/>
          </a:prstGeom>
          <a:solidFill>
            <a:srgbClr val="010B1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6" name="Rectangle 42"/>
          <p:cNvSpPr>
            <a:spLocks noChangeArrowheads="1"/>
          </p:cNvSpPr>
          <p:nvPr/>
        </p:nvSpPr>
        <p:spPr bwMode="auto">
          <a:xfrm>
            <a:off x="6689725" y="3328988"/>
            <a:ext cx="42863" cy="1047750"/>
          </a:xfrm>
          <a:prstGeom prst="rect">
            <a:avLst/>
          </a:prstGeom>
          <a:solidFill>
            <a:srgbClr val="010B13"/>
          </a:solidFill>
          <a:ln w="9525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7" name="Rectangle 43"/>
          <p:cNvSpPr>
            <a:spLocks noChangeArrowheads="1"/>
          </p:cNvSpPr>
          <p:nvPr/>
        </p:nvSpPr>
        <p:spPr bwMode="auto">
          <a:xfrm>
            <a:off x="6927850" y="3322638"/>
            <a:ext cx="53975" cy="1084262"/>
          </a:xfrm>
          <a:prstGeom prst="rect">
            <a:avLst/>
          </a:prstGeom>
          <a:solidFill>
            <a:srgbClr val="010B13"/>
          </a:solidFill>
          <a:ln w="9525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8" name="Rectangle 44"/>
          <p:cNvSpPr>
            <a:spLocks noChangeArrowheads="1"/>
          </p:cNvSpPr>
          <p:nvPr/>
        </p:nvSpPr>
        <p:spPr bwMode="auto">
          <a:xfrm>
            <a:off x="6678613" y="4619625"/>
            <a:ext cx="79375" cy="1062038"/>
          </a:xfrm>
          <a:prstGeom prst="rect">
            <a:avLst/>
          </a:prstGeom>
          <a:solidFill>
            <a:srgbClr val="010B13"/>
          </a:solidFill>
          <a:ln w="9525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89" name="Rectangle 45"/>
          <p:cNvSpPr>
            <a:spLocks noChangeArrowheads="1"/>
          </p:cNvSpPr>
          <p:nvPr/>
        </p:nvSpPr>
        <p:spPr bwMode="auto">
          <a:xfrm>
            <a:off x="6861175" y="4621213"/>
            <a:ext cx="79375" cy="1073150"/>
          </a:xfrm>
          <a:prstGeom prst="rect">
            <a:avLst/>
          </a:prstGeom>
          <a:solidFill>
            <a:srgbClr val="010B13"/>
          </a:solidFill>
          <a:ln w="9525">
            <a:solidFill>
              <a:srgbClr val="3399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90" name="Line 46"/>
          <p:cNvSpPr>
            <a:spLocks noChangeShapeType="1"/>
          </p:cNvSpPr>
          <p:nvPr/>
        </p:nvSpPr>
        <p:spPr bwMode="auto">
          <a:xfrm>
            <a:off x="1158875" y="1865313"/>
            <a:ext cx="0" cy="987425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06991" name="Rectangle 47"/>
          <p:cNvSpPr>
            <a:spLocks noChangeArrowheads="1"/>
          </p:cNvSpPr>
          <p:nvPr/>
        </p:nvSpPr>
        <p:spPr bwMode="auto">
          <a:xfrm>
            <a:off x="1187450" y="2182813"/>
            <a:ext cx="1863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600" b="1">
                <a:latin typeface="Arial" pitchFamily="34" charset="0"/>
              </a:rPr>
              <a:t>NIVEL ESTÁTICO</a:t>
            </a:r>
          </a:p>
        </p:txBody>
      </p:sp>
      <p:sp>
        <p:nvSpPr>
          <p:cNvPr id="1106992" name="AutoShape 48"/>
          <p:cNvSpPr>
            <a:spLocks noChangeArrowheads="1"/>
          </p:cNvSpPr>
          <p:nvPr/>
        </p:nvSpPr>
        <p:spPr bwMode="auto">
          <a:xfrm>
            <a:off x="7645400" y="3927475"/>
            <a:ext cx="1292225" cy="804863"/>
          </a:xfrm>
          <a:prstGeom prst="wedgeRoundRectCallout">
            <a:avLst>
              <a:gd name="adj1" fmla="val -107005"/>
              <a:gd name="adj2" fmla="val 161241"/>
              <a:gd name="adj3" fmla="val 16667"/>
            </a:avLst>
          </a:prstGeom>
          <a:solidFill>
            <a:srgbClr val="010B13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2000" b="1">
                <a:solidFill>
                  <a:schemeClr val="bg1"/>
                </a:solidFill>
              </a:rPr>
              <a:t>Ánodos de Zinc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106993" name="AutoShape 49"/>
          <p:cNvSpPr>
            <a:spLocks noChangeArrowheads="1"/>
          </p:cNvSpPr>
          <p:nvPr/>
        </p:nvSpPr>
        <p:spPr bwMode="auto">
          <a:xfrm rot="-13825052">
            <a:off x="7293769" y="3056732"/>
            <a:ext cx="196850" cy="1166812"/>
          </a:xfrm>
          <a:prstGeom prst="flowChartMerge">
            <a:avLst/>
          </a:prstGeom>
          <a:solidFill>
            <a:srgbClr val="010B1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06994" name="Text Box 50"/>
          <p:cNvSpPr txBox="1">
            <a:spLocks noChangeArrowheads="1"/>
          </p:cNvSpPr>
          <p:nvPr/>
        </p:nvSpPr>
        <p:spPr bwMode="auto">
          <a:xfrm>
            <a:off x="1560513" y="3073400"/>
            <a:ext cx="4487862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40000"/>
                </a:solidFill>
              </a:rPr>
              <a:t>Con aguas salobres (Cloruros 1500 ppm, o  C </a:t>
            </a:r>
            <a:r>
              <a:rPr lang="es-AR" sz="1600" b="1">
                <a:solidFill>
                  <a:srgbClr val="040000"/>
                </a:solidFill>
                <a:sym typeface="Symbol" pitchFamily="18" charset="2"/>
              </a:rPr>
              <a:t> 1,5 g / litro con Temp.  35°C)</a:t>
            </a:r>
            <a:r>
              <a:rPr lang="es-AR" sz="1600" b="1">
                <a:solidFill>
                  <a:srgbClr val="040000"/>
                </a:solidFill>
              </a:rPr>
              <a:t>, es recomendable utilizar ánodos de “sacrificio” de Zinc que se corroerán salvando tanto a la electrobomba como a la cañería. Se los debe poner en contacto “metálico” con ambos y utilizar una cantidad equivalente al 20% del peso de lo que se quiere proteger. Esta protección durará aproximadamente de 1 á 4 años.</a:t>
            </a:r>
            <a:endParaRPr lang="en-US" sz="1600" b="1">
              <a:solidFill>
                <a:srgbClr val="040000"/>
              </a:solidFill>
            </a:endParaRPr>
          </a:p>
        </p:txBody>
      </p:sp>
      <p:sp>
        <p:nvSpPr>
          <p:cNvPr id="1106995" name="Text Box 5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970" name="Text Box 2"/>
          <p:cNvSpPr txBox="1">
            <a:spLocks noChangeArrowheads="1"/>
          </p:cNvSpPr>
          <p:nvPr/>
        </p:nvSpPr>
        <p:spPr bwMode="auto">
          <a:xfrm>
            <a:off x="0" y="304800"/>
            <a:ext cx="92964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3600" b="1" u="sng">
                <a:solidFill>
                  <a:schemeClr val="bg2"/>
                </a:solidFill>
              </a:rPr>
              <a:t>Materiales de las SP para agua con cloruros</a:t>
            </a:r>
          </a:p>
        </p:txBody>
      </p:sp>
      <p:sp>
        <p:nvSpPr>
          <p:cNvPr id="1107971" name="Line 3"/>
          <p:cNvSpPr>
            <a:spLocks noChangeShapeType="1"/>
          </p:cNvSpPr>
          <p:nvPr/>
        </p:nvSpPr>
        <p:spPr bwMode="auto">
          <a:xfrm flipV="1">
            <a:off x="533400" y="1447800"/>
            <a:ext cx="0" cy="41910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72" name="Line 4"/>
          <p:cNvSpPr>
            <a:spLocks noChangeShapeType="1"/>
          </p:cNvSpPr>
          <p:nvPr/>
        </p:nvSpPr>
        <p:spPr bwMode="auto">
          <a:xfrm>
            <a:off x="533400" y="5638800"/>
            <a:ext cx="6477000" cy="0"/>
          </a:xfrm>
          <a:prstGeom prst="line">
            <a:avLst/>
          </a:prstGeom>
          <a:noFill/>
          <a:ln w="28575">
            <a:solidFill>
              <a:srgbClr val="008080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73" name="Freeform 5"/>
          <p:cNvSpPr>
            <a:spLocks/>
          </p:cNvSpPr>
          <p:nvPr/>
        </p:nvSpPr>
        <p:spPr bwMode="auto">
          <a:xfrm>
            <a:off x="990600" y="2286000"/>
            <a:ext cx="5181600" cy="2590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" y="288"/>
              </a:cxn>
              <a:cxn ang="0">
                <a:pos x="240" y="816"/>
              </a:cxn>
              <a:cxn ang="0">
                <a:pos x="768" y="1296"/>
              </a:cxn>
              <a:cxn ang="0">
                <a:pos x="3312" y="1824"/>
              </a:cxn>
            </a:cxnLst>
            <a:rect l="0" t="0" r="r" b="b"/>
            <a:pathLst>
              <a:path w="3312" h="1824">
                <a:moveTo>
                  <a:pt x="0" y="0"/>
                </a:moveTo>
                <a:cubicBezTo>
                  <a:pt x="4" y="76"/>
                  <a:pt x="8" y="152"/>
                  <a:pt x="48" y="288"/>
                </a:cubicBezTo>
                <a:cubicBezTo>
                  <a:pt x="88" y="424"/>
                  <a:pt x="120" y="648"/>
                  <a:pt x="240" y="816"/>
                </a:cubicBezTo>
                <a:cubicBezTo>
                  <a:pt x="360" y="984"/>
                  <a:pt x="256" y="1128"/>
                  <a:pt x="768" y="1296"/>
                </a:cubicBezTo>
                <a:cubicBezTo>
                  <a:pt x="1280" y="1464"/>
                  <a:pt x="2888" y="1736"/>
                  <a:pt x="3312" y="182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74" name="Freeform 6"/>
          <p:cNvSpPr>
            <a:spLocks/>
          </p:cNvSpPr>
          <p:nvPr/>
        </p:nvSpPr>
        <p:spPr bwMode="auto">
          <a:xfrm>
            <a:off x="838200" y="2286000"/>
            <a:ext cx="5334000" cy="3276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8" y="288"/>
              </a:cxn>
              <a:cxn ang="0">
                <a:pos x="240" y="816"/>
              </a:cxn>
              <a:cxn ang="0">
                <a:pos x="768" y="1296"/>
              </a:cxn>
              <a:cxn ang="0">
                <a:pos x="3312" y="1824"/>
              </a:cxn>
            </a:cxnLst>
            <a:rect l="0" t="0" r="r" b="b"/>
            <a:pathLst>
              <a:path w="3312" h="1824">
                <a:moveTo>
                  <a:pt x="0" y="0"/>
                </a:moveTo>
                <a:cubicBezTo>
                  <a:pt x="4" y="76"/>
                  <a:pt x="8" y="152"/>
                  <a:pt x="48" y="288"/>
                </a:cubicBezTo>
                <a:cubicBezTo>
                  <a:pt x="88" y="424"/>
                  <a:pt x="120" y="648"/>
                  <a:pt x="240" y="816"/>
                </a:cubicBezTo>
                <a:cubicBezTo>
                  <a:pt x="360" y="984"/>
                  <a:pt x="256" y="1128"/>
                  <a:pt x="768" y="1296"/>
                </a:cubicBezTo>
                <a:cubicBezTo>
                  <a:pt x="1280" y="1464"/>
                  <a:pt x="2888" y="1736"/>
                  <a:pt x="3312" y="1824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75" name="Freeform 7"/>
          <p:cNvSpPr>
            <a:spLocks/>
          </p:cNvSpPr>
          <p:nvPr/>
        </p:nvSpPr>
        <p:spPr bwMode="auto">
          <a:xfrm>
            <a:off x="2209800" y="2286000"/>
            <a:ext cx="3962400" cy="1320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0" y="384"/>
              </a:cxn>
              <a:cxn ang="0">
                <a:pos x="1872" y="720"/>
              </a:cxn>
              <a:cxn ang="0">
                <a:pos x="2448" y="768"/>
              </a:cxn>
            </a:cxnLst>
            <a:rect l="0" t="0" r="r" b="b"/>
            <a:pathLst>
              <a:path w="2448" h="784">
                <a:moveTo>
                  <a:pt x="0" y="0"/>
                </a:moveTo>
                <a:cubicBezTo>
                  <a:pt x="204" y="132"/>
                  <a:pt x="408" y="264"/>
                  <a:pt x="720" y="384"/>
                </a:cubicBezTo>
                <a:cubicBezTo>
                  <a:pt x="1032" y="504"/>
                  <a:pt x="1584" y="656"/>
                  <a:pt x="1872" y="720"/>
                </a:cubicBezTo>
                <a:cubicBezTo>
                  <a:pt x="2160" y="784"/>
                  <a:pt x="2352" y="760"/>
                  <a:pt x="2448" y="768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76" name="Line 8"/>
          <p:cNvSpPr>
            <a:spLocks noChangeShapeType="1"/>
          </p:cNvSpPr>
          <p:nvPr/>
        </p:nvSpPr>
        <p:spPr bwMode="auto">
          <a:xfrm>
            <a:off x="533400" y="22860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77" name="Line 9"/>
          <p:cNvSpPr>
            <a:spLocks noChangeShapeType="1"/>
          </p:cNvSpPr>
          <p:nvPr/>
        </p:nvSpPr>
        <p:spPr bwMode="auto">
          <a:xfrm>
            <a:off x="6172200" y="3581400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78" name="Line 10"/>
          <p:cNvSpPr>
            <a:spLocks noChangeShapeType="1"/>
          </p:cNvSpPr>
          <p:nvPr/>
        </p:nvSpPr>
        <p:spPr bwMode="auto">
          <a:xfrm flipH="1" flipV="1">
            <a:off x="447675" y="4635500"/>
            <a:ext cx="1609725" cy="127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79" name="Line 11"/>
          <p:cNvSpPr>
            <a:spLocks noChangeShapeType="1"/>
          </p:cNvSpPr>
          <p:nvPr/>
        </p:nvSpPr>
        <p:spPr bwMode="auto">
          <a:xfrm flipH="1">
            <a:off x="457200" y="5105400"/>
            <a:ext cx="76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80" name="Line 12"/>
          <p:cNvSpPr>
            <a:spLocks noChangeShapeType="1"/>
          </p:cNvSpPr>
          <p:nvPr/>
        </p:nvSpPr>
        <p:spPr bwMode="auto">
          <a:xfrm flipH="1">
            <a:off x="2057400" y="4114800"/>
            <a:ext cx="0" cy="15240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81" name="Line 13"/>
          <p:cNvSpPr>
            <a:spLocks noChangeShapeType="1"/>
          </p:cNvSpPr>
          <p:nvPr/>
        </p:nvSpPr>
        <p:spPr bwMode="auto">
          <a:xfrm flipH="1">
            <a:off x="457200" y="4114800"/>
            <a:ext cx="16002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7982" name="Text Box 14"/>
          <p:cNvSpPr txBox="1">
            <a:spLocks noChangeArrowheads="1"/>
          </p:cNvSpPr>
          <p:nvPr/>
        </p:nvSpPr>
        <p:spPr bwMode="auto">
          <a:xfrm>
            <a:off x="7010400" y="5510213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rgbClr val="008080"/>
                </a:solidFill>
              </a:rPr>
              <a:t>Cloruros (ppm)</a:t>
            </a:r>
          </a:p>
        </p:txBody>
      </p:sp>
      <p:sp>
        <p:nvSpPr>
          <p:cNvPr id="1107983" name="Text Box 15"/>
          <p:cNvSpPr txBox="1">
            <a:spLocks noChangeArrowheads="1"/>
          </p:cNvSpPr>
          <p:nvPr/>
        </p:nvSpPr>
        <p:spPr bwMode="auto">
          <a:xfrm>
            <a:off x="685800" y="1219200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Temperatura (</a:t>
            </a:r>
            <a:r>
              <a:rPr lang="es-AR" sz="2000" b="1">
                <a:solidFill>
                  <a:srgbClr val="FF3300"/>
                </a:solidFill>
                <a:sym typeface="Symbol" pitchFamily="18" charset="2"/>
              </a:rPr>
              <a:t>C)</a:t>
            </a:r>
            <a:endParaRPr lang="es-AR" sz="2000" b="1">
              <a:solidFill>
                <a:srgbClr val="FF3300"/>
              </a:solidFill>
            </a:endParaRPr>
          </a:p>
        </p:txBody>
      </p:sp>
      <p:sp>
        <p:nvSpPr>
          <p:cNvPr id="1107984" name="Text Box 16"/>
          <p:cNvSpPr txBox="1">
            <a:spLocks noChangeArrowheads="1"/>
          </p:cNvSpPr>
          <p:nvPr/>
        </p:nvSpPr>
        <p:spPr bwMode="auto">
          <a:xfrm>
            <a:off x="149225" y="4943475"/>
            <a:ext cx="304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FF3300"/>
                </a:solidFill>
              </a:rPr>
              <a:t>10</a:t>
            </a:r>
          </a:p>
        </p:txBody>
      </p:sp>
      <p:sp>
        <p:nvSpPr>
          <p:cNvPr id="1107985" name="Rectangle 17"/>
          <p:cNvSpPr>
            <a:spLocks noChangeArrowheads="1"/>
          </p:cNvSpPr>
          <p:nvPr/>
        </p:nvSpPr>
        <p:spPr bwMode="auto">
          <a:xfrm>
            <a:off x="161925" y="4495800"/>
            <a:ext cx="2079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FF3300"/>
                </a:solidFill>
              </a:rPr>
              <a:t>20</a:t>
            </a:r>
            <a:endParaRPr lang="es-AR" sz="1600" b="1">
              <a:solidFill>
                <a:srgbClr val="000080"/>
              </a:solidFill>
            </a:endParaRPr>
          </a:p>
        </p:txBody>
      </p:sp>
      <p:sp>
        <p:nvSpPr>
          <p:cNvPr id="1107986" name="Rectangle 18"/>
          <p:cNvSpPr>
            <a:spLocks noChangeArrowheads="1"/>
          </p:cNvSpPr>
          <p:nvPr/>
        </p:nvSpPr>
        <p:spPr bwMode="auto">
          <a:xfrm>
            <a:off x="161925" y="3962400"/>
            <a:ext cx="2079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FF3300"/>
                </a:solidFill>
              </a:rPr>
              <a:t>30</a:t>
            </a:r>
            <a:endParaRPr lang="es-AR" sz="1600" b="1">
              <a:solidFill>
                <a:srgbClr val="000080"/>
              </a:solidFill>
            </a:endParaRPr>
          </a:p>
        </p:txBody>
      </p:sp>
      <p:sp>
        <p:nvSpPr>
          <p:cNvPr id="1107987" name="Text Box 19"/>
          <p:cNvSpPr txBox="1">
            <a:spLocks noChangeArrowheads="1"/>
          </p:cNvSpPr>
          <p:nvPr/>
        </p:nvSpPr>
        <p:spPr bwMode="auto">
          <a:xfrm>
            <a:off x="1600200" y="5715000"/>
            <a:ext cx="990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008080"/>
                </a:solidFill>
              </a:rPr>
              <a:t>550</a:t>
            </a:r>
          </a:p>
        </p:txBody>
      </p:sp>
      <p:sp>
        <p:nvSpPr>
          <p:cNvPr id="1107988" name="Text Box 20"/>
          <p:cNvSpPr txBox="1">
            <a:spLocks noChangeArrowheads="1"/>
          </p:cNvSpPr>
          <p:nvPr/>
        </p:nvSpPr>
        <p:spPr bwMode="auto">
          <a:xfrm>
            <a:off x="2667000" y="5181600"/>
            <a:ext cx="838200" cy="244475"/>
          </a:xfrm>
          <a:prstGeom prst="rect">
            <a:avLst/>
          </a:prstGeom>
          <a:solidFill>
            <a:srgbClr val="FCA6B0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solidFill>
                  <a:srgbClr val="003300"/>
                </a:solidFill>
              </a:rPr>
              <a:t>AISI 304</a:t>
            </a:r>
          </a:p>
        </p:txBody>
      </p:sp>
      <p:sp>
        <p:nvSpPr>
          <p:cNvPr id="1107989" name="Rectangle 21"/>
          <p:cNvSpPr>
            <a:spLocks noChangeArrowheads="1"/>
          </p:cNvSpPr>
          <p:nvPr/>
        </p:nvSpPr>
        <p:spPr bwMode="auto">
          <a:xfrm>
            <a:off x="2697163" y="4495800"/>
            <a:ext cx="730250" cy="244475"/>
          </a:xfrm>
          <a:prstGeom prst="rect">
            <a:avLst/>
          </a:prstGeom>
          <a:solidFill>
            <a:srgbClr val="ECF80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003300"/>
                </a:solidFill>
              </a:rPr>
              <a:t>AISI 316</a:t>
            </a:r>
          </a:p>
        </p:txBody>
      </p:sp>
      <p:sp>
        <p:nvSpPr>
          <p:cNvPr id="1107990" name="Rectangle 22"/>
          <p:cNvSpPr>
            <a:spLocks noChangeArrowheads="1"/>
          </p:cNvSpPr>
          <p:nvPr/>
        </p:nvSpPr>
        <p:spPr bwMode="auto">
          <a:xfrm>
            <a:off x="2605088" y="3886200"/>
            <a:ext cx="914400" cy="244475"/>
          </a:xfrm>
          <a:prstGeom prst="rect">
            <a:avLst/>
          </a:prstGeom>
          <a:solidFill>
            <a:srgbClr val="ACF8FE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003300"/>
                </a:solidFill>
              </a:rPr>
              <a:t>AISI 904L</a:t>
            </a:r>
          </a:p>
        </p:txBody>
      </p:sp>
      <p:sp>
        <p:nvSpPr>
          <p:cNvPr id="1107991" name="Text Box 23"/>
          <p:cNvSpPr txBox="1">
            <a:spLocks noChangeArrowheads="1"/>
          </p:cNvSpPr>
          <p:nvPr/>
        </p:nvSpPr>
        <p:spPr bwMode="auto">
          <a:xfrm>
            <a:off x="3727450" y="5105400"/>
            <a:ext cx="979488" cy="4572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b="1">
                <a:solidFill>
                  <a:srgbClr val="333399"/>
                </a:solidFill>
                <a:latin typeface="Arial" pitchFamily="34" charset="0"/>
              </a:rPr>
              <a:t>“SP”</a:t>
            </a:r>
          </a:p>
        </p:txBody>
      </p:sp>
      <p:sp>
        <p:nvSpPr>
          <p:cNvPr id="1107992" name="Rectangle 24"/>
          <p:cNvSpPr>
            <a:spLocks noChangeArrowheads="1"/>
          </p:cNvSpPr>
          <p:nvPr/>
        </p:nvSpPr>
        <p:spPr bwMode="auto">
          <a:xfrm>
            <a:off x="3727450" y="3886200"/>
            <a:ext cx="1217613" cy="457200"/>
          </a:xfrm>
          <a:prstGeom prst="rect">
            <a:avLst/>
          </a:prstGeom>
          <a:solidFill>
            <a:srgbClr val="99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b="1">
                <a:solidFill>
                  <a:srgbClr val="333399"/>
                </a:solidFill>
                <a:latin typeface="Arial" pitchFamily="34" charset="0"/>
              </a:rPr>
              <a:t>“SP-R”</a:t>
            </a:r>
          </a:p>
        </p:txBody>
      </p:sp>
      <p:sp>
        <p:nvSpPr>
          <p:cNvPr id="1107993" name="Rectangle 25"/>
          <p:cNvSpPr>
            <a:spLocks noChangeArrowheads="1"/>
          </p:cNvSpPr>
          <p:nvPr/>
        </p:nvSpPr>
        <p:spPr bwMode="auto">
          <a:xfrm>
            <a:off x="3714750" y="4584700"/>
            <a:ext cx="1271588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s-AR" b="1">
                <a:solidFill>
                  <a:srgbClr val="333399"/>
                </a:solidFill>
                <a:latin typeface="Arial" pitchFamily="34" charset="0"/>
              </a:rPr>
              <a:t>“SP-N”</a:t>
            </a:r>
          </a:p>
        </p:txBody>
      </p:sp>
      <p:pic>
        <p:nvPicPr>
          <p:cNvPr id="1107994" name="Picture 26" descr="spcam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1575" y="1676400"/>
            <a:ext cx="2713038" cy="1965325"/>
          </a:xfrm>
          <a:prstGeom prst="rect">
            <a:avLst/>
          </a:prstGeom>
          <a:noFill/>
        </p:spPr>
      </p:pic>
      <p:pic>
        <p:nvPicPr>
          <p:cNvPr id="1107995" name="Picture 27" descr="spcu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0713" y="1692275"/>
            <a:ext cx="1935162" cy="2114550"/>
          </a:xfrm>
          <a:prstGeom prst="rect">
            <a:avLst/>
          </a:prstGeom>
          <a:noFill/>
        </p:spPr>
      </p:pic>
      <p:sp>
        <p:nvSpPr>
          <p:cNvPr id="1107996" name="Text Box 28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994" name="Text Box 2"/>
          <p:cNvSpPr txBox="1">
            <a:spLocks noChangeArrowheads="1"/>
          </p:cNvSpPr>
          <p:nvPr/>
        </p:nvSpPr>
        <p:spPr bwMode="auto">
          <a:xfrm>
            <a:off x="1049338" y="355600"/>
            <a:ext cx="56673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4400" b="1" u="sng">
                <a:solidFill>
                  <a:schemeClr val="bg2"/>
                </a:solidFill>
              </a:rPr>
              <a:t>Materiales de las SP</a:t>
            </a:r>
          </a:p>
        </p:txBody>
      </p:sp>
      <p:sp>
        <p:nvSpPr>
          <p:cNvPr id="1108995" name="Line 3"/>
          <p:cNvSpPr>
            <a:spLocks noChangeShapeType="1"/>
          </p:cNvSpPr>
          <p:nvPr/>
        </p:nvSpPr>
        <p:spPr bwMode="auto">
          <a:xfrm>
            <a:off x="141288" y="1981200"/>
            <a:ext cx="72167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8996" name="Line 4"/>
          <p:cNvSpPr>
            <a:spLocks noChangeShapeType="1"/>
          </p:cNvSpPr>
          <p:nvPr/>
        </p:nvSpPr>
        <p:spPr bwMode="auto">
          <a:xfrm>
            <a:off x="141288" y="4724400"/>
            <a:ext cx="7204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8997" name="Line 5"/>
          <p:cNvSpPr>
            <a:spLocks noChangeShapeType="1"/>
          </p:cNvSpPr>
          <p:nvPr/>
        </p:nvSpPr>
        <p:spPr bwMode="auto">
          <a:xfrm>
            <a:off x="141288" y="3810000"/>
            <a:ext cx="72167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8998" name="Line 6"/>
          <p:cNvSpPr>
            <a:spLocks noChangeShapeType="1"/>
          </p:cNvSpPr>
          <p:nvPr/>
        </p:nvSpPr>
        <p:spPr bwMode="auto">
          <a:xfrm>
            <a:off x="2462213" y="1981200"/>
            <a:ext cx="0" cy="365760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8999" name="Line 7"/>
          <p:cNvSpPr>
            <a:spLocks noChangeShapeType="1"/>
          </p:cNvSpPr>
          <p:nvPr/>
        </p:nvSpPr>
        <p:spPr bwMode="auto">
          <a:xfrm>
            <a:off x="4149725" y="1981200"/>
            <a:ext cx="0" cy="365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9000" name="Line 8"/>
          <p:cNvSpPr>
            <a:spLocks noChangeShapeType="1"/>
          </p:cNvSpPr>
          <p:nvPr/>
        </p:nvSpPr>
        <p:spPr bwMode="auto">
          <a:xfrm>
            <a:off x="5767388" y="1981200"/>
            <a:ext cx="0" cy="3657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9001" name="Line 9"/>
          <p:cNvSpPr>
            <a:spLocks noChangeShapeType="1"/>
          </p:cNvSpPr>
          <p:nvPr/>
        </p:nvSpPr>
        <p:spPr bwMode="auto">
          <a:xfrm>
            <a:off x="7358063" y="1981200"/>
            <a:ext cx="0" cy="3657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9002" name="Line 10"/>
          <p:cNvSpPr>
            <a:spLocks noChangeShapeType="1"/>
          </p:cNvSpPr>
          <p:nvPr/>
        </p:nvSpPr>
        <p:spPr bwMode="auto">
          <a:xfrm flipH="1">
            <a:off x="153988" y="5638800"/>
            <a:ext cx="72040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9003" name="Line 11"/>
          <p:cNvSpPr>
            <a:spLocks noChangeShapeType="1"/>
          </p:cNvSpPr>
          <p:nvPr/>
        </p:nvSpPr>
        <p:spPr bwMode="auto">
          <a:xfrm>
            <a:off x="141288" y="1981200"/>
            <a:ext cx="0" cy="3657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09004" name="Text Box 12"/>
          <p:cNvSpPr txBox="1">
            <a:spLocks noChangeArrowheads="1"/>
          </p:cNvSpPr>
          <p:nvPr/>
        </p:nvSpPr>
        <p:spPr bwMode="auto">
          <a:xfrm>
            <a:off x="280988" y="3200400"/>
            <a:ext cx="1970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rgbClr val="3399FF"/>
                </a:solidFill>
              </a:rPr>
              <a:t>Agua de Mar</a:t>
            </a:r>
          </a:p>
        </p:txBody>
      </p:sp>
      <p:sp>
        <p:nvSpPr>
          <p:cNvPr id="1109005" name="Text Box 13"/>
          <p:cNvSpPr txBox="1">
            <a:spLocks noChangeArrowheads="1"/>
          </p:cNvSpPr>
          <p:nvPr/>
        </p:nvSpPr>
        <p:spPr bwMode="auto">
          <a:xfrm>
            <a:off x="280988" y="4038600"/>
            <a:ext cx="1970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rgbClr val="339966"/>
                </a:solidFill>
              </a:rPr>
              <a:t>Salmuera</a:t>
            </a:r>
          </a:p>
        </p:txBody>
      </p:sp>
      <p:sp>
        <p:nvSpPr>
          <p:cNvPr id="1109006" name="Text Box 14"/>
          <p:cNvSpPr txBox="1">
            <a:spLocks noChangeArrowheads="1"/>
          </p:cNvSpPr>
          <p:nvPr/>
        </p:nvSpPr>
        <p:spPr bwMode="auto">
          <a:xfrm>
            <a:off x="280988" y="5029200"/>
            <a:ext cx="1970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Hipoclorito</a:t>
            </a:r>
          </a:p>
        </p:txBody>
      </p:sp>
      <p:sp>
        <p:nvSpPr>
          <p:cNvPr id="1109007" name="Text Box 15"/>
          <p:cNvSpPr txBox="1">
            <a:spLocks noChangeArrowheads="1"/>
          </p:cNvSpPr>
          <p:nvPr/>
        </p:nvSpPr>
        <p:spPr bwMode="auto">
          <a:xfrm>
            <a:off x="352425" y="2057400"/>
            <a:ext cx="1968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rgbClr val="CC0099"/>
                </a:solidFill>
              </a:rPr>
              <a:t>Líquidos a</a:t>
            </a:r>
          </a:p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rgbClr val="CC0099"/>
                </a:solidFill>
              </a:rPr>
              <a:t>temp. : 40</a:t>
            </a:r>
            <a:r>
              <a:rPr lang="es-AR" sz="2000" b="1">
                <a:solidFill>
                  <a:srgbClr val="CC0099"/>
                </a:solidFill>
                <a:sym typeface="Symbol" pitchFamily="18" charset="2"/>
              </a:rPr>
              <a:t>C</a:t>
            </a:r>
            <a:endParaRPr lang="es-AR" sz="2000" b="1">
              <a:solidFill>
                <a:srgbClr val="CC0099"/>
              </a:solidFill>
            </a:endParaRPr>
          </a:p>
        </p:txBody>
      </p:sp>
      <p:sp>
        <p:nvSpPr>
          <p:cNvPr id="1109008" name="Text Box 16"/>
          <p:cNvSpPr txBox="1">
            <a:spLocks noChangeArrowheads="1"/>
          </p:cNvSpPr>
          <p:nvPr/>
        </p:nvSpPr>
        <p:spPr bwMode="auto">
          <a:xfrm>
            <a:off x="2825750" y="2101850"/>
            <a:ext cx="9858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chemeClr val="bg2"/>
                </a:solidFill>
              </a:rPr>
              <a:t>SS 304 “SP”</a:t>
            </a:r>
            <a:endParaRPr lang="es-AR" sz="2000" b="1">
              <a:solidFill>
                <a:srgbClr val="003300"/>
              </a:solidFill>
            </a:endParaRPr>
          </a:p>
        </p:txBody>
      </p:sp>
      <p:sp>
        <p:nvSpPr>
          <p:cNvPr id="1109009" name="Rectangle 17"/>
          <p:cNvSpPr>
            <a:spLocks noChangeArrowheads="1"/>
          </p:cNvSpPr>
          <p:nvPr/>
        </p:nvSpPr>
        <p:spPr bwMode="auto">
          <a:xfrm>
            <a:off x="4465638" y="2078038"/>
            <a:ext cx="109696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chemeClr val="bg2"/>
                </a:solidFill>
              </a:rPr>
              <a:t>SS 316 “SP N”</a:t>
            </a:r>
          </a:p>
        </p:txBody>
      </p:sp>
      <p:sp>
        <p:nvSpPr>
          <p:cNvPr id="1109010" name="Rectangle 18"/>
          <p:cNvSpPr>
            <a:spLocks noChangeArrowheads="1"/>
          </p:cNvSpPr>
          <p:nvPr/>
        </p:nvSpPr>
        <p:spPr bwMode="auto">
          <a:xfrm>
            <a:off x="6132513" y="2090738"/>
            <a:ext cx="10239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chemeClr val="bg2"/>
                </a:solidFill>
              </a:rPr>
              <a:t>SS 904L “SP R”</a:t>
            </a:r>
          </a:p>
        </p:txBody>
      </p:sp>
      <p:sp>
        <p:nvSpPr>
          <p:cNvPr id="1109011" name="Text Box 19"/>
          <p:cNvSpPr txBox="1">
            <a:spLocks noChangeArrowheads="1"/>
          </p:cNvSpPr>
          <p:nvPr/>
        </p:nvSpPr>
        <p:spPr bwMode="auto">
          <a:xfrm>
            <a:off x="2601913" y="2971800"/>
            <a:ext cx="13366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3399FF"/>
                </a:solidFill>
              </a:rPr>
              <a:t>Reparación dentro del primer mes</a:t>
            </a:r>
          </a:p>
        </p:txBody>
      </p:sp>
      <p:sp>
        <p:nvSpPr>
          <p:cNvPr id="1109012" name="Rectangle 20"/>
          <p:cNvSpPr>
            <a:spLocks noChangeArrowheads="1"/>
          </p:cNvSpPr>
          <p:nvPr/>
        </p:nvSpPr>
        <p:spPr bwMode="auto">
          <a:xfrm>
            <a:off x="2601913" y="3886200"/>
            <a:ext cx="140811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339966"/>
                </a:solidFill>
              </a:rPr>
              <a:t>Reparación dentro del primer mes</a:t>
            </a:r>
          </a:p>
        </p:txBody>
      </p:sp>
      <p:sp>
        <p:nvSpPr>
          <p:cNvPr id="1109013" name="Rectangle 21"/>
          <p:cNvSpPr>
            <a:spLocks noChangeArrowheads="1"/>
          </p:cNvSpPr>
          <p:nvPr/>
        </p:nvSpPr>
        <p:spPr bwMode="auto">
          <a:xfrm>
            <a:off x="2532063" y="4800600"/>
            <a:ext cx="1477962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FF3300"/>
                </a:solidFill>
              </a:rPr>
              <a:t>Reparación dentro del primer mes</a:t>
            </a:r>
            <a:endParaRPr lang="es-AR" sz="1600" b="1">
              <a:solidFill>
                <a:schemeClr val="bg2"/>
              </a:solidFill>
            </a:endParaRPr>
          </a:p>
        </p:txBody>
      </p:sp>
      <p:sp>
        <p:nvSpPr>
          <p:cNvPr id="1109014" name="Rectangle 22"/>
          <p:cNvSpPr>
            <a:spLocks noChangeArrowheads="1"/>
          </p:cNvSpPr>
          <p:nvPr/>
        </p:nvSpPr>
        <p:spPr bwMode="auto">
          <a:xfrm>
            <a:off x="4219575" y="2971800"/>
            <a:ext cx="147796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3399FF"/>
                </a:solidFill>
              </a:rPr>
              <a:t>Reparación dentro del primer año</a:t>
            </a:r>
          </a:p>
        </p:txBody>
      </p:sp>
      <p:sp>
        <p:nvSpPr>
          <p:cNvPr id="1109015" name="Rectangle 23"/>
          <p:cNvSpPr>
            <a:spLocks noChangeArrowheads="1"/>
          </p:cNvSpPr>
          <p:nvPr/>
        </p:nvSpPr>
        <p:spPr bwMode="auto">
          <a:xfrm>
            <a:off x="4360863" y="3886200"/>
            <a:ext cx="12668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339966"/>
                </a:solidFill>
              </a:rPr>
              <a:t>Reparación dentro del primer año</a:t>
            </a:r>
          </a:p>
        </p:txBody>
      </p:sp>
      <p:sp>
        <p:nvSpPr>
          <p:cNvPr id="1109016" name="Rectangle 24"/>
          <p:cNvSpPr>
            <a:spLocks noChangeArrowheads="1"/>
          </p:cNvSpPr>
          <p:nvPr/>
        </p:nvSpPr>
        <p:spPr bwMode="auto">
          <a:xfrm>
            <a:off x="4219575" y="4800600"/>
            <a:ext cx="1477963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FF3300"/>
                </a:solidFill>
              </a:rPr>
              <a:t>Reparación dentro del primer año</a:t>
            </a:r>
          </a:p>
        </p:txBody>
      </p:sp>
      <p:sp>
        <p:nvSpPr>
          <p:cNvPr id="1109017" name="Rectangle 25"/>
          <p:cNvSpPr>
            <a:spLocks noChangeArrowheads="1"/>
          </p:cNvSpPr>
          <p:nvPr/>
        </p:nvSpPr>
        <p:spPr bwMode="auto">
          <a:xfrm>
            <a:off x="5908675" y="2971800"/>
            <a:ext cx="126523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3399FF"/>
                </a:solidFill>
              </a:rPr>
              <a:t>Reparación después de  3- 6 años</a:t>
            </a:r>
          </a:p>
        </p:txBody>
      </p:sp>
      <p:sp>
        <p:nvSpPr>
          <p:cNvPr id="1109018" name="Rectangle 26"/>
          <p:cNvSpPr>
            <a:spLocks noChangeArrowheads="1"/>
          </p:cNvSpPr>
          <p:nvPr/>
        </p:nvSpPr>
        <p:spPr bwMode="auto">
          <a:xfrm>
            <a:off x="5908675" y="3886200"/>
            <a:ext cx="126523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339966"/>
                </a:solidFill>
              </a:rPr>
              <a:t>Reparación después de  3- 6 años</a:t>
            </a:r>
          </a:p>
        </p:txBody>
      </p:sp>
      <p:sp>
        <p:nvSpPr>
          <p:cNvPr id="1109019" name="Rectangle 27"/>
          <p:cNvSpPr>
            <a:spLocks noChangeArrowheads="1"/>
          </p:cNvSpPr>
          <p:nvPr/>
        </p:nvSpPr>
        <p:spPr bwMode="auto">
          <a:xfrm>
            <a:off x="5908675" y="4800600"/>
            <a:ext cx="126523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solidFill>
                  <a:srgbClr val="FF3300"/>
                </a:solidFill>
              </a:rPr>
              <a:t>Reparación después de  3- 6 años</a:t>
            </a:r>
          </a:p>
        </p:txBody>
      </p:sp>
      <p:sp>
        <p:nvSpPr>
          <p:cNvPr id="1109020" name="Text Box 28"/>
          <p:cNvSpPr txBox="1">
            <a:spLocks noChangeArrowheads="1"/>
          </p:cNvSpPr>
          <p:nvPr/>
        </p:nvSpPr>
        <p:spPr bwMode="auto">
          <a:xfrm>
            <a:off x="0" y="1143000"/>
            <a:ext cx="9144000" cy="5492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800" b="1">
                <a:solidFill>
                  <a:srgbClr val="CC0099"/>
                </a:solidFill>
              </a:rPr>
              <a:t>Lo indicado son altas probabilidades de ocurrencia y debe tenerse en cuenta que </a:t>
            </a:r>
            <a:r>
              <a:rPr lang="es-AR" sz="1800" b="1" u="sng">
                <a:solidFill>
                  <a:srgbClr val="CC0099"/>
                </a:solidFill>
              </a:rPr>
              <a:t>una</a:t>
            </a:r>
            <a:r>
              <a:rPr lang="es-AR" sz="1800" b="1">
                <a:solidFill>
                  <a:srgbClr val="CC0099"/>
                </a:solidFill>
              </a:rPr>
              <a:t> </a:t>
            </a:r>
            <a:r>
              <a:rPr lang="es-AR" sz="1800" b="1" u="sng">
                <a:solidFill>
                  <a:srgbClr val="CC0099"/>
                </a:solidFill>
              </a:rPr>
              <a:t>reducción de temperatura en 15</a:t>
            </a:r>
            <a:r>
              <a:rPr lang="es-AR" sz="1800" b="1" u="sng">
                <a:solidFill>
                  <a:srgbClr val="CC0099"/>
                </a:solidFill>
                <a:sym typeface="Symbol" pitchFamily="18" charset="2"/>
              </a:rPr>
              <a:t></a:t>
            </a:r>
            <a:r>
              <a:rPr lang="es-AR" sz="1800" b="1" u="sng">
                <a:solidFill>
                  <a:srgbClr val="CC0099"/>
                </a:solidFill>
              </a:rPr>
              <a:t>C, puede duplicar el tiempo de durabilidad.</a:t>
            </a:r>
            <a:r>
              <a:rPr lang="es-AR" sz="1800" b="1">
                <a:solidFill>
                  <a:srgbClr val="CC0099"/>
                </a:solidFill>
              </a:rPr>
              <a:t> </a:t>
            </a:r>
          </a:p>
        </p:txBody>
      </p:sp>
      <p:sp>
        <p:nvSpPr>
          <p:cNvPr id="1109021" name="Line 29"/>
          <p:cNvSpPr>
            <a:spLocks noChangeShapeType="1"/>
          </p:cNvSpPr>
          <p:nvPr/>
        </p:nvSpPr>
        <p:spPr bwMode="auto">
          <a:xfrm>
            <a:off x="152400" y="2946400"/>
            <a:ext cx="7200900" cy="0"/>
          </a:xfrm>
          <a:prstGeom prst="line">
            <a:avLst/>
          </a:prstGeom>
          <a:noFill/>
          <a:ln w="76200" cmpd="tri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pic>
        <p:nvPicPr>
          <p:cNvPr id="1109022" name="Picture 30" descr="GR3891 SPcop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8563" y="1816100"/>
            <a:ext cx="838200" cy="4308475"/>
          </a:xfrm>
          <a:prstGeom prst="rect">
            <a:avLst/>
          </a:prstGeom>
          <a:noFill/>
        </p:spPr>
      </p:pic>
      <p:pic>
        <p:nvPicPr>
          <p:cNvPr id="1109023" name="Picture 31" descr="spcam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8375" y="114300"/>
            <a:ext cx="1404938" cy="1017588"/>
          </a:xfrm>
          <a:prstGeom prst="rect">
            <a:avLst/>
          </a:prstGeom>
          <a:noFill/>
        </p:spPr>
      </p:pic>
      <p:pic>
        <p:nvPicPr>
          <p:cNvPr id="1109024" name="Picture 32" descr="SPcop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3963" y="5683250"/>
            <a:ext cx="3811587" cy="536575"/>
          </a:xfrm>
          <a:prstGeom prst="rect">
            <a:avLst/>
          </a:prstGeom>
          <a:noFill/>
        </p:spPr>
      </p:pic>
      <p:sp>
        <p:nvSpPr>
          <p:cNvPr id="1109025" name="Text Box 33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00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5588"/>
            <a:ext cx="9144000" cy="600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0019" name="Rectangle 3"/>
          <p:cNvSpPr>
            <a:spLocks noChangeArrowheads="1"/>
          </p:cNvSpPr>
          <p:nvPr/>
        </p:nvSpPr>
        <p:spPr bwMode="auto">
          <a:xfrm>
            <a:off x="0" y="241300"/>
            <a:ext cx="9144000" cy="939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10020" name="WordArt 4"/>
          <p:cNvSpPr>
            <a:spLocks noChangeArrowheads="1" noChangeShapeType="1" noTextEdit="1"/>
          </p:cNvSpPr>
          <p:nvPr/>
        </p:nvSpPr>
        <p:spPr bwMode="auto">
          <a:xfrm>
            <a:off x="212725" y="355600"/>
            <a:ext cx="8778875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kern="10" spc="72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80000"/>
                    </a:srgbClr>
                  </a:outerShdw>
                </a:effectLst>
                <a:latin typeface="Arial Black"/>
              </a:rPr>
              <a:t>ACERO INOXIDABLE 904 L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1042" name="Picture 2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8863" y="1438275"/>
            <a:ext cx="3570287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1043" name="Picture 3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47800"/>
            <a:ext cx="35909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1044" name="Picture 4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58038" y="1460500"/>
            <a:ext cx="1123950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110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1038" y="1425575"/>
            <a:ext cx="842962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1046" name="Rectangle 6"/>
          <p:cNvSpPr>
            <a:spLocks noChangeArrowheads="1"/>
          </p:cNvSpPr>
          <p:nvPr/>
        </p:nvSpPr>
        <p:spPr bwMode="auto">
          <a:xfrm>
            <a:off x="8420100" y="6035675"/>
            <a:ext cx="723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da-DK" sz="800" b="1"/>
              <a:t>BGA-RB</a:t>
            </a:r>
            <a:endParaRPr lang="da-DK"/>
          </a:p>
        </p:txBody>
      </p:sp>
      <p:sp>
        <p:nvSpPr>
          <p:cNvPr id="1111047" name="Text Box 7"/>
          <p:cNvSpPr txBox="1">
            <a:spLocks noChangeArrowheads="1"/>
          </p:cNvSpPr>
          <p:nvPr/>
        </p:nvSpPr>
        <p:spPr bwMode="auto">
          <a:xfrm>
            <a:off x="0" y="304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/>
          </a:p>
        </p:txBody>
      </p:sp>
      <p:sp>
        <p:nvSpPr>
          <p:cNvPr id="1111048" name="Rectangle 8"/>
          <p:cNvSpPr>
            <a:spLocks noChangeArrowheads="1"/>
          </p:cNvSpPr>
          <p:nvPr/>
        </p:nvSpPr>
        <p:spPr bwMode="auto">
          <a:xfrm>
            <a:off x="0" y="330200"/>
            <a:ext cx="9144000" cy="11049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11049" name="WordArt 9"/>
          <p:cNvSpPr>
            <a:spLocks noChangeArrowheads="1" noChangeShapeType="1" noTextEdit="1"/>
          </p:cNvSpPr>
          <p:nvPr/>
        </p:nvSpPr>
        <p:spPr bwMode="auto">
          <a:xfrm>
            <a:off x="0" y="476250"/>
            <a:ext cx="2670175" cy="13573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FIN</a:t>
            </a:r>
          </a:p>
        </p:txBody>
      </p:sp>
      <p:sp>
        <p:nvSpPr>
          <p:cNvPr id="1111050" name="WordArt 10"/>
          <p:cNvSpPr>
            <a:spLocks noChangeArrowheads="1" noChangeShapeType="1" noTextEdit="1"/>
          </p:cNvSpPr>
          <p:nvPr/>
        </p:nvSpPr>
        <p:spPr bwMode="auto">
          <a:xfrm>
            <a:off x="2925763" y="641350"/>
            <a:ext cx="60229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Electrobombas Sumergibles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2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500" y="323850"/>
            <a:ext cx="7916863" cy="591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12067" name="WordArt 3"/>
          <p:cNvSpPr>
            <a:spLocks noChangeArrowheads="1" noChangeShapeType="1" noTextEdit="1"/>
          </p:cNvSpPr>
          <p:nvPr/>
        </p:nvSpPr>
        <p:spPr bwMode="auto">
          <a:xfrm>
            <a:off x="177800" y="412750"/>
            <a:ext cx="1892300" cy="8747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Guía</a:t>
            </a:r>
          </a:p>
        </p:txBody>
      </p:sp>
      <p:sp>
        <p:nvSpPr>
          <p:cNvPr id="1112068" name="WordArt 4"/>
          <p:cNvSpPr>
            <a:spLocks noChangeArrowheads="1" noChangeShapeType="1" noTextEdit="1"/>
          </p:cNvSpPr>
          <p:nvPr/>
        </p:nvSpPr>
        <p:spPr bwMode="auto">
          <a:xfrm>
            <a:off x="2154238" y="463550"/>
            <a:ext cx="3806825" cy="8747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Para Seleccionar</a:t>
            </a:r>
          </a:p>
        </p:txBody>
      </p:sp>
      <p:sp>
        <p:nvSpPr>
          <p:cNvPr id="1112069" name="WordArt 5"/>
          <p:cNvSpPr>
            <a:spLocks noChangeArrowheads="1" noChangeShapeType="1" noTextEdit="1"/>
          </p:cNvSpPr>
          <p:nvPr/>
        </p:nvSpPr>
        <p:spPr bwMode="auto">
          <a:xfrm>
            <a:off x="6229350" y="565150"/>
            <a:ext cx="2717800" cy="8747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Una Bomba</a:t>
            </a:r>
          </a:p>
        </p:txBody>
      </p:sp>
      <p:pic>
        <p:nvPicPr>
          <p:cNvPr id="1112070" name="Picture 6" descr="SP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08150" y="5137150"/>
            <a:ext cx="7435850" cy="1019175"/>
          </a:xfrm>
          <a:prstGeom prst="rect">
            <a:avLst/>
          </a:prstGeom>
          <a:noFill/>
        </p:spPr>
      </p:pic>
      <p:sp>
        <p:nvSpPr>
          <p:cNvPr id="1112071" name="WordArt 7"/>
          <p:cNvSpPr>
            <a:spLocks noChangeArrowheads="1" noChangeShapeType="1" noTextEdit="1"/>
          </p:cNvSpPr>
          <p:nvPr/>
        </p:nvSpPr>
        <p:spPr bwMode="auto">
          <a:xfrm>
            <a:off x="238125" y="4616450"/>
            <a:ext cx="4705350" cy="147161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Sumergible</a:t>
            </a:r>
          </a:p>
        </p:txBody>
      </p:sp>
      <p:sp>
        <p:nvSpPr>
          <p:cNvPr id="1112072" name="Rectangle 8"/>
          <p:cNvSpPr>
            <a:spLocks noChangeArrowheads="1"/>
          </p:cNvSpPr>
          <p:nvPr/>
        </p:nvSpPr>
        <p:spPr bwMode="auto">
          <a:xfrm>
            <a:off x="8420100" y="6035675"/>
            <a:ext cx="7239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da-DK" sz="800" b="1"/>
              <a:t>BGA-RB</a:t>
            </a:r>
            <a:endParaRPr lang="da-DK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650" name="Text Box 2"/>
          <p:cNvSpPr txBox="1">
            <a:spLocks noChangeArrowheads="1"/>
          </p:cNvSpPr>
          <p:nvPr/>
        </p:nvSpPr>
        <p:spPr bwMode="auto">
          <a:xfrm>
            <a:off x="317500" y="171450"/>
            <a:ext cx="861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800" b="1" u="sng">
                <a:solidFill>
                  <a:srgbClr val="FE1A14"/>
                </a:solidFill>
                <a:latin typeface="Arial" pitchFamily="34" charset="0"/>
              </a:rPr>
              <a:t>Algo más sobre los acuíferos</a:t>
            </a:r>
          </a:p>
        </p:txBody>
      </p:sp>
      <p:sp>
        <p:nvSpPr>
          <p:cNvPr id="1051651" name="Text Box 3"/>
          <p:cNvSpPr txBox="1">
            <a:spLocks noChangeArrowheads="1"/>
          </p:cNvSpPr>
          <p:nvPr/>
        </p:nvSpPr>
        <p:spPr bwMode="auto">
          <a:xfrm>
            <a:off x="533400" y="676275"/>
            <a:ext cx="8077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FE1A14"/>
                </a:solidFill>
                <a:latin typeface="Arial" pitchFamily="34" charset="0"/>
              </a:rPr>
              <a:t>El Pampeano puede ser tan bueno como el Puelche, y éste tan salado como 8.000 á 30.000 micro-Siemens (salmuera). Generalmente cuando el Puelche es salado, el Hipopuelche es mucho mejor !.</a:t>
            </a:r>
          </a:p>
        </p:txBody>
      </p:sp>
      <p:sp>
        <p:nvSpPr>
          <p:cNvPr id="1051652" name="Line 4"/>
          <p:cNvSpPr>
            <a:spLocks noChangeShapeType="1"/>
          </p:cNvSpPr>
          <p:nvPr/>
        </p:nvSpPr>
        <p:spPr bwMode="auto">
          <a:xfrm>
            <a:off x="838200" y="2286000"/>
            <a:ext cx="36576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1653" name="Rectangle 5"/>
          <p:cNvSpPr>
            <a:spLocks noChangeArrowheads="1"/>
          </p:cNvSpPr>
          <p:nvPr/>
        </p:nvSpPr>
        <p:spPr bwMode="auto">
          <a:xfrm>
            <a:off x="838200" y="3200400"/>
            <a:ext cx="3657600" cy="22860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1654" name="Rectangle 6"/>
          <p:cNvSpPr>
            <a:spLocks noChangeArrowheads="1"/>
          </p:cNvSpPr>
          <p:nvPr/>
        </p:nvSpPr>
        <p:spPr bwMode="auto">
          <a:xfrm>
            <a:off x="838200" y="4419600"/>
            <a:ext cx="3657600" cy="22860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1655" name="Rectangle 7"/>
          <p:cNvSpPr>
            <a:spLocks noChangeArrowheads="1"/>
          </p:cNvSpPr>
          <p:nvPr/>
        </p:nvSpPr>
        <p:spPr bwMode="auto">
          <a:xfrm>
            <a:off x="838200" y="5715000"/>
            <a:ext cx="3657600" cy="228600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1656" name="Line 8"/>
          <p:cNvSpPr>
            <a:spLocks noChangeShapeType="1"/>
          </p:cNvSpPr>
          <p:nvPr/>
        </p:nvSpPr>
        <p:spPr bwMode="auto">
          <a:xfrm>
            <a:off x="4495800" y="2209800"/>
            <a:ext cx="0" cy="3505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1657" name="Line 9"/>
          <p:cNvSpPr>
            <a:spLocks noChangeShapeType="1"/>
          </p:cNvSpPr>
          <p:nvPr/>
        </p:nvSpPr>
        <p:spPr bwMode="auto">
          <a:xfrm>
            <a:off x="838200" y="2286000"/>
            <a:ext cx="0" cy="3429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1658" name="Text Box 10"/>
          <p:cNvSpPr txBox="1">
            <a:spLocks noChangeArrowheads="1"/>
          </p:cNvSpPr>
          <p:nvPr/>
        </p:nvSpPr>
        <p:spPr bwMode="auto">
          <a:xfrm>
            <a:off x="838200" y="2667000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chemeClr val="accent2"/>
                </a:solidFill>
                <a:latin typeface="Arial" pitchFamily="34" charset="0"/>
              </a:rPr>
              <a:t>EPIPUELCHE O PAMPEANO</a:t>
            </a:r>
            <a:endParaRPr lang="es-AR" sz="20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051659" name="Text Box 11"/>
          <p:cNvSpPr txBox="1">
            <a:spLocks noChangeArrowheads="1"/>
          </p:cNvSpPr>
          <p:nvPr/>
        </p:nvSpPr>
        <p:spPr bwMode="auto">
          <a:xfrm>
            <a:off x="838200" y="3733800"/>
            <a:ext cx="1295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>
                <a:solidFill>
                  <a:srgbClr val="ED890F"/>
                </a:solidFill>
                <a:latin typeface="Arial" pitchFamily="34" charset="0"/>
              </a:rPr>
              <a:t>PUELCHE </a:t>
            </a:r>
            <a:endParaRPr lang="es-AR" sz="2000" b="1">
              <a:solidFill>
                <a:srgbClr val="ED890F"/>
              </a:solidFill>
              <a:latin typeface="Arial" pitchFamily="34" charset="0"/>
            </a:endParaRPr>
          </a:p>
        </p:txBody>
      </p:sp>
      <p:sp>
        <p:nvSpPr>
          <p:cNvPr id="1051660" name="Text Box 12"/>
          <p:cNvSpPr txBox="1">
            <a:spLocks noChangeArrowheads="1"/>
          </p:cNvSpPr>
          <p:nvPr/>
        </p:nvSpPr>
        <p:spPr bwMode="auto">
          <a:xfrm>
            <a:off x="838200" y="5029200"/>
            <a:ext cx="426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chemeClr val="accent2"/>
                </a:solidFill>
                <a:latin typeface="Arial" pitchFamily="34" charset="0"/>
              </a:rPr>
              <a:t>HIPOPUELCHE</a:t>
            </a:r>
          </a:p>
        </p:txBody>
      </p:sp>
      <p:sp>
        <p:nvSpPr>
          <p:cNvPr id="1051661" name="AutoShape 13"/>
          <p:cNvSpPr>
            <a:spLocks noChangeArrowheads="1"/>
          </p:cNvSpPr>
          <p:nvPr/>
        </p:nvSpPr>
        <p:spPr bwMode="auto">
          <a:xfrm>
            <a:off x="4343400" y="1981200"/>
            <a:ext cx="304800" cy="228600"/>
          </a:xfrm>
          <a:prstGeom prst="flowChartMerge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1662" name="Rectangle 14"/>
          <p:cNvSpPr>
            <a:spLocks noChangeArrowheads="1"/>
          </p:cNvSpPr>
          <p:nvPr/>
        </p:nvSpPr>
        <p:spPr bwMode="auto">
          <a:xfrm>
            <a:off x="838200" y="1828800"/>
            <a:ext cx="333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 O NIVEL “0” </a:t>
            </a:r>
          </a:p>
        </p:txBody>
      </p:sp>
      <p:sp>
        <p:nvSpPr>
          <p:cNvPr id="1051663" name="Rectangle 15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51664" name="Text Box 16"/>
          <p:cNvSpPr txBox="1">
            <a:spLocks noChangeArrowheads="1"/>
          </p:cNvSpPr>
          <p:nvPr/>
        </p:nvSpPr>
        <p:spPr bwMode="auto">
          <a:xfrm>
            <a:off x="4648200" y="1722438"/>
            <a:ext cx="4495800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800" b="1">
                <a:solidFill>
                  <a:srgbClr val="0A47F2"/>
                </a:solidFill>
                <a:latin typeface="Arial" pitchFamily="34" charset="0"/>
              </a:rPr>
              <a:t>Las napas saladas son consecuencia de la formación “Querandies”, que fue un mar que nos invadió por el Paraná, Riachuelo, Rio Luján, Reconquista y que llegó hasta Escobar; por esto podemos encontrarnos con sal en concentraciones de unos 37 g/litro, y de ahí nuestra recomendación de </a:t>
            </a:r>
            <a:r>
              <a:rPr lang="es-AR" sz="1800" b="1" u="sng">
                <a:solidFill>
                  <a:srgbClr val="0A47F2"/>
                </a:solidFill>
                <a:latin typeface="Arial" pitchFamily="34" charset="0"/>
              </a:rPr>
              <a:t>utilizar nuestras SP de inoxidable</a:t>
            </a:r>
            <a:r>
              <a:rPr lang="es-AR" sz="1800" b="1">
                <a:solidFill>
                  <a:srgbClr val="0A47F2"/>
                </a:solidFill>
                <a:latin typeface="Arial" pitchFamily="34" charset="0"/>
              </a:rPr>
              <a:t>. También hay contaminación humana (“antrópica”) de Nitritos que son por contaminación cercana, y los más dañinos Nitratos de 200 á 400 ppm, que son contaminación de larga data y puede migrar hasta 50 Km.</a:t>
            </a:r>
          </a:p>
        </p:txBody>
      </p:sp>
      <p:sp>
        <p:nvSpPr>
          <p:cNvPr id="1051665" name="Text Box 17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090" name="WordArt 2"/>
          <p:cNvSpPr>
            <a:spLocks noChangeArrowheads="1" noChangeShapeType="1" noTextEdit="1"/>
          </p:cNvSpPr>
          <p:nvPr/>
        </p:nvSpPr>
        <p:spPr bwMode="auto">
          <a:xfrm>
            <a:off x="295275" y="488950"/>
            <a:ext cx="8515350" cy="5575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Guía para</a:t>
            </a:r>
          </a:p>
          <a:p>
            <a:pPr algn="ctr"/>
            <a:r>
              <a:rPr lang="es-E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seleccionar</a:t>
            </a:r>
          </a:p>
          <a:p>
            <a:pPr algn="ctr"/>
            <a:r>
              <a:rPr lang="es-E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una bomba</a:t>
            </a:r>
          </a:p>
          <a:p>
            <a:pPr algn="ctr"/>
            <a:r>
              <a:rPr lang="es-E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"SUMERGIBLE"</a:t>
            </a:r>
            <a:endParaRPr lang="es-ES_tradnl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Arial Black"/>
            </a:endParaRPr>
          </a:p>
        </p:txBody>
      </p:sp>
      <p:sp>
        <p:nvSpPr>
          <p:cNvPr id="1113091" name="Text Box 3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114" name="Text Box 2"/>
          <p:cNvSpPr txBox="1">
            <a:spLocks noChangeArrowheads="1"/>
          </p:cNvSpPr>
          <p:nvPr/>
        </p:nvSpPr>
        <p:spPr bwMode="auto">
          <a:xfrm>
            <a:off x="2819400" y="406400"/>
            <a:ext cx="322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3200" b="1" u="sng">
                <a:solidFill>
                  <a:srgbClr val="FF0000"/>
                </a:solidFill>
              </a:rPr>
              <a:t>Nomenclatura</a:t>
            </a:r>
            <a:endParaRPr lang="en-US" sz="3200" b="1" u="sng">
              <a:solidFill>
                <a:srgbClr val="FF0000"/>
              </a:solidFill>
            </a:endParaRPr>
          </a:p>
        </p:txBody>
      </p:sp>
      <p:sp>
        <p:nvSpPr>
          <p:cNvPr id="1114115" name="Rectangle 3"/>
          <p:cNvSpPr>
            <a:spLocks noChangeArrowheads="1"/>
          </p:cNvSpPr>
          <p:nvPr/>
        </p:nvSpPr>
        <p:spPr bwMode="auto">
          <a:xfrm>
            <a:off x="1222375" y="2060575"/>
            <a:ext cx="2146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3200" b="1" u="sng">
                <a:solidFill>
                  <a:srgbClr val="0066FF"/>
                </a:solidFill>
              </a:rPr>
              <a:t>SQ</a:t>
            </a:r>
            <a:r>
              <a:rPr lang="es-AR" sz="3200" b="1">
                <a:solidFill>
                  <a:srgbClr val="FF0000"/>
                </a:solidFill>
              </a:rPr>
              <a:t>  </a:t>
            </a:r>
            <a:r>
              <a:rPr lang="es-AR" sz="3200" b="1" u="sng">
                <a:solidFill>
                  <a:srgbClr val="FF3300"/>
                </a:solidFill>
              </a:rPr>
              <a:t>5</a:t>
            </a:r>
            <a:r>
              <a:rPr lang="es-AR" sz="3200" b="1">
                <a:solidFill>
                  <a:srgbClr val="FF3300"/>
                </a:solidFill>
              </a:rPr>
              <a:t> </a:t>
            </a:r>
            <a:r>
              <a:rPr lang="es-AR" sz="3200" b="1">
                <a:solidFill>
                  <a:srgbClr val="000000"/>
                </a:solidFill>
              </a:rPr>
              <a:t>-</a:t>
            </a:r>
            <a:r>
              <a:rPr lang="es-AR" sz="3200" b="1">
                <a:solidFill>
                  <a:srgbClr val="FF0000"/>
                </a:solidFill>
              </a:rPr>
              <a:t> </a:t>
            </a:r>
            <a:r>
              <a:rPr lang="es-AR" sz="3200" b="1" u="sng">
                <a:solidFill>
                  <a:srgbClr val="00CC00"/>
                </a:solidFill>
              </a:rPr>
              <a:t>35</a:t>
            </a:r>
            <a:r>
              <a:rPr lang="es-AR" sz="3200" b="1">
                <a:solidFill>
                  <a:srgbClr val="FF0000"/>
                </a:solidFill>
              </a:rPr>
              <a:t> </a:t>
            </a:r>
            <a:endParaRPr lang="en-US" sz="3200" b="1">
              <a:solidFill>
                <a:srgbClr val="FF0000"/>
              </a:solidFill>
            </a:endParaRPr>
          </a:p>
        </p:txBody>
      </p:sp>
      <p:sp>
        <p:nvSpPr>
          <p:cNvPr id="1114116" name="Rectangle 4"/>
          <p:cNvSpPr>
            <a:spLocks noChangeArrowheads="1"/>
          </p:cNvSpPr>
          <p:nvPr/>
        </p:nvSpPr>
        <p:spPr bwMode="auto">
          <a:xfrm>
            <a:off x="5070475" y="2060575"/>
            <a:ext cx="3252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3200" b="1" u="sng">
                <a:solidFill>
                  <a:srgbClr val="0066FF"/>
                </a:solidFill>
              </a:rPr>
              <a:t>SP</a:t>
            </a:r>
            <a:r>
              <a:rPr lang="es-AR" sz="3200" b="1">
                <a:solidFill>
                  <a:srgbClr val="FF0000"/>
                </a:solidFill>
              </a:rPr>
              <a:t>  </a:t>
            </a:r>
            <a:r>
              <a:rPr lang="es-AR" sz="3200" b="1" u="sng">
                <a:solidFill>
                  <a:srgbClr val="FF0000"/>
                </a:solidFill>
              </a:rPr>
              <a:t>95 </a:t>
            </a:r>
            <a:r>
              <a:rPr lang="es-AR" sz="3200" b="1">
                <a:solidFill>
                  <a:srgbClr val="000000"/>
                </a:solidFill>
              </a:rPr>
              <a:t>-</a:t>
            </a:r>
            <a:r>
              <a:rPr lang="es-AR" sz="3200" b="1">
                <a:solidFill>
                  <a:srgbClr val="FF0000"/>
                </a:solidFill>
              </a:rPr>
              <a:t>  </a:t>
            </a:r>
            <a:r>
              <a:rPr lang="es-AR" sz="3200" b="1" u="sng">
                <a:solidFill>
                  <a:srgbClr val="FF33CC"/>
                </a:solidFill>
              </a:rPr>
              <a:t>5</a:t>
            </a:r>
            <a:r>
              <a:rPr lang="es-AR" sz="3200" b="1">
                <a:solidFill>
                  <a:srgbClr val="FF33CC"/>
                </a:solidFill>
              </a:rPr>
              <a:t> </a:t>
            </a:r>
            <a:r>
              <a:rPr lang="es-AR" sz="3200" b="1">
                <a:solidFill>
                  <a:srgbClr val="000000"/>
                </a:solidFill>
              </a:rPr>
              <a:t>–</a:t>
            </a:r>
            <a:r>
              <a:rPr lang="es-AR" sz="3200" b="1">
                <a:solidFill>
                  <a:srgbClr val="FF0000"/>
                </a:solidFill>
              </a:rPr>
              <a:t> </a:t>
            </a:r>
            <a:r>
              <a:rPr lang="es-AR" sz="3200" b="1" u="sng">
                <a:solidFill>
                  <a:schemeClr val="accent1"/>
                </a:solidFill>
              </a:rPr>
              <a:t>A</a:t>
            </a:r>
            <a:r>
              <a:rPr lang="es-AR" sz="3200" b="1">
                <a:solidFill>
                  <a:schemeClr val="accent1"/>
                </a:solidFill>
              </a:rPr>
              <a:t> </a:t>
            </a:r>
            <a:r>
              <a:rPr lang="es-AR" sz="3200" b="1" u="sng">
                <a:solidFill>
                  <a:schemeClr val="accent1"/>
                </a:solidFill>
              </a:rPr>
              <a:t>B</a:t>
            </a:r>
            <a:endParaRPr lang="en-US" sz="3200" b="1" u="sng">
              <a:solidFill>
                <a:schemeClr val="accent1"/>
              </a:solidFill>
            </a:endParaRPr>
          </a:p>
        </p:txBody>
      </p:sp>
      <p:sp>
        <p:nvSpPr>
          <p:cNvPr id="1114117" name="Rectangle 5"/>
          <p:cNvSpPr>
            <a:spLocks noChangeArrowheads="1"/>
          </p:cNvSpPr>
          <p:nvPr/>
        </p:nvSpPr>
        <p:spPr bwMode="auto">
          <a:xfrm>
            <a:off x="0" y="1268413"/>
            <a:ext cx="4575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 u="sng">
                <a:solidFill>
                  <a:srgbClr val="0066FF"/>
                </a:solidFill>
              </a:rPr>
              <a:t>Electrobombas Sumergibles para pozos de 3” y 4” – monofásicas.</a:t>
            </a:r>
            <a:endParaRPr lang="en-US" sz="2000" b="1" u="sng">
              <a:solidFill>
                <a:srgbClr val="0066FF"/>
              </a:solidFill>
            </a:endParaRPr>
          </a:p>
        </p:txBody>
      </p:sp>
      <p:sp>
        <p:nvSpPr>
          <p:cNvPr id="1114118" name="Rectangle 6"/>
          <p:cNvSpPr>
            <a:spLocks noChangeArrowheads="1"/>
          </p:cNvSpPr>
          <p:nvPr/>
        </p:nvSpPr>
        <p:spPr bwMode="auto">
          <a:xfrm>
            <a:off x="4379913" y="1262063"/>
            <a:ext cx="47640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 u="sng">
                <a:solidFill>
                  <a:srgbClr val="0066FF"/>
                </a:solidFill>
              </a:rPr>
              <a:t>Electrobombas Sumergibles para pozos de 4”á 12” – mono y trifásicas.</a:t>
            </a:r>
            <a:endParaRPr lang="en-US" sz="2000" b="1" u="sng">
              <a:solidFill>
                <a:srgbClr val="0066FF"/>
              </a:solidFill>
            </a:endParaRPr>
          </a:p>
        </p:txBody>
      </p:sp>
      <p:sp>
        <p:nvSpPr>
          <p:cNvPr id="1114119" name="Text Box 7"/>
          <p:cNvSpPr txBox="1">
            <a:spLocks noChangeArrowheads="1"/>
          </p:cNvSpPr>
          <p:nvPr/>
        </p:nvSpPr>
        <p:spPr bwMode="auto">
          <a:xfrm>
            <a:off x="0" y="2692400"/>
            <a:ext cx="952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66FF"/>
                </a:solidFill>
              </a:rPr>
              <a:t>Gama</a:t>
            </a:r>
            <a:endParaRPr lang="en-US" sz="2000" b="1">
              <a:solidFill>
                <a:srgbClr val="0066FF"/>
              </a:solidFill>
            </a:endParaRPr>
          </a:p>
        </p:txBody>
      </p:sp>
      <p:sp>
        <p:nvSpPr>
          <p:cNvPr id="1114120" name="Rectangle 8"/>
          <p:cNvSpPr>
            <a:spLocks noChangeArrowheads="1"/>
          </p:cNvSpPr>
          <p:nvPr/>
        </p:nvSpPr>
        <p:spPr bwMode="auto">
          <a:xfrm>
            <a:off x="0" y="3268663"/>
            <a:ext cx="30543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Caudal nominal en m</a:t>
            </a:r>
            <a:r>
              <a:rPr lang="es-AR" sz="2000" b="1" baseline="30000">
                <a:solidFill>
                  <a:srgbClr val="FF3300"/>
                </a:solidFill>
              </a:rPr>
              <a:t>3</a:t>
            </a:r>
            <a:r>
              <a:rPr lang="es-AR" sz="2000" b="1">
                <a:solidFill>
                  <a:srgbClr val="FF3300"/>
                </a:solidFill>
              </a:rPr>
              <a:t>/h</a:t>
            </a:r>
            <a:endParaRPr lang="en-US" sz="2000" b="1">
              <a:solidFill>
                <a:srgbClr val="FF3300"/>
              </a:solidFill>
            </a:endParaRPr>
          </a:p>
        </p:txBody>
      </p:sp>
      <p:sp>
        <p:nvSpPr>
          <p:cNvPr id="1114121" name="Rectangle 9"/>
          <p:cNvSpPr>
            <a:spLocks noChangeArrowheads="1"/>
          </p:cNvSpPr>
          <p:nvPr/>
        </p:nvSpPr>
        <p:spPr bwMode="auto">
          <a:xfrm>
            <a:off x="0" y="3840163"/>
            <a:ext cx="2622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CC00"/>
                </a:solidFill>
              </a:rPr>
              <a:t>Altura nominal en m</a:t>
            </a:r>
            <a:endParaRPr lang="en-US" sz="2000" b="1">
              <a:solidFill>
                <a:srgbClr val="00CC00"/>
              </a:solidFill>
            </a:endParaRPr>
          </a:p>
        </p:txBody>
      </p:sp>
      <p:sp>
        <p:nvSpPr>
          <p:cNvPr id="1114122" name="Rectangle 10"/>
          <p:cNvSpPr>
            <a:spLocks noChangeArrowheads="1"/>
          </p:cNvSpPr>
          <p:nvPr/>
        </p:nvSpPr>
        <p:spPr bwMode="auto">
          <a:xfrm>
            <a:off x="0" y="4411663"/>
            <a:ext cx="3303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FF33CC"/>
                </a:solidFill>
              </a:rPr>
              <a:t>N° de impulsores (etapas)</a:t>
            </a:r>
            <a:endParaRPr lang="en-US" sz="2000" b="1">
              <a:solidFill>
                <a:srgbClr val="FF33CC"/>
              </a:solidFill>
            </a:endParaRPr>
          </a:p>
        </p:txBody>
      </p:sp>
      <p:sp>
        <p:nvSpPr>
          <p:cNvPr id="1114123" name="Rectangle 11"/>
          <p:cNvSpPr>
            <a:spLocks noChangeArrowheads="1"/>
          </p:cNvSpPr>
          <p:nvPr/>
        </p:nvSpPr>
        <p:spPr bwMode="auto">
          <a:xfrm>
            <a:off x="0" y="4983163"/>
            <a:ext cx="3768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accent1"/>
                </a:solidFill>
              </a:rPr>
              <a:t>1° Impulsor reducido A, B ó C</a:t>
            </a:r>
            <a:endParaRPr lang="en-US" sz="2000" b="1">
              <a:solidFill>
                <a:schemeClr val="accent1"/>
              </a:solidFill>
            </a:endParaRPr>
          </a:p>
        </p:txBody>
      </p:sp>
      <p:sp>
        <p:nvSpPr>
          <p:cNvPr id="1114124" name="Rectangle 12"/>
          <p:cNvSpPr>
            <a:spLocks noChangeArrowheads="1"/>
          </p:cNvSpPr>
          <p:nvPr/>
        </p:nvSpPr>
        <p:spPr bwMode="auto">
          <a:xfrm>
            <a:off x="0" y="5643563"/>
            <a:ext cx="3768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accent1"/>
                </a:solidFill>
              </a:rPr>
              <a:t>2° Impulsor reducido A, B ó C</a:t>
            </a:r>
            <a:endParaRPr lang="en-US" sz="2000" b="1">
              <a:solidFill>
                <a:schemeClr val="accent1"/>
              </a:solidFill>
            </a:endParaRPr>
          </a:p>
        </p:txBody>
      </p:sp>
      <p:sp>
        <p:nvSpPr>
          <p:cNvPr id="1114125" name="Line 13"/>
          <p:cNvSpPr>
            <a:spLocks noChangeShapeType="1"/>
          </p:cNvSpPr>
          <p:nvPr/>
        </p:nvSpPr>
        <p:spPr bwMode="auto">
          <a:xfrm>
            <a:off x="901700" y="2908300"/>
            <a:ext cx="45085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26" name="Line 14"/>
          <p:cNvSpPr>
            <a:spLocks noChangeShapeType="1"/>
          </p:cNvSpPr>
          <p:nvPr/>
        </p:nvSpPr>
        <p:spPr bwMode="auto">
          <a:xfrm flipV="1">
            <a:off x="5397500" y="2540000"/>
            <a:ext cx="12700" cy="36830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cxnSp>
        <p:nvCxnSpPr>
          <p:cNvPr id="1114127" name="AutoShape 15"/>
          <p:cNvCxnSpPr>
            <a:cxnSpLocks noChangeShapeType="1"/>
            <a:stCxn id="1114120" idx="3"/>
            <a:endCxn id="1114115" idx="2"/>
          </p:cNvCxnSpPr>
          <p:nvPr/>
        </p:nvCxnSpPr>
        <p:spPr bwMode="auto">
          <a:xfrm flipH="1" flipV="1">
            <a:off x="2295525" y="2640013"/>
            <a:ext cx="758825" cy="827087"/>
          </a:xfrm>
          <a:prstGeom prst="bentConnector4">
            <a:avLst>
              <a:gd name="adj1" fmla="val -30125"/>
              <a:gd name="adj2" fmla="val 46449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114128" name="Line 16"/>
          <p:cNvSpPr>
            <a:spLocks noChangeShapeType="1"/>
          </p:cNvSpPr>
          <p:nvPr/>
        </p:nvSpPr>
        <p:spPr bwMode="auto">
          <a:xfrm flipV="1">
            <a:off x="3098800" y="3454400"/>
            <a:ext cx="3086100" cy="127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29" name="Line 17"/>
          <p:cNvSpPr>
            <a:spLocks noChangeShapeType="1"/>
          </p:cNvSpPr>
          <p:nvPr/>
        </p:nvSpPr>
        <p:spPr bwMode="auto">
          <a:xfrm flipH="1" flipV="1">
            <a:off x="6159500" y="2552700"/>
            <a:ext cx="0" cy="9144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cxnSp>
        <p:nvCxnSpPr>
          <p:cNvPr id="1114130" name="AutoShape 18"/>
          <p:cNvCxnSpPr>
            <a:cxnSpLocks noChangeShapeType="1"/>
            <a:stCxn id="1114121" idx="3"/>
            <a:endCxn id="1114115" idx="3"/>
          </p:cNvCxnSpPr>
          <p:nvPr/>
        </p:nvCxnSpPr>
        <p:spPr bwMode="auto">
          <a:xfrm flipV="1">
            <a:off x="2622550" y="2351088"/>
            <a:ext cx="746125" cy="1687512"/>
          </a:xfrm>
          <a:prstGeom prst="bentConnector3">
            <a:avLst>
              <a:gd name="adj1" fmla="val 130639"/>
            </a:avLst>
          </a:prstGeom>
          <a:noFill/>
          <a:ln w="38100">
            <a:solidFill>
              <a:srgbClr val="00CC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114131" name="Line 19"/>
          <p:cNvSpPr>
            <a:spLocks noChangeShapeType="1"/>
          </p:cNvSpPr>
          <p:nvPr/>
        </p:nvSpPr>
        <p:spPr bwMode="auto">
          <a:xfrm flipV="1">
            <a:off x="3251200" y="4610100"/>
            <a:ext cx="3771900" cy="127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32" name="Line 20"/>
          <p:cNvSpPr>
            <a:spLocks noChangeShapeType="1"/>
          </p:cNvSpPr>
          <p:nvPr/>
        </p:nvSpPr>
        <p:spPr bwMode="auto">
          <a:xfrm flipV="1">
            <a:off x="7023100" y="2565400"/>
            <a:ext cx="0" cy="2070100"/>
          </a:xfrm>
          <a:prstGeom prst="line">
            <a:avLst/>
          </a:prstGeom>
          <a:noFill/>
          <a:ln w="28575">
            <a:solidFill>
              <a:srgbClr val="FF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33" name="Line 21"/>
          <p:cNvSpPr>
            <a:spLocks noChangeShapeType="1"/>
          </p:cNvSpPr>
          <p:nvPr/>
        </p:nvSpPr>
        <p:spPr bwMode="auto">
          <a:xfrm flipV="1">
            <a:off x="3721100" y="5168900"/>
            <a:ext cx="3975100" cy="127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34" name="Line 22"/>
          <p:cNvSpPr>
            <a:spLocks noChangeShapeType="1"/>
          </p:cNvSpPr>
          <p:nvPr/>
        </p:nvSpPr>
        <p:spPr bwMode="auto">
          <a:xfrm flipV="1">
            <a:off x="3733800" y="5829300"/>
            <a:ext cx="441960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35" name="Line 23"/>
          <p:cNvSpPr>
            <a:spLocks noChangeShapeType="1"/>
          </p:cNvSpPr>
          <p:nvPr/>
        </p:nvSpPr>
        <p:spPr bwMode="auto">
          <a:xfrm flipV="1">
            <a:off x="7683500" y="2565400"/>
            <a:ext cx="0" cy="26035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36" name="Line 24"/>
          <p:cNvSpPr>
            <a:spLocks noChangeShapeType="1"/>
          </p:cNvSpPr>
          <p:nvPr/>
        </p:nvSpPr>
        <p:spPr bwMode="auto">
          <a:xfrm flipH="1" flipV="1">
            <a:off x="8128000" y="2565400"/>
            <a:ext cx="12700" cy="32512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37" name="Line 25"/>
          <p:cNvSpPr>
            <a:spLocks noChangeShapeType="1"/>
          </p:cNvSpPr>
          <p:nvPr/>
        </p:nvSpPr>
        <p:spPr bwMode="auto">
          <a:xfrm>
            <a:off x="914400" y="2895600"/>
            <a:ext cx="660400" cy="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38" name="Line 26"/>
          <p:cNvSpPr>
            <a:spLocks noChangeShapeType="1"/>
          </p:cNvSpPr>
          <p:nvPr/>
        </p:nvSpPr>
        <p:spPr bwMode="auto">
          <a:xfrm flipV="1">
            <a:off x="1574800" y="2578100"/>
            <a:ext cx="0" cy="3175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39" name="Line 27"/>
          <p:cNvSpPr>
            <a:spLocks noChangeShapeType="1"/>
          </p:cNvSpPr>
          <p:nvPr/>
        </p:nvSpPr>
        <p:spPr bwMode="auto">
          <a:xfrm>
            <a:off x="3035300" y="3454400"/>
            <a:ext cx="228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14140" name="Text Box 28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138" name="WordArt 2"/>
          <p:cNvSpPr>
            <a:spLocks noChangeArrowheads="1" noChangeShapeType="1" noTextEdit="1"/>
          </p:cNvSpPr>
          <p:nvPr/>
        </p:nvSpPr>
        <p:spPr bwMode="auto">
          <a:xfrm>
            <a:off x="219075" y="469900"/>
            <a:ext cx="8655050" cy="952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_tradnl" sz="3600" kern="10">
                <a:ln w="2540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Primeras preguntas:</a:t>
            </a:r>
          </a:p>
        </p:txBody>
      </p:sp>
      <p:sp>
        <p:nvSpPr>
          <p:cNvPr id="1115139" name="WordArt 3"/>
          <p:cNvSpPr>
            <a:spLocks noChangeArrowheads="1" noChangeShapeType="1" noTextEdit="1"/>
          </p:cNvSpPr>
          <p:nvPr/>
        </p:nvSpPr>
        <p:spPr bwMode="auto">
          <a:xfrm>
            <a:off x="152400" y="4070350"/>
            <a:ext cx="5518150" cy="199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2 - ¿De dónde saca el agua,</a:t>
            </a:r>
          </a:p>
          <a:p>
            <a:pPr algn="ctr"/>
            <a:r>
              <a:rPr lang="es-ES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a dónde la lleva,</a:t>
            </a:r>
          </a:p>
          <a:p>
            <a:pPr algn="ctr"/>
            <a:r>
              <a:rPr lang="es-ES" sz="3600" kern="1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Impact"/>
              </a:rPr>
              <a:t>y qué hace con ella?</a:t>
            </a:r>
            <a:endParaRPr lang="es-ES_tradnl" sz="3600" kern="10">
              <a:ln w="19050">
                <a:solidFill>
                  <a:srgbClr val="FF0000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Impact"/>
            </a:endParaRPr>
          </a:p>
        </p:txBody>
      </p:sp>
      <p:sp>
        <p:nvSpPr>
          <p:cNvPr id="1115140" name="WordArt 4"/>
          <p:cNvSpPr>
            <a:spLocks noChangeArrowheads="1" noChangeShapeType="1" noTextEdit="1"/>
          </p:cNvSpPr>
          <p:nvPr/>
        </p:nvSpPr>
        <p:spPr bwMode="auto">
          <a:xfrm>
            <a:off x="157163" y="1619250"/>
            <a:ext cx="5540375" cy="2324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1905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1 - ¿Qué cantidad de agua necesita,</a:t>
            </a:r>
          </a:p>
          <a:p>
            <a:pPr algn="ctr"/>
            <a:r>
              <a:rPr lang="es-ES" sz="3600" kern="10">
                <a:ln w="1905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es decir por ejemplo,</a:t>
            </a:r>
          </a:p>
          <a:p>
            <a:pPr algn="ctr"/>
            <a:r>
              <a:rPr lang="es-ES" sz="3600" kern="10">
                <a:ln w="1905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cuántos litros por hora?</a:t>
            </a:r>
            <a:endParaRPr lang="es-ES_tradnl" sz="3600" kern="10">
              <a:ln w="1905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115141" name="WordArt 5"/>
          <p:cNvSpPr>
            <a:spLocks noChangeArrowheads="1" noChangeShapeType="1" noTextEdit="1"/>
          </p:cNvSpPr>
          <p:nvPr/>
        </p:nvSpPr>
        <p:spPr bwMode="auto">
          <a:xfrm>
            <a:off x="7000875" y="2009775"/>
            <a:ext cx="2143125" cy="16319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91245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CAUDAL</a:t>
            </a:r>
          </a:p>
        </p:txBody>
      </p:sp>
      <p:sp>
        <p:nvSpPr>
          <p:cNvPr id="1115142" name="WordArt 6"/>
          <p:cNvSpPr>
            <a:spLocks noChangeArrowheads="1" noChangeShapeType="1" noTextEdit="1"/>
          </p:cNvSpPr>
          <p:nvPr/>
        </p:nvSpPr>
        <p:spPr bwMode="auto">
          <a:xfrm>
            <a:off x="6924675" y="4130675"/>
            <a:ext cx="2219325" cy="1631950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91245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es-ES_tradnl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ALTURA</a:t>
            </a:r>
          </a:p>
        </p:txBody>
      </p:sp>
      <p:sp>
        <p:nvSpPr>
          <p:cNvPr id="1115143" name="AutoShape 7"/>
          <p:cNvSpPr>
            <a:spLocks noChangeArrowheads="1"/>
          </p:cNvSpPr>
          <p:nvPr/>
        </p:nvSpPr>
        <p:spPr bwMode="auto">
          <a:xfrm>
            <a:off x="5842000" y="2374900"/>
            <a:ext cx="1016000" cy="762000"/>
          </a:xfrm>
          <a:prstGeom prst="rightArrow">
            <a:avLst>
              <a:gd name="adj1" fmla="val 50000"/>
              <a:gd name="adj2" fmla="val 33333"/>
            </a:avLst>
          </a:prstGeom>
          <a:solidFill>
            <a:srgbClr val="0066FF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15144" name="AutoShape 8"/>
          <p:cNvSpPr>
            <a:spLocks noChangeArrowheads="1"/>
          </p:cNvSpPr>
          <p:nvPr/>
        </p:nvSpPr>
        <p:spPr bwMode="auto">
          <a:xfrm>
            <a:off x="5829300" y="4521200"/>
            <a:ext cx="1016000" cy="762000"/>
          </a:xfrm>
          <a:prstGeom prst="rightArrow">
            <a:avLst>
              <a:gd name="adj1" fmla="val 50000"/>
              <a:gd name="adj2" fmla="val 33333"/>
            </a:avLst>
          </a:prstGeom>
          <a:solidFill>
            <a:srgbClr val="FFFF00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15145" name="Text Box 9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62" name="WordArt 2"/>
          <p:cNvSpPr>
            <a:spLocks noChangeArrowheads="1" noChangeShapeType="1" noTextEdit="1"/>
          </p:cNvSpPr>
          <p:nvPr/>
        </p:nvSpPr>
        <p:spPr bwMode="auto">
          <a:xfrm>
            <a:off x="225425" y="2997200"/>
            <a:ext cx="8489950" cy="295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 spc="72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ALTURA es presión,</a:t>
            </a:r>
          </a:p>
          <a:p>
            <a:pPr algn="ctr"/>
            <a:r>
              <a:rPr lang="es-ES" sz="3600" kern="10" spc="72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por ejemplo:</a:t>
            </a:r>
          </a:p>
          <a:p>
            <a:pPr algn="ctr"/>
            <a:r>
              <a:rPr lang="es-ES" sz="3600" kern="10" spc="72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10 m.c.a.(metros columna de agua) = 1 Kg/cm2</a:t>
            </a:r>
            <a:endParaRPr lang="es-ES_tradnl" sz="3600" kern="10" spc="72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FF9900"/>
              </a:solidFill>
              <a:effectLst>
                <a:outerShdw dist="45791" dir="3378596" algn="ctr" rotWithShape="0">
                  <a:srgbClr val="4D4D4D"/>
                </a:outerShdw>
              </a:effectLst>
              <a:latin typeface="Arial Black"/>
            </a:endParaRPr>
          </a:p>
        </p:txBody>
      </p:sp>
      <p:sp>
        <p:nvSpPr>
          <p:cNvPr id="1116163" name="WordArt 3"/>
          <p:cNvSpPr>
            <a:spLocks noChangeArrowheads="1" noChangeShapeType="1" noTextEdit="1"/>
          </p:cNvSpPr>
          <p:nvPr/>
        </p:nvSpPr>
        <p:spPr bwMode="auto">
          <a:xfrm>
            <a:off x="276225" y="469900"/>
            <a:ext cx="848995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 spc="72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CAUDAL es volumen / tiempo,</a:t>
            </a:r>
          </a:p>
          <a:p>
            <a:pPr algn="ctr"/>
            <a:r>
              <a:rPr lang="es-ES" sz="3600" kern="10" spc="72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por ejemplo:</a:t>
            </a:r>
          </a:p>
          <a:p>
            <a:pPr algn="ctr"/>
            <a:r>
              <a:rPr lang="es-ES" sz="3600" kern="10" spc="720"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CCFF"/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 Black"/>
              </a:rPr>
              <a:t>1.000 litros/hora ó 1 m3/h</a:t>
            </a:r>
            <a:endParaRPr lang="es-ES_tradnl" sz="3600" kern="10" spc="720">
              <a:ln w="19050">
                <a:solidFill>
                  <a:srgbClr val="000000"/>
                </a:solidFill>
                <a:round/>
                <a:headEnd/>
                <a:tailEnd/>
              </a:ln>
              <a:solidFill>
                <a:srgbClr val="00CCFF"/>
              </a:solidFill>
              <a:effectLst>
                <a:outerShdw dist="45791" dir="3378596" algn="ctr" rotWithShape="0">
                  <a:srgbClr val="4D4D4D"/>
                </a:outerShdw>
              </a:effectLst>
              <a:latin typeface="Arial Black"/>
            </a:endParaRPr>
          </a:p>
        </p:txBody>
      </p:sp>
      <p:sp>
        <p:nvSpPr>
          <p:cNvPr id="1116164" name="Text Box 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31800"/>
            <a:ext cx="8826500" cy="1143000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s-AR" sz="2400" b="1"/>
              <a:t>¿Qué información debemos recabar del cliente-usuario a fin de poder seleccionar una </a:t>
            </a:r>
            <a:r>
              <a:rPr lang="es-AR" sz="2400" b="1" u="sng"/>
              <a:t>electrobomba sumergible</a:t>
            </a:r>
            <a:r>
              <a:rPr lang="es-AR" sz="2400" b="1"/>
              <a:t> para “agua limpia”?.</a:t>
            </a:r>
            <a:endParaRPr lang="en-US" sz="2400" b="1"/>
          </a:p>
        </p:txBody>
      </p:sp>
      <p:sp>
        <p:nvSpPr>
          <p:cNvPr id="1117187" name="Text Box 3"/>
          <p:cNvSpPr txBox="1">
            <a:spLocks noChangeArrowheads="1"/>
          </p:cNvSpPr>
          <p:nvPr/>
        </p:nvSpPr>
        <p:spPr bwMode="auto">
          <a:xfrm>
            <a:off x="152400" y="1689100"/>
            <a:ext cx="8839200" cy="287337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1 – ¿Qué caudal se desea? </a:t>
            </a:r>
            <a:r>
              <a:rPr lang="es-AR" sz="2000" b="1">
                <a:solidFill>
                  <a:schemeClr val="bg1"/>
                </a:solidFill>
                <a:sym typeface="Wingdings" pitchFamily="2" charset="2"/>
              </a:rPr>
              <a:t> </a:t>
            </a:r>
            <a:r>
              <a:rPr lang="es-AR" sz="2000" b="1">
                <a:solidFill>
                  <a:schemeClr val="bg1"/>
                </a:solidFill>
              </a:rPr>
              <a:t>Q = ¿? m</a:t>
            </a:r>
            <a:r>
              <a:rPr lang="es-AR" sz="2000" b="1" baseline="30000">
                <a:solidFill>
                  <a:schemeClr val="bg1"/>
                </a:solidFill>
              </a:rPr>
              <a:t>3</a:t>
            </a:r>
            <a:r>
              <a:rPr lang="es-AR" sz="2000" b="1">
                <a:solidFill>
                  <a:schemeClr val="bg1"/>
                </a:solidFill>
              </a:rPr>
              <a:t>/h ( 1 m</a:t>
            </a:r>
            <a:r>
              <a:rPr lang="es-AR" sz="2000" b="1" baseline="30000">
                <a:solidFill>
                  <a:schemeClr val="bg1"/>
                </a:solidFill>
              </a:rPr>
              <a:t>3</a:t>
            </a:r>
            <a:r>
              <a:rPr lang="es-AR" sz="2000" b="1">
                <a:solidFill>
                  <a:schemeClr val="bg1"/>
                </a:solidFill>
              </a:rPr>
              <a:t> = 1.000 lts.)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2 - ¿A ese caudal, qué presión debe producir en su boca de descarga?       “Altura Manométrica Total : H</a:t>
            </a:r>
            <a:r>
              <a:rPr lang="es-AR" sz="2000" b="1" baseline="-25000">
                <a:solidFill>
                  <a:schemeClr val="bg1"/>
                </a:solidFill>
              </a:rPr>
              <a:t>MT</a:t>
            </a:r>
            <a:r>
              <a:rPr lang="es-AR" sz="2000" b="1">
                <a:solidFill>
                  <a:schemeClr val="bg1"/>
                </a:solidFill>
              </a:rPr>
              <a:t>”  ( recordar que 1 Kg/cm</a:t>
            </a:r>
            <a:r>
              <a:rPr lang="es-AR" sz="2000" b="1" baseline="30000">
                <a:solidFill>
                  <a:schemeClr val="bg1"/>
                </a:solidFill>
              </a:rPr>
              <a:t>2</a:t>
            </a:r>
            <a:r>
              <a:rPr lang="es-AR" sz="2000" b="1">
                <a:solidFill>
                  <a:schemeClr val="bg1"/>
                </a:solidFill>
              </a:rPr>
              <a:t> = 10 metros columna de agua [m.c.a.] )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3 - ¿Cuál es la alimentación eléctrica disponible o deseada?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4 - ¿Cuántos metros de cable empalmado se desea (o no)?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5 - ¿Qué sistema de arranque y protección se desea? 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117188" name="Text Box 4"/>
          <p:cNvSpPr txBox="1">
            <a:spLocks noChangeArrowheads="1"/>
          </p:cNvSpPr>
          <p:nvPr/>
        </p:nvSpPr>
        <p:spPr bwMode="auto">
          <a:xfrm>
            <a:off x="190500" y="4660900"/>
            <a:ext cx="8801100" cy="1349375"/>
          </a:xfrm>
          <a:prstGeom prst="rect">
            <a:avLst/>
          </a:prstGeom>
          <a:solidFill>
            <a:srgbClr val="CCFFCC"/>
          </a:solidFill>
          <a:ln w="38100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0000"/>
                </a:solidFill>
              </a:rPr>
              <a:t>Si va en un pozo siempre se da como dato útil la profundidad del pozo, pero esta información es insuficiente. El geólogo y/o perforista recomendarán el máximo caudal a extraerle y deben indicar a dónde está el agua y cuál es el “específico del pozo” (a dónde baja el nivel).</a:t>
            </a:r>
            <a:endParaRPr lang="en-US" sz="2000" b="1">
              <a:solidFill>
                <a:srgbClr val="FF0000"/>
              </a:solidFill>
            </a:endParaRPr>
          </a:p>
        </p:txBody>
      </p:sp>
      <p:sp>
        <p:nvSpPr>
          <p:cNvPr id="1117189" name="Text Box 5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31800"/>
            <a:ext cx="8826500" cy="1143000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s-AR" sz="2400" b="1"/>
              <a:t>¿Cuáles datos del Pozo son útiles?</a:t>
            </a:r>
            <a:endParaRPr lang="en-US" sz="2400" b="1"/>
          </a:p>
        </p:txBody>
      </p:sp>
      <p:sp>
        <p:nvSpPr>
          <p:cNvPr id="1119235" name="Text Box 3"/>
          <p:cNvSpPr txBox="1">
            <a:spLocks noChangeArrowheads="1"/>
          </p:cNvSpPr>
          <p:nvPr/>
        </p:nvSpPr>
        <p:spPr bwMode="auto">
          <a:xfrm>
            <a:off x="152400" y="1917700"/>
            <a:ext cx="8839200" cy="3635375"/>
          </a:xfrm>
          <a:prstGeom prst="rect">
            <a:avLst/>
          </a:prstGeom>
          <a:solidFill>
            <a:srgbClr val="FF9933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CC"/>
                </a:solidFill>
              </a:rPr>
              <a:t>1 – ¿Qué diámetro máximo de bomba permite (p.ej.: para 4”, 6”, etc.)?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CC"/>
                </a:solidFill>
              </a:rPr>
              <a:t>2 - ¿Cuál es máximo caudal que puede dar?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CC"/>
                </a:solidFill>
              </a:rPr>
              <a:t>3 - ¿A dónde está el agua (“Nivel Estático”)?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CC"/>
                </a:solidFill>
              </a:rPr>
              <a:t>4 - ¿Cuál es el “Específico del Pozo” “Q</a:t>
            </a:r>
            <a:r>
              <a:rPr lang="es-AR" sz="2000" b="1" baseline="-25000">
                <a:solidFill>
                  <a:srgbClr val="0000CC"/>
                </a:solidFill>
              </a:rPr>
              <a:t>e</a:t>
            </a:r>
            <a:r>
              <a:rPr lang="es-AR" sz="2000" b="1">
                <a:solidFill>
                  <a:srgbClr val="0000CC"/>
                </a:solidFill>
              </a:rPr>
              <a:t>”[m</a:t>
            </a:r>
            <a:r>
              <a:rPr lang="es-AR" sz="2000" b="1" baseline="30000">
                <a:solidFill>
                  <a:srgbClr val="0000CC"/>
                </a:solidFill>
              </a:rPr>
              <a:t>3</a:t>
            </a:r>
            <a:r>
              <a:rPr lang="es-AR" sz="2000" b="1">
                <a:solidFill>
                  <a:srgbClr val="0000CC"/>
                </a:solidFill>
              </a:rPr>
              <a:t>/h.m], es decir cuantos m</a:t>
            </a:r>
            <a:r>
              <a:rPr lang="es-AR" sz="2000" b="1" baseline="30000">
                <a:solidFill>
                  <a:srgbClr val="0000CC"/>
                </a:solidFill>
              </a:rPr>
              <a:t>3</a:t>
            </a:r>
            <a:r>
              <a:rPr lang="es-AR" sz="2000" b="1">
                <a:solidFill>
                  <a:srgbClr val="0000CC"/>
                </a:solidFill>
              </a:rPr>
              <a:t>/h dá por metro que desciende el nivel del agua? O bien ¿a dónde quedará el “Nivel Dinámico” cuando la bomba entregue el caudal deseado?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CC"/>
                </a:solidFill>
              </a:rPr>
              <a:t>5 - ¿Cuál es la máxima profundiad que se puede instalar la bomba?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CC"/>
                </a:solidFill>
              </a:rPr>
              <a:t>6 - ¿Cómo es la calidad del agua (temperatura, salinidad, etc.)?</a:t>
            </a:r>
            <a:endParaRPr lang="en-US" sz="2000" b="1">
              <a:solidFill>
                <a:srgbClr val="0000CC"/>
              </a:solidFill>
            </a:endParaRPr>
          </a:p>
        </p:txBody>
      </p:sp>
      <p:sp>
        <p:nvSpPr>
          <p:cNvPr id="1119236" name="Text Box 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28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 u="sng">
                <a:solidFill>
                  <a:schemeClr val="bg1"/>
                </a:solidFill>
                <a:latin typeface="Arial" pitchFamily="34" charset="0"/>
              </a:rPr>
              <a:t>Altura Manométrica Total HMT (= Presión Total en su boca de descarga)</a:t>
            </a:r>
          </a:p>
        </p:txBody>
      </p:sp>
      <p:sp>
        <p:nvSpPr>
          <p:cNvPr id="1121283" name="Line 3"/>
          <p:cNvSpPr>
            <a:spLocks noChangeShapeType="1"/>
          </p:cNvSpPr>
          <p:nvPr/>
        </p:nvSpPr>
        <p:spPr bwMode="auto">
          <a:xfrm flipV="1">
            <a:off x="406400" y="1828800"/>
            <a:ext cx="6146800" cy="1270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84" name="Rectangle 4"/>
          <p:cNvSpPr>
            <a:spLocks noChangeArrowheads="1"/>
          </p:cNvSpPr>
          <p:nvPr/>
        </p:nvSpPr>
        <p:spPr bwMode="auto">
          <a:xfrm>
            <a:off x="838200" y="1371600"/>
            <a:ext cx="3332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 O NIVEL “0” </a:t>
            </a:r>
          </a:p>
        </p:txBody>
      </p:sp>
      <p:sp>
        <p:nvSpPr>
          <p:cNvPr id="1121285" name="Rectangle 5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121286" name="Line 6"/>
          <p:cNvSpPr>
            <a:spLocks noChangeShapeType="1"/>
          </p:cNvSpPr>
          <p:nvPr/>
        </p:nvSpPr>
        <p:spPr bwMode="auto">
          <a:xfrm>
            <a:off x="7162800" y="1828800"/>
            <a:ext cx="18288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87" name="Line 7"/>
          <p:cNvSpPr>
            <a:spLocks noChangeShapeType="1"/>
          </p:cNvSpPr>
          <p:nvPr/>
        </p:nvSpPr>
        <p:spPr bwMode="auto">
          <a:xfrm>
            <a:off x="6172200" y="2743200"/>
            <a:ext cx="0" cy="1676400"/>
          </a:xfrm>
          <a:prstGeom prst="line">
            <a:avLst/>
          </a:prstGeom>
          <a:noFill/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88" name="Rectangle 8"/>
          <p:cNvSpPr>
            <a:spLocks noChangeArrowheads="1"/>
          </p:cNvSpPr>
          <p:nvPr/>
        </p:nvSpPr>
        <p:spPr bwMode="auto">
          <a:xfrm>
            <a:off x="6705600" y="4572000"/>
            <a:ext cx="304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89" name="Line 9"/>
          <p:cNvSpPr>
            <a:spLocks noChangeShapeType="1"/>
          </p:cNvSpPr>
          <p:nvPr/>
        </p:nvSpPr>
        <p:spPr bwMode="auto">
          <a:xfrm>
            <a:off x="6705600" y="4724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0" name="Line 10"/>
          <p:cNvSpPr>
            <a:spLocks noChangeShapeType="1"/>
          </p:cNvSpPr>
          <p:nvPr/>
        </p:nvSpPr>
        <p:spPr bwMode="auto">
          <a:xfrm>
            <a:off x="6705600" y="4953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1" name="Line 11"/>
          <p:cNvSpPr>
            <a:spLocks noChangeShapeType="1"/>
          </p:cNvSpPr>
          <p:nvPr/>
        </p:nvSpPr>
        <p:spPr bwMode="auto">
          <a:xfrm>
            <a:off x="6705600" y="4800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2" name="Line 12"/>
          <p:cNvSpPr>
            <a:spLocks noChangeShapeType="1"/>
          </p:cNvSpPr>
          <p:nvPr/>
        </p:nvSpPr>
        <p:spPr bwMode="auto">
          <a:xfrm>
            <a:off x="6705600" y="4876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3" name="Line 13"/>
          <p:cNvSpPr>
            <a:spLocks noChangeShapeType="1"/>
          </p:cNvSpPr>
          <p:nvPr/>
        </p:nvSpPr>
        <p:spPr bwMode="auto">
          <a:xfrm>
            <a:off x="67056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4" name="Line 14"/>
          <p:cNvSpPr>
            <a:spLocks noChangeShapeType="1"/>
          </p:cNvSpPr>
          <p:nvPr/>
        </p:nvSpPr>
        <p:spPr bwMode="auto">
          <a:xfrm>
            <a:off x="6705600" y="5105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5" name="Line 15"/>
          <p:cNvSpPr>
            <a:spLocks noChangeShapeType="1"/>
          </p:cNvSpPr>
          <p:nvPr/>
        </p:nvSpPr>
        <p:spPr bwMode="auto">
          <a:xfrm>
            <a:off x="6705600" y="525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6" name="AutoShape 16"/>
          <p:cNvSpPr>
            <a:spLocks noChangeArrowheads="1"/>
          </p:cNvSpPr>
          <p:nvPr/>
        </p:nvSpPr>
        <p:spPr bwMode="auto">
          <a:xfrm rot="-11405748">
            <a:off x="67056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7" name="AutoShape 17"/>
          <p:cNvSpPr>
            <a:spLocks noChangeArrowheads="1"/>
          </p:cNvSpPr>
          <p:nvPr/>
        </p:nvSpPr>
        <p:spPr bwMode="auto">
          <a:xfrm>
            <a:off x="69342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8" name="Line 18"/>
          <p:cNvSpPr>
            <a:spLocks noChangeShapeType="1"/>
          </p:cNvSpPr>
          <p:nvPr/>
        </p:nvSpPr>
        <p:spPr bwMode="auto">
          <a:xfrm>
            <a:off x="6705600" y="4648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299" name="Line 19"/>
          <p:cNvSpPr>
            <a:spLocks noChangeShapeType="1"/>
          </p:cNvSpPr>
          <p:nvPr/>
        </p:nvSpPr>
        <p:spPr bwMode="auto">
          <a:xfrm>
            <a:off x="67818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0" name="Line 20"/>
          <p:cNvSpPr>
            <a:spLocks noChangeShapeType="1"/>
          </p:cNvSpPr>
          <p:nvPr/>
        </p:nvSpPr>
        <p:spPr bwMode="auto">
          <a:xfrm>
            <a:off x="69342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1" name="Line 21"/>
          <p:cNvSpPr>
            <a:spLocks noChangeShapeType="1"/>
          </p:cNvSpPr>
          <p:nvPr/>
        </p:nvSpPr>
        <p:spPr bwMode="auto">
          <a:xfrm>
            <a:off x="6629400" y="4267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2" name="Arc 22"/>
          <p:cNvSpPr>
            <a:spLocks/>
          </p:cNvSpPr>
          <p:nvPr/>
        </p:nvSpPr>
        <p:spPr bwMode="auto">
          <a:xfrm rot="141899">
            <a:off x="400050" y="2730500"/>
            <a:ext cx="6181725" cy="1754188"/>
          </a:xfrm>
          <a:custGeom>
            <a:avLst/>
            <a:gdLst>
              <a:gd name="G0" fmla="+- 190 0 0"/>
              <a:gd name="G1" fmla="+- 21600 0 0"/>
              <a:gd name="G2" fmla="+- 21600 0 0"/>
              <a:gd name="T0" fmla="*/ 0 w 21340"/>
              <a:gd name="T1" fmla="*/ 1 h 21600"/>
              <a:gd name="T2" fmla="*/ 21340 w 21340"/>
              <a:gd name="T3" fmla="*/ 17213 h 21600"/>
              <a:gd name="T4" fmla="*/ 190 w 2134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40" h="21600" fill="none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</a:path>
              <a:path w="21340" h="21600" stroke="0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  <a:lnTo>
                  <a:pt x="190" y="21600"/>
                </a:lnTo>
                <a:close/>
              </a:path>
            </a:pathLst>
          </a:custGeom>
          <a:solidFill>
            <a:srgbClr val="66CCFF"/>
          </a:solidFill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3" name="Rectangle 23"/>
          <p:cNvSpPr>
            <a:spLocks noChangeArrowheads="1"/>
          </p:cNvSpPr>
          <p:nvPr/>
        </p:nvSpPr>
        <p:spPr bwMode="auto">
          <a:xfrm>
            <a:off x="6629400" y="4267200"/>
            <a:ext cx="457200" cy="2286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4" name="Rectangle 24"/>
          <p:cNvSpPr>
            <a:spLocks noChangeArrowheads="1"/>
          </p:cNvSpPr>
          <p:nvPr/>
        </p:nvSpPr>
        <p:spPr bwMode="auto">
          <a:xfrm>
            <a:off x="6629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5" name="Rectangle 25"/>
          <p:cNvSpPr>
            <a:spLocks noChangeArrowheads="1"/>
          </p:cNvSpPr>
          <p:nvPr/>
        </p:nvSpPr>
        <p:spPr bwMode="auto">
          <a:xfrm>
            <a:off x="6629400" y="5791200"/>
            <a:ext cx="457200" cy="152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6" name="Rectangle 26"/>
          <p:cNvSpPr>
            <a:spLocks noChangeArrowheads="1"/>
          </p:cNvSpPr>
          <p:nvPr/>
        </p:nvSpPr>
        <p:spPr bwMode="auto">
          <a:xfrm>
            <a:off x="7010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7" name="Rectangle 27"/>
          <p:cNvSpPr>
            <a:spLocks noChangeArrowheads="1"/>
          </p:cNvSpPr>
          <p:nvPr/>
        </p:nvSpPr>
        <p:spPr bwMode="auto">
          <a:xfrm>
            <a:off x="6781800" y="1600200"/>
            <a:ext cx="152400" cy="2895600"/>
          </a:xfrm>
          <a:prstGeom prst="rec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8" name="Rectangle 28"/>
          <p:cNvSpPr>
            <a:spLocks noChangeArrowheads="1"/>
          </p:cNvSpPr>
          <p:nvPr/>
        </p:nvSpPr>
        <p:spPr bwMode="auto">
          <a:xfrm>
            <a:off x="431800" y="4267200"/>
            <a:ext cx="6121400" cy="19812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09" name="Rectangle 29"/>
          <p:cNvSpPr>
            <a:spLocks noChangeArrowheads="1"/>
          </p:cNvSpPr>
          <p:nvPr/>
        </p:nvSpPr>
        <p:spPr bwMode="auto">
          <a:xfrm>
            <a:off x="6629400" y="5943600"/>
            <a:ext cx="457200" cy="3048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0" name="Rectangle 30"/>
          <p:cNvSpPr>
            <a:spLocks noChangeArrowheads="1"/>
          </p:cNvSpPr>
          <p:nvPr/>
        </p:nvSpPr>
        <p:spPr bwMode="auto">
          <a:xfrm>
            <a:off x="6553200" y="1752600"/>
            <a:ext cx="76200" cy="4495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1" name="Rectangle 31"/>
          <p:cNvSpPr>
            <a:spLocks noChangeArrowheads="1"/>
          </p:cNvSpPr>
          <p:nvPr/>
        </p:nvSpPr>
        <p:spPr bwMode="auto">
          <a:xfrm>
            <a:off x="7086600" y="1752600"/>
            <a:ext cx="76200" cy="44958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2" name="Rectangle 32"/>
          <p:cNvSpPr>
            <a:spLocks noChangeArrowheads="1"/>
          </p:cNvSpPr>
          <p:nvPr/>
        </p:nvSpPr>
        <p:spPr bwMode="auto">
          <a:xfrm>
            <a:off x="6705600" y="5257800"/>
            <a:ext cx="304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3" name="Rectangle 33"/>
          <p:cNvSpPr>
            <a:spLocks noChangeArrowheads="1"/>
          </p:cNvSpPr>
          <p:nvPr/>
        </p:nvSpPr>
        <p:spPr bwMode="auto">
          <a:xfrm>
            <a:off x="6705600" y="4495800"/>
            <a:ext cx="304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4" name="Line 34"/>
          <p:cNvSpPr>
            <a:spLocks noChangeShapeType="1"/>
          </p:cNvSpPr>
          <p:nvPr/>
        </p:nvSpPr>
        <p:spPr bwMode="auto">
          <a:xfrm>
            <a:off x="914400" y="2590800"/>
            <a:ext cx="2057400" cy="0"/>
          </a:xfrm>
          <a:prstGeom prst="line">
            <a:avLst/>
          </a:prstGeom>
          <a:noFill/>
          <a:ln w="57150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5" name="Line 35"/>
          <p:cNvSpPr>
            <a:spLocks noChangeShapeType="1"/>
          </p:cNvSpPr>
          <p:nvPr/>
        </p:nvSpPr>
        <p:spPr bwMode="auto">
          <a:xfrm>
            <a:off x="3200400" y="5257800"/>
            <a:ext cx="35052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6" name="Line 36"/>
          <p:cNvSpPr>
            <a:spLocks noChangeShapeType="1"/>
          </p:cNvSpPr>
          <p:nvPr/>
        </p:nvSpPr>
        <p:spPr bwMode="auto">
          <a:xfrm>
            <a:off x="7162800" y="4267200"/>
            <a:ext cx="990600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7" name="Line 37"/>
          <p:cNvSpPr>
            <a:spLocks noChangeShapeType="1"/>
          </p:cNvSpPr>
          <p:nvPr/>
        </p:nvSpPr>
        <p:spPr bwMode="auto">
          <a:xfrm>
            <a:off x="7467600" y="685800"/>
            <a:ext cx="0" cy="3581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8" name="Line 38"/>
          <p:cNvSpPr>
            <a:spLocks noChangeShapeType="1"/>
          </p:cNvSpPr>
          <p:nvPr/>
        </p:nvSpPr>
        <p:spPr bwMode="auto">
          <a:xfrm>
            <a:off x="7315200" y="1828800"/>
            <a:ext cx="0" cy="44196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19" name="Text Box 39"/>
          <p:cNvSpPr txBox="1">
            <a:spLocks noChangeArrowheads="1"/>
          </p:cNvSpPr>
          <p:nvPr/>
        </p:nvSpPr>
        <p:spPr bwMode="auto">
          <a:xfrm>
            <a:off x="7315200" y="5076825"/>
            <a:ext cx="1828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000" b="1">
                <a:solidFill>
                  <a:schemeClr val="accent1"/>
                </a:solidFill>
                <a:latin typeface="Arial" pitchFamily="34" charset="0"/>
              </a:rPr>
              <a:t>Profundidaddel pozo</a:t>
            </a:r>
            <a:endParaRPr lang="es-AR" b="1">
              <a:solidFill>
                <a:schemeClr val="accent1"/>
              </a:solidFill>
              <a:latin typeface="Arial" pitchFamily="34" charset="0"/>
            </a:endParaRPr>
          </a:p>
        </p:txBody>
      </p:sp>
      <p:sp>
        <p:nvSpPr>
          <p:cNvPr id="1121320" name="Line 40"/>
          <p:cNvSpPr>
            <a:spLocks noChangeShapeType="1"/>
          </p:cNvSpPr>
          <p:nvPr/>
        </p:nvSpPr>
        <p:spPr bwMode="auto">
          <a:xfrm>
            <a:off x="990600" y="18288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21" name="Text Box 41"/>
          <p:cNvSpPr txBox="1">
            <a:spLocks noChangeArrowheads="1"/>
          </p:cNvSpPr>
          <p:nvPr/>
        </p:nvSpPr>
        <p:spPr bwMode="auto">
          <a:xfrm>
            <a:off x="1143000" y="1981200"/>
            <a:ext cx="18192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chemeClr val="hlink"/>
                </a:solidFill>
                <a:latin typeface="Arial" pitchFamily="34" charset="0"/>
              </a:rPr>
              <a:t>Nivel estático</a:t>
            </a:r>
          </a:p>
        </p:txBody>
      </p:sp>
      <p:sp>
        <p:nvSpPr>
          <p:cNvPr id="1121322" name="Line 42"/>
          <p:cNvSpPr>
            <a:spLocks noChangeShapeType="1"/>
          </p:cNvSpPr>
          <p:nvPr/>
        </p:nvSpPr>
        <p:spPr bwMode="auto">
          <a:xfrm>
            <a:off x="7162800" y="6248400"/>
            <a:ext cx="17526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23" name="Line 43"/>
          <p:cNvSpPr>
            <a:spLocks noChangeShapeType="1"/>
          </p:cNvSpPr>
          <p:nvPr/>
        </p:nvSpPr>
        <p:spPr bwMode="auto">
          <a:xfrm>
            <a:off x="3352800" y="1828800"/>
            <a:ext cx="0" cy="34290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24" name="Line 44"/>
          <p:cNvSpPr>
            <a:spLocks noChangeShapeType="1"/>
          </p:cNvSpPr>
          <p:nvPr/>
        </p:nvSpPr>
        <p:spPr bwMode="auto">
          <a:xfrm>
            <a:off x="6400800" y="685800"/>
            <a:ext cx="1371600" cy="0"/>
          </a:xfrm>
          <a:prstGeom prst="line">
            <a:avLst/>
          </a:prstGeom>
          <a:noFill/>
          <a:ln w="57150">
            <a:solidFill>
              <a:srgbClr val="FF33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25" name="Rectangle 45"/>
          <p:cNvSpPr>
            <a:spLocks noChangeArrowheads="1"/>
          </p:cNvSpPr>
          <p:nvPr/>
        </p:nvSpPr>
        <p:spPr bwMode="auto">
          <a:xfrm>
            <a:off x="1447800" y="3098800"/>
            <a:ext cx="1885950" cy="1016000"/>
          </a:xfrm>
          <a:prstGeom prst="rect">
            <a:avLst/>
          </a:prstGeom>
          <a:solidFill>
            <a:srgbClr val="CCFFFF"/>
          </a:solidFill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chemeClr val="accent1"/>
                </a:solidFill>
                <a:latin typeface="Arial" pitchFamily="34" charset="0"/>
              </a:rPr>
              <a:t>Profundidad</a:t>
            </a:r>
          </a:p>
          <a:p>
            <a:pPr eaLnBrk="0" hangingPunct="0"/>
            <a:r>
              <a:rPr lang="es-AR" sz="2000" b="1">
                <a:solidFill>
                  <a:schemeClr val="accent1"/>
                </a:solidFill>
                <a:latin typeface="Arial" pitchFamily="34" charset="0"/>
              </a:rPr>
              <a:t>de instalación</a:t>
            </a:r>
          </a:p>
          <a:p>
            <a:pPr eaLnBrk="0" hangingPunct="0"/>
            <a:r>
              <a:rPr lang="es-AR" sz="2000" b="1">
                <a:solidFill>
                  <a:schemeClr val="accent1"/>
                </a:solidFill>
                <a:latin typeface="Arial" pitchFamily="34" charset="0"/>
              </a:rPr>
              <a:t>de la bomba</a:t>
            </a:r>
          </a:p>
        </p:txBody>
      </p:sp>
      <p:sp>
        <p:nvSpPr>
          <p:cNvPr id="1121326" name="Rectangle 46"/>
          <p:cNvSpPr>
            <a:spLocks noChangeArrowheads="1"/>
          </p:cNvSpPr>
          <p:nvPr/>
        </p:nvSpPr>
        <p:spPr bwMode="auto">
          <a:xfrm>
            <a:off x="7315200" y="1981200"/>
            <a:ext cx="1676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Altura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Geométrica</a:t>
            </a:r>
          </a:p>
          <a:p>
            <a:pPr algn="ctr" eaLnBrk="0" hangingPunct="0"/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“H</a:t>
            </a:r>
            <a:r>
              <a:rPr lang="es-AR" b="1" baseline="-25000">
                <a:solidFill>
                  <a:srgbClr val="FF3300"/>
                </a:solidFill>
                <a:latin typeface="Arial" pitchFamily="34" charset="0"/>
              </a:rPr>
              <a:t>G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”</a:t>
            </a:r>
            <a:endParaRPr lang="es-AR" sz="1800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121327" name="AutoShape 47"/>
          <p:cNvSpPr>
            <a:spLocks noChangeArrowheads="1"/>
          </p:cNvSpPr>
          <p:nvPr/>
        </p:nvSpPr>
        <p:spPr bwMode="auto">
          <a:xfrm flipH="1">
            <a:off x="6096000" y="457200"/>
            <a:ext cx="838200" cy="1143000"/>
          </a:xfrm>
          <a:custGeom>
            <a:avLst/>
            <a:gdLst>
              <a:gd name="G0" fmla="+- 12427 0 0"/>
              <a:gd name="G1" fmla="+- 4218 0 0"/>
              <a:gd name="G2" fmla="+- 12158 0 4218"/>
              <a:gd name="G3" fmla="+- G2 0 4218"/>
              <a:gd name="G4" fmla="*/ G3 32768 32059"/>
              <a:gd name="G5" fmla="*/ G4 1 2"/>
              <a:gd name="G6" fmla="+- 21600 0 12427"/>
              <a:gd name="G7" fmla="*/ G6 4218 6079"/>
              <a:gd name="G8" fmla="+- G7 12427 0"/>
              <a:gd name="T0" fmla="*/ 12427 w 21600"/>
              <a:gd name="T1" fmla="*/ 0 h 21600"/>
              <a:gd name="T2" fmla="*/ 12427 w 21600"/>
              <a:gd name="T3" fmla="*/ 12158 h 21600"/>
              <a:gd name="T4" fmla="*/ 1902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2427" y="0"/>
                </a:lnTo>
                <a:lnTo>
                  <a:pt x="12427" y="4218"/>
                </a:lnTo>
                <a:cubicBezTo>
                  <a:pt x="5564" y="4218"/>
                  <a:pt x="0" y="7773"/>
                  <a:pt x="0" y="12158"/>
                </a:cubicBezTo>
                <a:lnTo>
                  <a:pt x="0" y="21600"/>
                </a:lnTo>
                <a:lnTo>
                  <a:pt x="3804" y="21600"/>
                </a:lnTo>
                <a:lnTo>
                  <a:pt x="3804" y="12158"/>
                </a:lnTo>
                <a:cubicBezTo>
                  <a:pt x="3804" y="9828"/>
                  <a:pt x="7665" y="7940"/>
                  <a:pt x="12427" y="7940"/>
                </a:cubicBezTo>
                <a:lnTo>
                  <a:pt x="12427" y="12158"/>
                </a:lnTo>
                <a:close/>
              </a:path>
            </a:pathLst>
          </a:custGeom>
          <a:solidFill>
            <a:srgbClr val="C0C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28" name="Line 48"/>
          <p:cNvSpPr>
            <a:spLocks noChangeShapeType="1"/>
          </p:cNvSpPr>
          <p:nvPr/>
        </p:nvSpPr>
        <p:spPr bwMode="auto">
          <a:xfrm>
            <a:off x="5562600" y="4267200"/>
            <a:ext cx="9906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29" name="Rectangle 49"/>
          <p:cNvSpPr>
            <a:spLocks noChangeArrowheads="1"/>
          </p:cNvSpPr>
          <p:nvPr/>
        </p:nvSpPr>
        <p:spPr bwMode="auto">
          <a:xfrm>
            <a:off x="4038600" y="2514600"/>
            <a:ext cx="1974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chemeClr val="hlink"/>
                </a:solidFill>
                <a:latin typeface="Arial" pitchFamily="34" charset="0"/>
              </a:rPr>
              <a:t>Nivel dinámico</a:t>
            </a:r>
          </a:p>
        </p:txBody>
      </p:sp>
      <p:sp>
        <p:nvSpPr>
          <p:cNvPr id="1121330" name="Line 50"/>
          <p:cNvSpPr>
            <a:spLocks noChangeShapeType="1"/>
          </p:cNvSpPr>
          <p:nvPr/>
        </p:nvSpPr>
        <p:spPr bwMode="auto">
          <a:xfrm>
            <a:off x="6019800" y="1905000"/>
            <a:ext cx="0" cy="2362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1331" name="AutoShape 51"/>
          <p:cNvSpPr>
            <a:spLocks noChangeArrowheads="1"/>
          </p:cNvSpPr>
          <p:nvPr/>
        </p:nvSpPr>
        <p:spPr bwMode="auto">
          <a:xfrm>
            <a:off x="2590800" y="533400"/>
            <a:ext cx="2819400" cy="838200"/>
          </a:xfrm>
          <a:prstGeom prst="wedgeRoundRectCallout">
            <a:avLst>
              <a:gd name="adj1" fmla="val 73255"/>
              <a:gd name="adj2" fmla="val -20644"/>
              <a:gd name="adj3" fmla="val 16667"/>
            </a:avLst>
          </a:prstGeom>
          <a:solidFill>
            <a:srgbClr val="CCFFFF"/>
          </a:solidFill>
          <a:ln w="2857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Presión de salida 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“H</a:t>
            </a:r>
            <a:r>
              <a:rPr lang="es-AR" b="1" baseline="-25000">
                <a:solidFill>
                  <a:srgbClr val="FF3300"/>
                </a:solidFill>
                <a:latin typeface="Arial" pitchFamily="34" charset="0"/>
              </a:rPr>
              <a:t>o</a:t>
            </a:r>
            <a:r>
              <a:rPr lang="es-AR" b="1">
                <a:solidFill>
                  <a:srgbClr val="FF3300"/>
                </a:solidFill>
                <a:latin typeface="Arial" pitchFamily="34" charset="0"/>
              </a:rPr>
              <a:t>”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,</a:t>
            </a:r>
          </a:p>
          <a:p>
            <a:pPr algn="ctr" eaLnBrk="0" hangingPunct="0"/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P.ej.= 1 Kg/cm</a:t>
            </a:r>
            <a:r>
              <a:rPr lang="es-AR" sz="1800" b="1" baseline="30000">
                <a:solidFill>
                  <a:srgbClr val="FF3300"/>
                </a:solidFill>
                <a:latin typeface="Arial" pitchFamily="34" charset="0"/>
              </a:rPr>
              <a:t>2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 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  <a:sym typeface="Symbol" pitchFamily="18" charset="2"/>
              </a:rPr>
              <a:t></a:t>
            </a:r>
            <a:r>
              <a:rPr lang="es-AR" sz="1800" b="1">
                <a:solidFill>
                  <a:srgbClr val="FF3300"/>
                </a:solidFill>
                <a:latin typeface="Arial" pitchFamily="34" charset="0"/>
              </a:rPr>
              <a:t> 10 m</a:t>
            </a:r>
            <a:endParaRPr lang="es-AR" b="1">
              <a:solidFill>
                <a:srgbClr val="FF3300"/>
              </a:solidFill>
              <a:latin typeface="Arial" pitchFamily="34" charset="0"/>
            </a:endParaRPr>
          </a:p>
        </p:txBody>
      </p:sp>
      <p:sp>
        <p:nvSpPr>
          <p:cNvPr id="1121332" name="AutoShape 52"/>
          <p:cNvSpPr>
            <a:spLocks noChangeArrowheads="1"/>
          </p:cNvSpPr>
          <p:nvPr/>
        </p:nvSpPr>
        <p:spPr bwMode="auto">
          <a:xfrm>
            <a:off x="3505200" y="3581400"/>
            <a:ext cx="1828800" cy="1447800"/>
          </a:xfrm>
          <a:prstGeom prst="wedgeRectCallout">
            <a:avLst>
              <a:gd name="adj1" fmla="val 135157"/>
              <a:gd name="adj2" fmla="val -103292"/>
            </a:avLst>
          </a:prstGeom>
          <a:solidFill>
            <a:srgbClr val="CCFF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Pérdidas por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fricción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en las cañerías</a:t>
            </a:r>
          </a:p>
          <a:p>
            <a:pPr algn="ctr" eaLnBrk="0" hangingPunct="0"/>
            <a:r>
              <a:rPr lang="es-AR" b="1">
                <a:solidFill>
                  <a:srgbClr val="FF0000"/>
                </a:solidFill>
                <a:latin typeface="Arial" pitchFamily="34" charset="0"/>
              </a:rPr>
              <a:t>“H</a:t>
            </a:r>
            <a:r>
              <a:rPr lang="es-AR" b="1" baseline="-25000">
                <a:solidFill>
                  <a:srgbClr val="FF0000"/>
                </a:solidFill>
                <a:latin typeface="Arial" pitchFamily="34" charset="0"/>
              </a:rPr>
              <a:t>f</a:t>
            </a:r>
            <a:r>
              <a:rPr lang="es-AR" b="1">
                <a:solidFill>
                  <a:srgbClr val="FF0000"/>
                </a:solidFill>
                <a:latin typeface="Arial" pitchFamily="34" charset="0"/>
              </a:rPr>
              <a:t>”</a:t>
            </a:r>
            <a:endParaRPr lang="es-AR" sz="32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21333" name="Text Box 53"/>
          <p:cNvSpPr txBox="1">
            <a:spLocks noChangeArrowheads="1"/>
          </p:cNvSpPr>
          <p:nvPr/>
        </p:nvSpPr>
        <p:spPr bwMode="auto">
          <a:xfrm>
            <a:off x="914400" y="5334000"/>
            <a:ext cx="5486400" cy="7620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4400" b="1" u="sng">
                <a:solidFill>
                  <a:srgbClr val="FF0000"/>
                </a:solidFill>
                <a:latin typeface="Arial" pitchFamily="34" charset="0"/>
              </a:rPr>
              <a:t>HMT</a:t>
            </a:r>
            <a:r>
              <a:rPr lang="es-AR" sz="4400" b="1">
                <a:solidFill>
                  <a:srgbClr val="FF0000"/>
                </a:solidFill>
                <a:latin typeface="Arial" pitchFamily="34" charset="0"/>
              </a:rPr>
              <a:t> = H</a:t>
            </a:r>
            <a:r>
              <a:rPr lang="es-AR" sz="4400" b="1" baseline="-25000">
                <a:solidFill>
                  <a:srgbClr val="FF0000"/>
                </a:solidFill>
                <a:latin typeface="Arial" pitchFamily="34" charset="0"/>
              </a:rPr>
              <a:t>G</a:t>
            </a:r>
            <a:r>
              <a:rPr lang="es-AR" sz="4400" b="1">
                <a:solidFill>
                  <a:srgbClr val="FF0000"/>
                </a:solidFill>
                <a:latin typeface="Arial" pitchFamily="34" charset="0"/>
              </a:rPr>
              <a:t> + H</a:t>
            </a:r>
            <a:r>
              <a:rPr lang="es-AR" sz="4400" b="1" baseline="-25000">
                <a:solidFill>
                  <a:srgbClr val="FF0000"/>
                </a:solidFill>
                <a:latin typeface="Arial" pitchFamily="34" charset="0"/>
              </a:rPr>
              <a:t>f</a:t>
            </a:r>
            <a:r>
              <a:rPr lang="es-AR" sz="4400" b="1">
                <a:solidFill>
                  <a:srgbClr val="FF0000"/>
                </a:solidFill>
                <a:latin typeface="Arial" pitchFamily="34" charset="0"/>
              </a:rPr>
              <a:t> + H</a:t>
            </a:r>
            <a:r>
              <a:rPr lang="es-AR" sz="4400" b="1" baseline="-25000">
                <a:solidFill>
                  <a:srgbClr val="FF0000"/>
                </a:solidFill>
                <a:latin typeface="Arial" pitchFamily="34" charset="0"/>
              </a:rPr>
              <a:t>o</a:t>
            </a:r>
            <a:endParaRPr lang="es-AR" sz="44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121334" name="AutoShape 54"/>
          <p:cNvSpPr>
            <a:spLocks noChangeArrowheads="1"/>
          </p:cNvSpPr>
          <p:nvPr/>
        </p:nvSpPr>
        <p:spPr bwMode="auto">
          <a:xfrm>
            <a:off x="7848600" y="3810000"/>
            <a:ext cx="1143000" cy="914400"/>
          </a:xfrm>
          <a:prstGeom prst="wedgeEllipseCallout">
            <a:avLst>
              <a:gd name="adj1" fmla="val -134444"/>
              <a:gd name="adj2" fmla="val 57292"/>
            </a:avLst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3200" b="1">
                <a:solidFill>
                  <a:srgbClr val="FF3300"/>
                </a:solidFill>
                <a:latin typeface="Arial" pitchFamily="34" charset="0"/>
              </a:rPr>
              <a:t>“SP”</a:t>
            </a:r>
          </a:p>
        </p:txBody>
      </p:sp>
      <p:sp>
        <p:nvSpPr>
          <p:cNvPr id="1121335" name="Line 55"/>
          <p:cNvSpPr>
            <a:spLocks noChangeShapeType="1"/>
          </p:cNvSpPr>
          <p:nvPr/>
        </p:nvSpPr>
        <p:spPr bwMode="auto">
          <a:xfrm flipV="1">
            <a:off x="1651000" y="4483100"/>
            <a:ext cx="5194300" cy="9906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21336" name="Text Box 56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31800"/>
            <a:ext cx="8826500" cy="1143000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s-AR" sz="2400" b="1"/>
              <a:t>¿Cómo calculamos la presión “H</a:t>
            </a:r>
            <a:r>
              <a:rPr lang="es-AR" sz="2400" b="1" baseline="-25000"/>
              <a:t>f</a:t>
            </a:r>
            <a:r>
              <a:rPr lang="es-AR" sz="2400" b="1"/>
              <a:t>”, que se “pierde” en la cañería por donde se transporta el agua?</a:t>
            </a:r>
            <a:endParaRPr lang="en-US" sz="2400" b="1"/>
          </a:p>
        </p:txBody>
      </p:sp>
      <p:sp>
        <p:nvSpPr>
          <p:cNvPr id="1123331" name="Text Box 3"/>
          <p:cNvSpPr txBox="1">
            <a:spLocks noChangeArrowheads="1"/>
          </p:cNvSpPr>
          <p:nvPr/>
        </p:nvSpPr>
        <p:spPr bwMode="auto">
          <a:xfrm>
            <a:off x="152400" y="1917700"/>
            <a:ext cx="8839200" cy="3330575"/>
          </a:xfrm>
          <a:prstGeom prst="rect">
            <a:avLst/>
          </a:prstGeom>
          <a:solidFill>
            <a:schemeClr val="bg2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1 – Debemos recurrir a la Tabla de Pérdida de Carga correspondiente a la cañería que utilizaremos (hierro o plástica).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2 – Entramos por la línea de caudal y leemos la pérdida porcentual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3 – Luego si tenemos codos, válvulas, etc., le sumamos estos datos que se  indican en la tabla a la longitud de la cañería, para obtener la longitud total “aparente”.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4 – Multiplicamos la pérdida porcentual por esta “longitud aparente” y obtenemos el equivalente en metros (“H</a:t>
            </a:r>
            <a:r>
              <a:rPr lang="es-AR" sz="2000" b="1" baseline="-25000">
                <a:solidFill>
                  <a:schemeClr val="bg1"/>
                </a:solidFill>
              </a:rPr>
              <a:t>f</a:t>
            </a:r>
            <a:r>
              <a:rPr lang="es-AR" sz="2000" b="1">
                <a:solidFill>
                  <a:schemeClr val="bg1"/>
                </a:solidFill>
              </a:rPr>
              <a:t>”) que debe vencer la bomba para transportar agua por esta cañería. Ver Tabla Ejemplo. 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123332" name="Text Box 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378" name="Rectangle 2"/>
          <p:cNvSpPr>
            <a:spLocks noChangeArrowheads="1"/>
          </p:cNvSpPr>
          <p:nvPr/>
        </p:nvSpPr>
        <p:spPr bwMode="auto">
          <a:xfrm>
            <a:off x="690563" y="393700"/>
            <a:ext cx="7785100" cy="825500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s-AR" b="1">
                <a:solidFill>
                  <a:srgbClr val="FF3300"/>
                </a:solidFill>
              </a:rPr>
              <a:t>“TABLA EJEMPLO” DE PÉRDIDAS DE CARGA</a:t>
            </a:r>
            <a:br>
              <a:rPr lang="es-AR" b="1">
                <a:solidFill>
                  <a:srgbClr val="FF3300"/>
                </a:solidFill>
              </a:rPr>
            </a:br>
            <a:r>
              <a:rPr lang="es-AR" b="1">
                <a:solidFill>
                  <a:srgbClr val="FF3300"/>
                </a:solidFill>
              </a:rPr>
              <a:t>Cañerías normales de hierro galvanizado</a:t>
            </a:r>
            <a:endParaRPr lang="es-AR" b="1">
              <a:solidFill>
                <a:schemeClr val="tx2"/>
              </a:solidFill>
            </a:endParaRPr>
          </a:p>
        </p:txBody>
      </p:sp>
      <p:sp>
        <p:nvSpPr>
          <p:cNvPr id="1125379" name="Rectangle 3"/>
          <p:cNvSpPr>
            <a:spLocks noChangeArrowheads="1"/>
          </p:cNvSpPr>
          <p:nvPr/>
        </p:nvSpPr>
        <p:spPr bwMode="auto">
          <a:xfrm>
            <a:off x="703263" y="1295400"/>
            <a:ext cx="7754937" cy="4876800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AR" sz="1600" b="1">
                <a:solidFill>
                  <a:srgbClr val="0000FF"/>
                </a:solidFill>
              </a:rPr>
              <a:t>Las cifras superiores indican la velocidad del agua en m/seg.</a:t>
            </a:r>
            <a:endParaRPr lang="es-AR" sz="1600" b="1">
              <a:solidFill>
                <a:schemeClr val="tx2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s-AR" sz="1600" b="1">
                <a:solidFill>
                  <a:srgbClr val="FF3300"/>
                </a:solidFill>
              </a:rPr>
              <a:t>Las cifras inferiores indican la pérdida de carga en metros por 100 m de tubería recta horizontal. Codos y válvulas agregan metros horizontales.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s-AR" sz="1600" b="1">
              <a:solidFill>
                <a:schemeClr val="tx2"/>
              </a:solidFill>
            </a:endParaRPr>
          </a:p>
        </p:txBody>
      </p:sp>
      <p:sp>
        <p:nvSpPr>
          <p:cNvPr id="1125380" name="Line 4"/>
          <p:cNvSpPr>
            <a:spLocks noChangeShapeType="1"/>
          </p:cNvSpPr>
          <p:nvPr/>
        </p:nvSpPr>
        <p:spPr bwMode="auto">
          <a:xfrm>
            <a:off x="703263" y="2438400"/>
            <a:ext cx="7740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381" name="Text Box 5"/>
          <p:cNvSpPr txBox="1">
            <a:spLocks noChangeArrowheads="1"/>
          </p:cNvSpPr>
          <p:nvPr/>
        </p:nvSpPr>
        <p:spPr bwMode="auto">
          <a:xfrm>
            <a:off x="1055688" y="2514600"/>
            <a:ext cx="561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003300"/>
                </a:solidFill>
              </a:rPr>
              <a:t>m3/</a:t>
            </a:r>
            <a:r>
              <a:rPr lang="es-AR" sz="2000" b="1">
                <a:solidFill>
                  <a:srgbClr val="003300"/>
                </a:solidFill>
              </a:rPr>
              <a:t>h</a:t>
            </a:r>
          </a:p>
        </p:txBody>
      </p:sp>
      <p:sp>
        <p:nvSpPr>
          <p:cNvPr id="1125382" name="Line 6"/>
          <p:cNvSpPr>
            <a:spLocks noChangeShapeType="1"/>
          </p:cNvSpPr>
          <p:nvPr/>
        </p:nvSpPr>
        <p:spPr bwMode="auto">
          <a:xfrm>
            <a:off x="703263" y="2819400"/>
            <a:ext cx="7740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383" name="Text Box 7"/>
          <p:cNvSpPr txBox="1">
            <a:spLocks noChangeArrowheads="1"/>
          </p:cNvSpPr>
          <p:nvPr/>
        </p:nvSpPr>
        <p:spPr bwMode="auto">
          <a:xfrm>
            <a:off x="1900238" y="2514600"/>
            <a:ext cx="984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3300"/>
                </a:solidFill>
              </a:rPr>
              <a:t>1/2”</a:t>
            </a:r>
          </a:p>
        </p:txBody>
      </p:sp>
      <p:sp>
        <p:nvSpPr>
          <p:cNvPr id="1125384" name="Text Box 8"/>
          <p:cNvSpPr txBox="1">
            <a:spLocks noChangeArrowheads="1"/>
          </p:cNvSpPr>
          <p:nvPr/>
        </p:nvSpPr>
        <p:spPr bwMode="auto">
          <a:xfrm>
            <a:off x="2955925" y="2514600"/>
            <a:ext cx="984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3300"/>
                </a:solidFill>
              </a:rPr>
              <a:t>3/4”</a:t>
            </a:r>
          </a:p>
        </p:txBody>
      </p:sp>
      <p:sp>
        <p:nvSpPr>
          <p:cNvPr id="1125385" name="Text Box 9"/>
          <p:cNvSpPr txBox="1">
            <a:spLocks noChangeArrowheads="1"/>
          </p:cNvSpPr>
          <p:nvPr/>
        </p:nvSpPr>
        <p:spPr bwMode="auto">
          <a:xfrm>
            <a:off x="4010025" y="2476500"/>
            <a:ext cx="985838" cy="304800"/>
          </a:xfrm>
          <a:prstGeom prst="rect">
            <a:avLst/>
          </a:prstGeom>
          <a:solidFill>
            <a:srgbClr val="EFFE64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3300"/>
                </a:solidFill>
              </a:rPr>
              <a:t>1”</a:t>
            </a:r>
          </a:p>
        </p:txBody>
      </p:sp>
      <p:sp>
        <p:nvSpPr>
          <p:cNvPr id="1125386" name="Text Box 10"/>
          <p:cNvSpPr txBox="1">
            <a:spLocks noChangeArrowheads="1"/>
          </p:cNvSpPr>
          <p:nvPr/>
        </p:nvSpPr>
        <p:spPr bwMode="auto">
          <a:xfrm>
            <a:off x="5065713" y="2514600"/>
            <a:ext cx="9858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3300"/>
                </a:solidFill>
              </a:rPr>
              <a:t>1 </a:t>
            </a:r>
            <a:r>
              <a:rPr lang="es-AR" sz="1600" b="1">
                <a:solidFill>
                  <a:srgbClr val="003300"/>
                </a:solidFill>
              </a:rPr>
              <a:t>1/4”</a:t>
            </a:r>
          </a:p>
        </p:txBody>
      </p:sp>
      <p:sp>
        <p:nvSpPr>
          <p:cNvPr id="1125387" name="Text Box 11"/>
          <p:cNvSpPr txBox="1">
            <a:spLocks noChangeArrowheads="1"/>
          </p:cNvSpPr>
          <p:nvPr/>
        </p:nvSpPr>
        <p:spPr bwMode="auto">
          <a:xfrm>
            <a:off x="6191250" y="2514600"/>
            <a:ext cx="9858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3300"/>
                </a:solidFill>
              </a:rPr>
              <a:t>1</a:t>
            </a:r>
            <a:r>
              <a:rPr lang="es-AR" sz="1800" b="1">
                <a:solidFill>
                  <a:srgbClr val="003300"/>
                </a:solidFill>
              </a:rPr>
              <a:t> </a:t>
            </a:r>
            <a:r>
              <a:rPr lang="es-AR" sz="1600" b="1">
                <a:solidFill>
                  <a:srgbClr val="003300"/>
                </a:solidFill>
              </a:rPr>
              <a:t>1/2”</a:t>
            </a:r>
          </a:p>
        </p:txBody>
      </p:sp>
      <p:sp>
        <p:nvSpPr>
          <p:cNvPr id="1125388" name="Text Box 12"/>
          <p:cNvSpPr txBox="1">
            <a:spLocks noChangeArrowheads="1"/>
          </p:cNvSpPr>
          <p:nvPr/>
        </p:nvSpPr>
        <p:spPr bwMode="auto">
          <a:xfrm>
            <a:off x="7388225" y="2514600"/>
            <a:ext cx="984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3300"/>
                </a:solidFill>
              </a:rPr>
              <a:t>2”</a:t>
            </a:r>
          </a:p>
        </p:txBody>
      </p:sp>
      <p:sp>
        <p:nvSpPr>
          <p:cNvPr id="1125389" name="Rectangle 13"/>
          <p:cNvSpPr>
            <a:spLocks noChangeArrowheads="1"/>
          </p:cNvSpPr>
          <p:nvPr/>
        </p:nvSpPr>
        <p:spPr bwMode="auto">
          <a:xfrm>
            <a:off x="1125538" y="3810000"/>
            <a:ext cx="325437" cy="304800"/>
          </a:xfrm>
          <a:prstGeom prst="rect">
            <a:avLst/>
          </a:prstGeom>
          <a:solidFill>
            <a:srgbClr val="EFFE6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2000" b="1">
                <a:solidFill>
                  <a:srgbClr val="003300"/>
                </a:solidFill>
              </a:rPr>
              <a:t>2,1</a:t>
            </a:r>
          </a:p>
        </p:txBody>
      </p:sp>
      <p:sp>
        <p:nvSpPr>
          <p:cNvPr id="1125390" name="Rectangle 14"/>
          <p:cNvSpPr>
            <a:spLocks noChangeArrowheads="1"/>
          </p:cNvSpPr>
          <p:nvPr/>
        </p:nvSpPr>
        <p:spPr bwMode="auto">
          <a:xfrm>
            <a:off x="1125538" y="4648200"/>
            <a:ext cx="325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2000" b="1">
                <a:solidFill>
                  <a:srgbClr val="003300"/>
                </a:solidFill>
              </a:rPr>
              <a:t>2,4</a:t>
            </a:r>
          </a:p>
        </p:txBody>
      </p:sp>
      <p:sp>
        <p:nvSpPr>
          <p:cNvPr id="1125391" name="Rectangle 15"/>
          <p:cNvSpPr>
            <a:spLocks noChangeArrowheads="1"/>
          </p:cNvSpPr>
          <p:nvPr/>
        </p:nvSpPr>
        <p:spPr bwMode="auto">
          <a:xfrm>
            <a:off x="1125538" y="3048000"/>
            <a:ext cx="325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2000" b="1">
                <a:solidFill>
                  <a:srgbClr val="003300"/>
                </a:solidFill>
              </a:rPr>
              <a:t>1,8</a:t>
            </a:r>
          </a:p>
        </p:txBody>
      </p:sp>
      <p:sp>
        <p:nvSpPr>
          <p:cNvPr id="1125392" name="Line 16"/>
          <p:cNvSpPr>
            <a:spLocks noChangeShapeType="1"/>
          </p:cNvSpPr>
          <p:nvPr/>
        </p:nvSpPr>
        <p:spPr bwMode="auto">
          <a:xfrm>
            <a:off x="1900238" y="2438400"/>
            <a:ext cx="0" cy="3733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393" name="Line 17"/>
          <p:cNvSpPr>
            <a:spLocks noChangeShapeType="1"/>
          </p:cNvSpPr>
          <p:nvPr/>
        </p:nvSpPr>
        <p:spPr bwMode="auto">
          <a:xfrm>
            <a:off x="2884488" y="2425700"/>
            <a:ext cx="0" cy="3746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394" name="Line 18"/>
          <p:cNvSpPr>
            <a:spLocks noChangeShapeType="1"/>
          </p:cNvSpPr>
          <p:nvPr/>
        </p:nvSpPr>
        <p:spPr bwMode="auto">
          <a:xfrm>
            <a:off x="3940175" y="2438400"/>
            <a:ext cx="0" cy="3733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395" name="Line 19"/>
          <p:cNvSpPr>
            <a:spLocks noChangeShapeType="1"/>
          </p:cNvSpPr>
          <p:nvPr/>
        </p:nvSpPr>
        <p:spPr bwMode="auto">
          <a:xfrm>
            <a:off x="4995863" y="2451100"/>
            <a:ext cx="0" cy="3721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396" name="Line 20"/>
          <p:cNvSpPr>
            <a:spLocks noChangeShapeType="1"/>
          </p:cNvSpPr>
          <p:nvPr/>
        </p:nvSpPr>
        <p:spPr bwMode="auto">
          <a:xfrm>
            <a:off x="6121400" y="2463800"/>
            <a:ext cx="0" cy="3708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397" name="Line 21"/>
          <p:cNvSpPr>
            <a:spLocks noChangeShapeType="1"/>
          </p:cNvSpPr>
          <p:nvPr/>
        </p:nvSpPr>
        <p:spPr bwMode="auto">
          <a:xfrm>
            <a:off x="7316788" y="2451100"/>
            <a:ext cx="0" cy="3721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398" name="Line 22"/>
          <p:cNvSpPr>
            <a:spLocks noChangeShapeType="1"/>
          </p:cNvSpPr>
          <p:nvPr/>
        </p:nvSpPr>
        <p:spPr bwMode="auto">
          <a:xfrm>
            <a:off x="703263" y="3581400"/>
            <a:ext cx="7740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399" name="Line 23"/>
          <p:cNvSpPr>
            <a:spLocks noChangeShapeType="1"/>
          </p:cNvSpPr>
          <p:nvPr/>
        </p:nvSpPr>
        <p:spPr bwMode="auto">
          <a:xfrm>
            <a:off x="703263" y="4419600"/>
            <a:ext cx="7740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400" name="Line 24"/>
          <p:cNvSpPr>
            <a:spLocks noChangeShapeType="1"/>
          </p:cNvSpPr>
          <p:nvPr/>
        </p:nvSpPr>
        <p:spPr bwMode="auto">
          <a:xfrm>
            <a:off x="703263" y="5181600"/>
            <a:ext cx="77406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401" name="Text Box 25"/>
          <p:cNvSpPr txBox="1">
            <a:spLocks noChangeArrowheads="1"/>
          </p:cNvSpPr>
          <p:nvPr/>
        </p:nvSpPr>
        <p:spPr bwMode="auto">
          <a:xfrm>
            <a:off x="774700" y="5257800"/>
            <a:ext cx="914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003300"/>
                </a:solidFill>
              </a:rPr>
              <a:t>Codos</a:t>
            </a:r>
          </a:p>
        </p:txBody>
      </p:sp>
      <p:sp>
        <p:nvSpPr>
          <p:cNvPr id="1125402" name="Text Box 26"/>
          <p:cNvSpPr txBox="1">
            <a:spLocks noChangeArrowheads="1"/>
          </p:cNvSpPr>
          <p:nvPr/>
        </p:nvSpPr>
        <p:spPr bwMode="auto">
          <a:xfrm>
            <a:off x="2039938" y="2895600"/>
            <a:ext cx="7048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2,56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69,34</a:t>
            </a:r>
          </a:p>
        </p:txBody>
      </p:sp>
      <p:sp>
        <p:nvSpPr>
          <p:cNvPr id="1125403" name="Rectangle 27"/>
          <p:cNvSpPr>
            <a:spLocks noChangeArrowheads="1"/>
          </p:cNvSpPr>
          <p:nvPr/>
        </p:nvSpPr>
        <p:spPr bwMode="auto">
          <a:xfrm>
            <a:off x="3165475" y="2895600"/>
            <a:ext cx="528638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1,40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16,50</a:t>
            </a:r>
          </a:p>
        </p:txBody>
      </p:sp>
      <p:sp>
        <p:nvSpPr>
          <p:cNvPr id="1125404" name="Rectangle 28"/>
          <p:cNvSpPr>
            <a:spLocks noChangeArrowheads="1"/>
          </p:cNvSpPr>
          <p:nvPr/>
        </p:nvSpPr>
        <p:spPr bwMode="auto">
          <a:xfrm>
            <a:off x="4292600" y="2895600"/>
            <a:ext cx="4095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0,87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5,27</a:t>
            </a:r>
          </a:p>
        </p:txBody>
      </p:sp>
      <p:sp>
        <p:nvSpPr>
          <p:cNvPr id="1125405" name="Rectangle 29"/>
          <p:cNvSpPr>
            <a:spLocks noChangeArrowheads="1"/>
          </p:cNvSpPr>
          <p:nvPr/>
        </p:nvSpPr>
        <p:spPr bwMode="auto">
          <a:xfrm>
            <a:off x="5346700" y="2895600"/>
            <a:ext cx="411163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0,49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1,37</a:t>
            </a:r>
          </a:p>
        </p:txBody>
      </p:sp>
      <p:sp>
        <p:nvSpPr>
          <p:cNvPr id="1125406" name="Rectangle 30"/>
          <p:cNvSpPr>
            <a:spLocks noChangeArrowheads="1"/>
          </p:cNvSpPr>
          <p:nvPr/>
        </p:nvSpPr>
        <p:spPr bwMode="auto">
          <a:xfrm>
            <a:off x="6543675" y="2895600"/>
            <a:ext cx="4095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0,37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0,70</a:t>
            </a:r>
          </a:p>
        </p:txBody>
      </p:sp>
      <p:sp>
        <p:nvSpPr>
          <p:cNvPr id="1125407" name="Rectangle 31"/>
          <p:cNvSpPr>
            <a:spLocks noChangeArrowheads="1"/>
          </p:cNvSpPr>
          <p:nvPr/>
        </p:nvSpPr>
        <p:spPr bwMode="auto">
          <a:xfrm>
            <a:off x="7669213" y="2895600"/>
            <a:ext cx="411162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0,23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0,22</a:t>
            </a:r>
          </a:p>
        </p:txBody>
      </p:sp>
      <p:sp>
        <p:nvSpPr>
          <p:cNvPr id="1125408" name="Rectangle 32"/>
          <p:cNvSpPr>
            <a:spLocks noChangeArrowheads="1"/>
          </p:cNvSpPr>
          <p:nvPr/>
        </p:nvSpPr>
        <p:spPr bwMode="auto">
          <a:xfrm>
            <a:off x="2111375" y="3657600"/>
            <a:ext cx="5270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2,99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91,54</a:t>
            </a:r>
          </a:p>
        </p:txBody>
      </p:sp>
      <p:sp>
        <p:nvSpPr>
          <p:cNvPr id="1125409" name="Rectangle 33"/>
          <p:cNvSpPr>
            <a:spLocks noChangeArrowheads="1"/>
          </p:cNvSpPr>
          <p:nvPr/>
        </p:nvSpPr>
        <p:spPr bwMode="auto">
          <a:xfrm>
            <a:off x="3165475" y="3657600"/>
            <a:ext cx="528638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1,64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21,75</a:t>
            </a:r>
          </a:p>
        </p:txBody>
      </p:sp>
      <p:sp>
        <p:nvSpPr>
          <p:cNvPr id="1125410" name="Rectangle 34"/>
          <p:cNvSpPr>
            <a:spLocks noChangeArrowheads="1"/>
          </p:cNvSpPr>
          <p:nvPr/>
        </p:nvSpPr>
        <p:spPr bwMode="auto">
          <a:xfrm>
            <a:off x="4097338" y="3657600"/>
            <a:ext cx="803275" cy="657225"/>
          </a:xfrm>
          <a:prstGeom prst="rect">
            <a:avLst/>
          </a:prstGeom>
          <a:solidFill>
            <a:srgbClr val="EFFE6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1,02 m/s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6,94 %</a:t>
            </a:r>
          </a:p>
        </p:txBody>
      </p:sp>
      <p:sp>
        <p:nvSpPr>
          <p:cNvPr id="1125411" name="Rectangle 35"/>
          <p:cNvSpPr>
            <a:spLocks noChangeArrowheads="1"/>
          </p:cNvSpPr>
          <p:nvPr/>
        </p:nvSpPr>
        <p:spPr bwMode="auto">
          <a:xfrm>
            <a:off x="5346700" y="3657600"/>
            <a:ext cx="411163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0,58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1,81</a:t>
            </a:r>
          </a:p>
        </p:txBody>
      </p:sp>
      <p:sp>
        <p:nvSpPr>
          <p:cNvPr id="1125412" name="Rectangle 36"/>
          <p:cNvSpPr>
            <a:spLocks noChangeArrowheads="1"/>
          </p:cNvSpPr>
          <p:nvPr/>
        </p:nvSpPr>
        <p:spPr bwMode="auto">
          <a:xfrm>
            <a:off x="6543675" y="3657600"/>
            <a:ext cx="4095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0,43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0,91</a:t>
            </a:r>
          </a:p>
        </p:txBody>
      </p:sp>
      <p:sp>
        <p:nvSpPr>
          <p:cNvPr id="1125413" name="Rectangle 37"/>
          <p:cNvSpPr>
            <a:spLocks noChangeArrowheads="1"/>
          </p:cNvSpPr>
          <p:nvPr/>
        </p:nvSpPr>
        <p:spPr bwMode="auto">
          <a:xfrm>
            <a:off x="7669213" y="3657600"/>
            <a:ext cx="411162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0,26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0,29</a:t>
            </a:r>
          </a:p>
        </p:txBody>
      </p:sp>
      <p:sp>
        <p:nvSpPr>
          <p:cNvPr id="1125414" name="Rectangle 38"/>
          <p:cNvSpPr>
            <a:spLocks noChangeArrowheads="1"/>
          </p:cNvSpPr>
          <p:nvPr/>
        </p:nvSpPr>
        <p:spPr bwMode="auto">
          <a:xfrm>
            <a:off x="3165475" y="4495800"/>
            <a:ext cx="528638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1,87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27,66</a:t>
            </a:r>
          </a:p>
        </p:txBody>
      </p:sp>
      <p:sp>
        <p:nvSpPr>
          <p:cNvPr id="1125415" name="Rectangle 39"/>
          <p:cNvSpPr>
            <a:spLocks noChangeArrowheads="1"/>
          </p:cNvSpPr>
          <p:nvPr/>
        </p:nvSpPr>
        <p:spPr bwMode="auto">
          <a:xfrm>
            <a:off x="4292600" y="4495800"/>
            <a:ext cx="4095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1,16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8,82</a:t>
            </a:r>
          </a:p>
        </p:txBody>
      </p:sp>
      <p:sp>
        <p:nvSpPr>
          <p:cNvPr id="1125416" name="Rectangle 40"/>
          <p:cNvSpPr>
            <a:spLocks noChangeArrowheads="1"/>
          </p:cNvSpPr>
          <p:nvPr/>
        </p:nvSpPr>
        <p:spPr bwMode="auto">
          <a:xfrm>
            <a:off x="5346700" y="4495800"/>
            <a:ext cx="411163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0,66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2,29</a:t>
            </a:r>
          </a:p>
        </p:txBody>
      </p:sp>
      <p:sp>
        <p:nvSpPr>
          <p:cNvPr id="1125417" name="Rectangle 41"/>
          <p:cNvSpPr>
            <a:spLocks noChangeArrowheads="1"/>
          </p:cNvSpPr>
          <p:nvPr/>
        </p:nvSpPr>
        <p:spPr bwMode="auto">
          <a:xfrm>
            <a:off x="6543675" y="4495800"/>
            <a:ext cx="4095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0,49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1,16</a:t>
            </a:r>
          </a:p>
        </p:txBody>
      </p:sp>
      <p:sp>
        <p:nvSpPr>
          <p:cNvPr id="1125418" name="Rectangle 42"/>
          <p:cNvSpPr>
            <a:spLocks noChangeArrowheads="1"/>
          </p:cNvSpPr>
          <p:nvPr/>
        </p:nvSpPr>
        <p:spPr bwMode="auto">
          <a:xfrm>
            <a:off x="7669213" y="4495800"/>
            <a:ext cx="411162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600" b="1">
                <a:solidFill>
                  <a:srgbClr val="0000FF"/>
                </a:solidFill>
              </a:rPr>
              <a:t>0,30</a:t>
            </a:r>
          </a:p>
          <a:p>
            <a:pPr algn="ctr">
              <a:spcBef>
                <a:spcPct val="50000"/>
              </a:spcBef>
            </a:pPr>
            <a:r>
              <a:rPr lang="es-AR" sz="1800" b="1">
                <a:solidFill>
                  <a:srgbClr val="FF3300"/>
                </a:solidFill>
              </a:rPr>
              <a:t>0,36</a:t>
            </a:r>
          </a:p>
        </p:txBody>
      </p:sp>
      <p:sp>
        <p:nvSpPr>
          <p:cNvPr id="1125419" name="Text Box 43"/>
          <p:cNvSpPr txBox="1">
            <a:spLocks noChangeArrowheads="1"/>
          </p:cNvSpPr>
          <p:nvPr/>
        </p:nvSpPr>
        <p:spPr bwMode="auto">
          <a:xfrm>
            <a:off x="2111375" y="5257800"/>
            <a:ext cx="6334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1,0</a:t>
            </a:r>
          </a:p>
        </p:txBody>
      </p:sp>
      <p:sp>
        <p:nvSpPr>
          <p:cNvPr id="1125420" name="Rectangle 44"/>
          <p:cNvSpPr>
            <a:spLocks noChangeArrowheads="1"/>
          </p:cNvSpPr>
          <p:nvPr/>
        </p:nvSpPr>
        <p:spPr bwMode="auto">
          <a:xfrm>
            <a:off x="3236913" y="5257800"/>
            <a:ext cx="325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1,0</a:t>
            </a:r>
          </a:p>
        </p:txBody>
      </p:sp>
      <p:sp>
        <p:nvSpPr>
          <p:cNvPr id="1125421" name="Rectangle 45"/>
          <p:cNvSpPr>
            <a:spLocks noChangeArrowheads="1"/>
          </p:cNvSpPr>
          <p:nvPr/>
        </p:nvSpPr>
        <p:spPr bwMode="auto">
          <a:xfrm>
            <a:off x="4195763" y="5270500"/>
            <a:ext cx="647700" cy="304800"/>
          </a:xfrm>
          <a:prstGeom prst="rect">
            <a:avLst/>
          </a:prstGeom>
          <a:solidFill>
            <a:srgbClr val="EFFE6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1,1 m</a:t>
            </a:r>
          </a:p>
        </p:txBody>
      </p:sp>
      <p:sp>
        <p:nvSpPr>
          <p:cNvPr id="1125422" name="Rectangle 46"/>
          <p:cNvSpPr>
            <a:spLocks noChangeArrowheads="1"/>
          </p:cNvSpPr>
          <p:nvPr/>
        </p:nvSpPr>
        <p:spPr bwMode="auto">
          <a:xfrm>
            <a:off x="5418138" y="5257800"/>
            <a:ext cx="325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1,2</a:t>
            </a:r>
          </a:p>
        </p:txBody>
      </p:sp>
      <p:sp>
        <p:nvSpPr>
          <p:cNvPr id="1125423" name="Rectangle 47"/>
          <p:cNvSpPr>
            <a:spLocks noChangeArrowheads="1"/>
          </p:cNvSpPr>
          <p:nvPr/>
        </p:nvSpPr>
        <p:spPr bwMode="auto">
          <a:xfrm>
            <a:off x="6543675" y="5257800"/>
            <a:ext cx="325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1,3</a:t>
            </a:r>
          </a:p>
        </p:txBody>
      </p:sp>
      <p:sp>
        <p:nvSpPr>
          <p:cNvPr id="1125424" name="Rectangle 48"/>
          <p:cNvSpPr>
            <a:spLocks noChangeArrowheads="1"/>
          </p:cNvSpPr>
          <p:nvPr/>
        </p:nvSpPr>
        <p:spPr bwMode="auto">
          <a:xfrm>
            <a:off x="7739063" y="5257800"/>
            <a:ext cx="325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1,4</a:t>
            </a:r>
          </a:p>
        </p:txBody>
      </p:sp>
      <p:sp>
        <p:nvSpPr>
          <p:cNvPr id="1125425" name="Line 49"/>
          <p:cNvSpPr>
            <a:spLocks noChangeShapeType="1"/>
          </p:cNvSpPr>
          <p:nvPr/>
        </p:nvSpPr>
        <p:spPr bwMode="auto">
          <a:xfrm>
            <a:off x="703263" y="5638800"/>
            <a:ext cx="7740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5426" name="Rectangle 50"/>
          <p:cNvSpPr>
            <a:spLocks noChangeArrowheads="1"/>
          </p:cNvSpPr>
          <p:nvPr/>
        </p:nvSpPr>
        <p:spPr bwMode="auto">
          <a:xfrm>
            <a:off x="774700" y="5638800"/>
            <a:ext cx="1073150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>
                <a:solidFill>
                  <a:srgbClr val="003300"/>
                </a:solidFill>
              </a:rPr>
              <a:t> Válvulas de </a:t>
            </a:r>
          </a:p>
          <a:p>
            <a:pPr>
              <a:spcBef>
                <a:spcPct val="50000"/>
              </a:spcBef>
            </a:pPr>
            <a:r>
              <a:rPr lang="es-AR" sz="1400" b="1">
                <a:solidFill>
                  <a:srgbClr val="003300"/>
                </a:solidFill>
              </a:rPr>
              <a:t> retención</a:t>
            </a:r>
          </a:p>
        </p:txBody>
      </p:sp>
      <p:sp>
        <p:nvSpPr>
          <p:cNvPr id="1125427" name="Rectangle 51"/>
          <p:cNvSpPr>
            <a:spLocks noChangeArrowheads="1"/>
          </p:cNvSpPr>
          <p:nvPr/>
        </p:nvSpPr>
        <p:spPr bwMode="auto">
          <a:xfrm>
            <a:off x="2251075" y="5715000"/>
            <a:ext cx="325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4,0</a:t>
            </a:r>
          </a:p>
        </p:txBody>
      </p:sp>
      <p:sp>
        <p:nvSpPr>
          <p:cNvPr id="1125428" name="Rectangle 52"/>
          <p:cNvSpPr>
            <a:spLocks noChangeArrowheads="1"/>
          </p:cNvSpPr>
          <p:nvPr/>
        </p:nvSpPr>
        <p:spPr bwMode="auto">
          <a:xfrm>
            <a:off x="3236913" y="5715000"/>
            <a:ext cx="325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4,0</a:t>
            </a:r>
          </a:p>
        </p:txBody>
      </p:sp>
      <p:sp>
        <p:nvSpPr>
          <p:cNvPr id="1125429" name="Rectangle 53"/>
          <p:cNvSpPr>
            <a:spLocks noChangeArrowheads="1"/>
          </p:cNvSpPr>
          <p:nvPr/>
        </p:nvSpPr>
        <p:spPr bwMode="auto">
          <a:xfrm>
            <a:off x="4203700" y="5727700"/>
            <a:ext cx="647700" cy="304800"/>
          </a:xfrm>
          <a:prstGeom prst="rect">
            <a:avLst/>
          </a:prstGeom>
          <a:solidFill>
            <a:srgbClr val="F8F83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4,0 m</a:t>
            </a:r>
          </a:p>
        </p:txBody>
      </p:sp>
      <p:sp>
        <p:nvSpPr>
          <p:cNvPr id="1125430" name="Rectangle 54"/>
          <p:cNvSpPr>
            <a:spLocks noChangeArrowheads="1"/>
          </p:cNvSpPr>
          <p:nvPr/>
        </p:nvSpPr>
        <p:spPr bwMode="auto">
          <a:xfrm>
            <a:off x="5346700" y="5715000"/>
            <a:ext cx="325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5,0</a:t>
            </a:r>
          </a:p>
        </p:txBody>
      </p:sp>
      <p:sp>
        <p:nvSpPr>
          <p:cNvPr id="1125431" name="Rectangle 55"/>
          <p:cNvSpPr>
            <a:spLocks noChangeArrowheads="1"/>
          </p:cNvSpPr>
          <p:nvPr/>
        </p:nvSpPr>
        <p:spPr bwMode="auto">
          <a:xfrm>
            <a:off x="6543675" y="5715000"/>
            <a:ext cx="3254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5,0</a:t>
            </a:r>
          </a:p>
        </p:txBody>
      </p:sp>
      <p:sp>
        <p:nvSpPr>
          <p:cNvPr id="1125432" name="Rectangle 56"/>
          <p:cNvSpPr>
            <a:spLocks noChangeArrowheads="1"/>
          </p:cNvSpPr>
          <p:nvPr/>
        </p:nvSpPr>
        <p:spPr bwMode="auto">
          <a:xfrm>
            <a:off x="7739063" y="5715000"/>
            <a:ext cx="325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FF3300"/>
                </a:solidFill>
              </a:rPr>
              <a:t>5,0</a:t>
            </a:r>
          </a:p>
        </p:txBody>
      </p:sp>
      <p:sp>
        <p:nvSpPr>
          <p:cNvPr id="1125433" name="AutoShape 57"/>
          <p:cNvSpPr>
            <a:spLocks/>
          </p:cNvSpPr>
          <p:nvPr/>
        </p:nvSpPr>
        <p:spPr bwMode="auto">
          <a:xfrm>
            <a:off x="508000" y="5207000"/>
            <a:ext cx="114300" cy="965200"/>
          </a:xfrm>
          <a:prstGeom prst="leftBrace">
            <a:avLst>
              <a:gd name="adj1" fmla="val 70370"/>
              <a:gd name="adj2" fmla="val 50000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5434" name="Text Box 58"/>
          <p:cNvSpPr txBox="1">
            <a:spLocks noChangeArrowheads="1"/>
          </p:cNvSpPr>
          <p:nvPr/>
        </p:nvSpPr>
        <p:spPr bwMode="auto">
          <a:xfrm>
            <a:off x="165100" y="5499100"/>
            <a:ext cx="342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800" b="1">
                <a:solidFill>
                  <a:srgbClr val="000000"/>
                </a:solidFill>
              </a:rPr>
              <a:t>m</a:t>
            </a:r>
            <a:endParaRPr lang="en-US" sz="1800" b="1">
              <a:solidFill>
                <a:srgbClr val="000000"/>
              </a:solidFill>
            </a:endParaRPr>
          </a:p>
        </p:txBody>
      </p:sp>
      <p:sp>
        <p:nvSpPr>
          <p:cNvPr id="1125435" name="Text Box 59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02" name="Text Box 2"/>
          <p:cNvSpPr txBox="1">
            <a:spLocks noChangeArrowheads="1"/>
          </p:cNvSpPr>
          <p:nvPr/>
        </p:nvSpPr>
        <p:spPr bwMode="auto">
          <a:xfrm>
            <a:off x="254000" y="495300"/>
            <a:ext cx="8661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/>
              <a:t>Tabla de selección de cables para motores sumergibles de 4” y alimentación monofásica 1x230 V- 50Hz con caída de voltaje del 4%</a:t>
            </a:r>
            <a:endParaRPr lang="en-US" sz="2000" b="1"/>
          </a:p>
        </p:txBody>
      </p:sp>
      <p:graphicFrame>
        <p:nvGraphicFramePr>
          <p:cNvPr id="1126403" name="Group 3"/>
          <p:cNvGraphicFramePr>
            <a:graphicFrameLocks noGrp="1"/>
          </p:cNvGraphicFramePr>
          <p:nvPr/>
        </p:nvGraphicFramePr>
        <p:xfrm>
          <a:off x="546100" y="1295400"/>
          <a:ext cx="8064500" cy="4468813"/>
        </p:xfrm>
        <a:graphic>
          <a:graphicData uri="http://schemas.openxmlformats.org/drawingml/2006/table">
            <a:tbl>
              <a:tblPr/>
              <a:tblGrid>
                <a:gridCol w="1152525"/>
                <a:gridCol w="1150938"/>
                <a:gridCol w="1152525"/>
                <a:gridCol w="1152525"/>
                <a:gridCol w="1152525"/>
                <a:gridCol w="1150937"/>
                <a:gridCol w="1152525"/>
              </a:tblGrid>
              <a:tr h="481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KW / HP</a:t>
                      </a: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I</a:t>
                      </a:r>
                      <a:r>
                        <a:rPr kumimoji="0" lang="es-AR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n</a:t>
                      </a: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 (A)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1,5 mm</a:t>
                      </a:r>
                      <a:r>
                        <a:rPr kumimoji="0" lang="es-AR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2,5 mm</a:t>
                      </a:r>
                      <a:r>
                        <a:rPr kumimoji="0" lang="es-AR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 mm</a:t>
                      </a:r>
                      <a:r>
                        <a:rPr kumimoji="0" lang="es-AR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6 mm</a:t>
                      </a:r>
                      <a:r>
                        <a:rPr kumimoji="0" lang="es-AR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10 mm</a:t>
                      </a:r>
                      <a:r>
                        <a:rPr kumimoji="0" lang="es-AR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0,37 / 0,5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4,0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111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185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295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440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723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0,55 / 0,75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5,8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80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133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211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315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518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0,75 / 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7,5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58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96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153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229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377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1,1 / 1,5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7,3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48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79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127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190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316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3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1,5 / 2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10,2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57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92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137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228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2,2 / 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14,0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68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102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169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6469" name="Text Box 69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674" name="Text Box 2"/>
          <p:cNvSpPr txBox="1">
            <a:spLocks noChangeArrowheads="1"/>
          </p:cNvSpPr>
          <p:nvPr/>
        </p:nvSpPr>
        <p:spPr bwMode="auto">
          <a:xfrm>
            <a:off x="304800" y="263525"/>
            <a:ext cx="861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800" b="1" u="sng">
                <a:solidFill>
                  <a:srgbClr val="FE1A14"/>
                </a:solidFill>
                <a:latin typeface="Arial" pitchFamily="34" charset="0"/>
              </a:rPr>
              <a:t>Una posible instalación</a:t>
            </a:r>
          </a:p>
        </p:txBody>
      </p:sp>
      <p:sp>
        <p:nvSpPr>
          <p:cNvPr id="1052675" name="Line 3"/>
          <p:cNvSpPr>
            <a:spLocks noChangeShapeType="1"/>
          </p:cNvSpPr>
          <p:nvPr/>
        </p:nvSpPr>
        <p:spPr bwMode="auto">
          <a:xfrm>
            <a:off x="838200" y="1371600"/>
            <a:ext cx="4572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76" name="Rectangle 4"/>
          <p:cNvSpPr>
            <a:spLocks noChangeArrowheads="1"/>
          </p:cNvSpPr>
          <p:nvPr/>
        </p:nvSpPr>
        <p:spPr bwMode="auto">
          <a:xfrm>
            <a:off x="838200" y="3733800"/>
            <a:ext cx="4572000" cy="457200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77" name="Rectangle 5"/>
          <p:cNvSpPr>
            <a:spLocks noChangeArrowheads="1"/>
          </p:cNvSpPr>
          <p:nvPr/>
        </p:nvSpPr>
        <p:spPr bwMode="auto">
          <a:xfrm>
            <a:off x="838200" y="5410200"/>
            <a:ext cx="7924800" cy="457200"/>
          </a:xfrm>
          <a:prstGeom prst="rect">
            <a:avLst/>
          </a:prstGeom>
          <a:solidFill>
            <a:srgbClr val="0099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78" name="Line 6"/>
          <p:cNvSpPr>
            <a:spLocks noChangeShapeType="1"/>
          </p:cNvSpPr>
          <p:nvPr/>
        </p:nvSpPr>
        <p:spPr bwMode="auto">
          <a:xfrm>
            <a:off x="8763000" y="1371600"/>
            <a:ext cx="0" cy="434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79" name="Line 7"/>
          <p:cNvSpPr>
            <a:spLocks noChangeShapeType="1"/>
          </p:cNvSpPr>
          <p:nvPr/>
        </p:nvSpPr>
        <p:spPr bwMode="auto">
          <a:xfrm>
            <a:off x="838200" y="13716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80" name="Text Box 8"/>
          <p:cNvSpPr txBox="1">
            <a:spLocks noChangeArrowheads="1"/>
          </p:cNvSpPr>
          <p:nvPr/>
        </p:nvSpPr>
        <p:spPr bwMode="auto">
          <a:xfrm>
            <a:off x="838200" y="2438400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800" b="1" u="sng">
                <a:solidFill>
                  <a:schemeClr val="accent2"/>
                </a:solidFill>
                <a:latin typeface="Arial" pitchFamily="34" charset="0"/>
              </a:rPr>
              <a:t>EPIPUELCHE O PAMPEANO</a:t>
            </a:r>
            <a:endParaRPr lang="es-AR" sz="20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052681" name="AutoShape 9"/>
          <p:cNvSpPr>
            <a:spLocks noChangeArrowheads="1"/>
          </p:cNvSpPr>
          <p:nvPr/>
        </p:nvSpPr>
        <p:spPr bwMode="auto">
          <a:xfrm>
            <a:off x="3886200" y="1066800"/>
            <a:ext cx="304800" cy="228600"/>
          </a:xfrm>
          <a:prstGeom prst="flowChartMerge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82" name="Rectangle 10"/>
          <p:cNvSpPr>
            <a:spLocks noChangeArrowheads="1"/>
          </p:cNvSpPr>
          <p:nvPr/>
        </p:nvSpPr>
        <p:spPr bwMode="auto">
          <a:xfrm>
            <a:off x="914400" y="990600"/>
            <a:ext cx="3022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800" b="1">
                <a:solidFill>
                  <a:srgbClr val="009900"/>
                </a:solidFill>
                <a:latin typeface="Arial" pitchFamily="34" charset="0"/>
              </a:rPr>
              <a:t>SUPERFICIE O NIVEL “0”</a:t>
            </a:r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052683" name="Rectangle 11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52684" name="Text Box 12" descr="Papel carta"/>
          <p:cNvSpPr txBox="1">
            <a:spLocks noChangeArrowheads="1"/>
          </p:cNvSpPr>
          <p:nvPr/>
        </p:nvSpPr>
        <p:spPr bwMode="auto">
          <a:xfrm>
            <a:off x="1066800" y="3810000"/>
            <a:ext cx="3124200" cy="33655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solidFill>
                  <a:schemeClr val="tx2"/>
                </a:solidFill>
                <a:latin typeface="Arial" pitchFamily="34" charset="0"/>
              </a:rPr>
              <a:t>Sustrato impermeable (arcilla)</a:t>
            </a:r>
          </a:p>
        </p:txBody>
      </p:sp>
      <p:sp>
        <p:nvSpPr>
          <p:cNvPr id="1052685" name="Rectangle 13" descr="Papel periódico"/>
          <p:cNvSpPr>
            <a:spLocks noChangeArrowheads="1"/>
          </p:cNvSpPr>
          <p:nvPr/>
        </p:nvSpPr>
        <p:spPr bwMode="auto">
          <a:xfrm>
            <a:off x="5410200" y="1295400"/>
            <a:ext cx="152400" cy="2438400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52686" name="Rectangle 14" descr="Papel periódico"/>
          <p:cNvSpPr>
            <a:spLocks noChangeArrowheads="1"/>
          </p:cNvSpPr>
          <p:nvPr/>
        </p:nvSpPr>
        <p:spPr bwMode="auto">
          <a:xfrm>
            <a:off x="6400800" y="1295400"/>
            <a:ext cx="152400" cy="2438400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52687" name="Rectangle 15"/>
          <p:cNvSpPr>
            <a:spLocks noChangeArrowheads="1"/>
          </p:cNvSpPr>
          <p:nvPr/>
        </p:nvSpPr>
        <p:spPr bwMode="auto">
          <a:xfrm>
            <a:off x="5562600" y="1143000"/>
            <a:ext cx="76200" cy="28194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52688" name="Rectangle 16"/>
          <p:cNvSpPr>
            <a:spLocks noChangeArrowheads="1"/>
          </p:cNvSpPr>
          <p:nvPr/>
        </p:nvSpPr>
        <p:spPr bwMode="auto">
          <a:xfrm>
            <a:off x="6324600" y="1143000"/>
            <a:ext cx="76200" cy="28194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052689" name="Rectangle 17"/>
          <p:cNvSpPr>
            <a:spLocks noChangeArrowheads="1"/>
          </p:cNvSpPr>
          <p:nvPr/>
        </p:nvSpPr>
        <p:spPr bwMode="auto">
          <a:xfrm>
            <a:off x="5410200" y="3733800"/>
            <a:ext cx="152400" cy="457200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90" name="Rectangle 18"/>
          <p:cNvSpPr>
            <a:spLocks noChangeArrowheads="1"/>
          </p:cNvSpPr>
          <p:nvPr/>
        </p:nvSpPr>
        <p:spPr bwMode="auto">
          <a:xfrm>
            <a:off x="6400800" y="3733800"/>
            <a:ext cx="152400" cy="457200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91" name="Rectangle 19"/>
          <p:cNvSpPr>
            <a:spLocks noChangeArrowheads="1"/>
          </p:cNvSpPr>
          <p:nvPr/>
        </p:nvSpPr>
        <p:spPr bwMode="auto">
          <a:xfrm>
            <a:off x="5638800" y="1981200"/>
            <a:ext cx="685800" cy="2209800"/>
          </a:xfrm>
          <a:prstGeom prst="rect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92" name="Rectangle 20"/>
          <p:cNvSpPr>
            <a:spLocks noChangeArrowheads="1"/>
          </p:cNvSpPr>
          <p:nvPr/>
        </p:nvSpPr>
        <p:spPr bwMode="auto">
          <a:xfrm>
            <a:off x="5562600" y="3962400"/>
            <a:ext cx="228600" cy="228600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93" name="Rectangle 21"/>
          <p:cNvSpPr>
            <a:spLocks noChangeArrowheads="1"/>
          </p:cNvSpPr>
          <p:nvPr/>
        </p:nvSpPr>
        <p:spPr bwMode="auto">
          <a:xfrm>
            <a:off x="6172200" y="3962400"/>
            <a:ext cx="228600" cy="228600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94" name="Rectangle 22"/>
          <p:cNvSpPr>
            <a:spLocks noChangeArrowheads="1"/>
          </p:cNvSpPr>
          <p:nvPr/>
        </p:nvSpPr>
        <p:spPr bwMode="auto">
          <a:xfrm>
            <a:off x="5638800" y="3886200"/>
            <a:ext cx="152400" cy="76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95" name="Rectangle 23"/>
          <p:cNvSpPr>
            <a:spLocks noChangeArrowheads="1"/>
          </p:cNvSpPr>
          <p:nvPr/>
        </p:nvSpPr>
        <p:spPr bwMode="auto">
          <a:xfrm>
            <a:off x="6172200" y="3886200"/>
            <a:ext cx="152400" cy="76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96" name="Rectangle 24"/>
          <p:cNvSpPr>
            <a:spLocks noChangeArrowheads="1"/>
          </p:cNvSpPr>
          <p:nvPr/>
        </p:nvSpPr>
        <p:spPr bwMode="auto">
          <a:xfrm>
            <a:off x="6553200" y="3733800"/>
            <a:ext cx="2209800" cy="457200"/>
          </a:xfrm>
          <a:prstGeom prst="rect">
            <a:avLst/>
          </a:prstGeom>
          <a:solidFill>
            <a:srgbClr val="CC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97" name="Rectangle 25" descr="90%"/>
          <p:cNvSpPr>
            <a:spLocks noChangeArrowheads="1"/>
          </p:cNvSpPr>
          <p:nvPr/>
        </p:nvSpPr>
        <p:spPr bwMode="auto">
          <a:xfrm>
            <a:off x="838200" y="4191000"/>
            <a:ext cx="7924800" cy="1219200"/>
          </a:xfrm>
          <a:prstGeom prst="rect">
            <a:avLst/>
          </a:prstGeom>
          <a:pattFill prst="pct90">
            <a:fgClr>
              <a:srgbClr val="FFCC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698" name="Text Box 26"/>
          <p:cNvSpPr txBox="1">
            <a:spLocks noChangeArrowheads="1"/>
          </p:cNvSpPr>
          <p:nvPr/>
        </p:nvSpPr>
        <p:spPr bwMode="auto">
          <a:xfrm>
            <a:off x="1066800" y="53340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n-US">
              <a:latin typeface="Times New Roman" pitchFamily="18" charset="0"/>
            </a:endParaRPr>
          </a:p>
        </p:txBody>
      </p:sp>
      <p:sp>
        <p:nvSpPr>
          <p:cNvPr id="1052699" name="Text Box 27" descr="Papel seda azul"/>
          <p:cNvSpPr txBox="1">
            <a:spLocks noChangeArrowheads="1"/>
          </p:cNvSpPr>
          <p:nvPr/>
        </p:nvSpPr>
        <p:spPr bwMode="auto">
          <a:xfrm>
            <a:off x="1066800" y="5486400"/>
            <a:ext cx="3810000" cy="336550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latin typeface="Arial" pitchFamily="34" charset="0"/>
              </a:rPr>
              <a:t>Sustrato impermeable (“arcilla azul”)</a:t>
            </a:r>
          </a:p>
        </p:txBody>
      </p:sp>
      <p:sp>
        <p:nvSpPr>
          <p:cNvPr id="1052700" name="Rectangle 28"/>
          <p:cNvSpPr>
            <a:spLocks noChangeArrowheads="1"/>
          </p:cNvSpPr>
          <p:nvPr/>
        </p:nvSpPr>
        <p:spPr bwMode="auto">
          <a:xfrm>
            <a:off x="5791200" y="3733800"/>
            <a:ext cx="381000" cy="457200"/>
          </a:xfrm>
          <a:prstGeom prst="rect">
            <a:avLst/>
          </a:prstGeom>
          <a:solidFill>
            <a:srgbClr val="C0C0C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01" name="Rectangle 29" descr="Cuadrícula pequeña"/>
          <p:cNvSpPr>
            <a:spLocks noChangeArrowheads="1"/>
          </p:cNvSpPr>
          <p:nvPr/>
        </p:nvSpPr>
        <p:spPr bwMode="auto">
          <a:xfrm>
            <a:off x="5791200" y="4191000"/>
            <a:ext cx="381000" cy="990600"/>
          </a:xfrm>
          <a:prstGeom prst="rect">
            <a:avLst/>
          </a:prstGeom>
          <a:pattFill prst="smGrid">
            <a:fgClr>
              <a:srgbClr val="C0C0C0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02" name="Rectangle 30"/>
          <p:cNvSpPr>
            <a:spLocks noChangeArrowheads="1"/>
          </p:cNvSpPr>
          <p:nvPr/>
        </p:nvSpPr>
        <p:spPr bwMode="auto">
          <a:xfrm>
            <a:off x="5791200" y="5181600"/>
            <a:ext cx="381000" cy="76200"/>
          </a:xfrm>
          <a:prstGeom prst="rect">
            <a:avLst/>
          </a:prstGeom>
          <a:solidFill>
            <a:schemeClr val="tx2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03" name="AutoShape 31" descr="Confeti grande"/>
          <p:cNvSpPr>
            <a:spLocks noChangeArrowheads="1"/>
          </p:cNvSpPr>
          <p:nvPr/>
        </p:nvSpPr>
        <p:spPr bwMode="auto">
          <a:xfrm flipH="1">
            <a:off x="5105400" y="4191000"/>
            <a:ext cx="685800" cy="1219200"/>
          </a:xfrm>
          <a:prstGeom prst="rtTriangle">
            <a:avLst/>
          </a:prstGeom>
          <a:pattFill prst="lgConfetti">
            <a:fgClr>
              <a:srgbClr val="CCCC00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04" name="AutoShape 32" descr="Confeti grande"/>
          <p:cNvSpPr>
            <a:spLocks noChangeArrowheads="1"/>
          </p:cNvSpPr>
          <p:nvPr/>
        </p:nvSpPr>
        <p:spPr bwMode="auto">
          <a:xfrm>
            <a:off x="6172200" y="4191000"/>
            <a:ext cx="685800" cy="1219200"/>
          </a:xfrm>
          <a:prstGeom prst="rtTriangle">
            <a:avLst/>
          </a:prstGeom>
          <a:pattFill prst="lgConfetti">
            <a:fgClr>
              <a:srgbClr val="CCCC00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05" name="Rectangle 33" descr="Confeti grande"/>
          <p:cNvSpPr>
            <a:spLocks noChangeArrowheads="1"/>
          </p:cNvSpPr>
          <p:nvPr/>
        </p:nvSpPr>
        <p:spPr bwMode="auto">
          <a:xfrm>
            <a:off x="5791200" y="5257800"/>
            <a:ext cx="381000" cy="152400"/>
          </a:xfrm>
          <a:prstGeom prst="rect">
            <a:avLst/>
          </a:prstGeom>
          <a:pattFill prst="lgConfetti">
            <a:fgClr>
              <a:srgbClr val="CCCC00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06" name="Rectangle 34" descr="Confeti grande"/>
          <p:cNvSpPr>
            <a:spLocks noChangeArrowheads="1"/>
          </p:cNvSpPr>
          <p:nvPr/>
        </p:nvSpPr>
        <p:spPr bwMode="auto">
          <a:xfrm>
            <a:off x="5638800" y="4191000"/>
            <a:ext cx="152400" cy="457200"/>
          </a:xfrm>
          <a:prstGeom prst="rect">
            <a:avLst/>
          </a:prstGeom>
          <a:pattFill prst="lgConfetti">
            <a:fgClr>
              <a:srgbClr val="CCCC00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07" name="Rectangle 35" descr="Confeti grande"/>
          <p:cNvSpPr>
            <a:spLocks noChangeArrowheads="1"/>
          </p:cNvSpPr>
          <p:nvPr/>
        </p:nvSpPr>
        <p:spPr bwMode="auto">
          <a:xfrm>
            <a:off x="6172200" y="4191000"/>
            <a:ext cx="152400" cy="457200"/>
          </a:xfrm>
          <a:prstGeom prst="rect">
            <a:avLst/>
          </a:prstGeom>
          <a:pattFill prst="lgConfetti">
            <a:fgClr>
              <a:srgbClr val="CCCC00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08" name="Rectangle 36" descr="Horizontal clara"/>
          <p:cNvSpPr>
            <a:spLocks noChangeArrowheads="1"/>
          </p:cNvSpPr>
          <p:nvPr/>
        </p:nvSpPr>
        <p:spPr bwMode="auto">
          <a:xfrm>
            <a:off x="5867400" y="2286000"/>
            <a:ext cx="228600" cy="1066800"/>
          </a:xfrm>
          <a:prstGeom prst="rect">
            <a:avLst/>
          </a:prstGeom>
          <a:pattFill prst="ltHorz">
            <a:fgClr>
              <a:srgbClr val="DDDDDD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09" name="Line 37"/>
          <p:cNvSpPr>
            <a:spLocks noChangeShapeType="1"/>
          </p:cNvSpPr>
          <p:nvPr/>
        </p:nvSpPr>
        <p:spPr bwMode="auto">
          <a:xfrm>
            <a:off x="5943600" y="2286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0" name="Line 38"/>
          <p:cNvSpPr>
            <a:spLocks noChangeShapeType="1"/>
          </p:cNvSpPr>
          <p:nvPr/>
        </p:nvSpPr>
        <p:spPr bwMode="auto">
          <a:xfrm>
            <a:off x="6096000" y="24384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1" name="Line 39"/>
          <p:cNvSpPr>
            <a:spLocks noChangeShapeType="1"/>
          </p:cNvSpPr>
          <p:nvPr/>
        </p:nvSpPr>
        <p:spPr bwMode="auto">
          <a:xfrm>
            <a:off x="6019800" y="2286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2" name="Rectangle 40" descr="Cuadrícula pequeña"/>
          <p:cNvSpPr>
            <a:spLocks noChangeArrowheads="1"/>
          </p:cNvSpPr>
          <p:nvPr/>
        </p:nvSpPr>
        <p:spPr bwMode="auto">
          <a:xfrm>
            <a:off x="5867400" y="2743200"/>
            <a:ext cx="228600" cy="152400"/>
          </a:xfrm>
          <a:prstGeom prst="rect">
            <a:avLst/>
          </a:prstGeom>
          <a:pattFill prst="smGrid">
            <a:fgClr>
              <a:srgbClr val="DDDDDD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3" name="Rectangle 41"/>
          <p:cNvSpPr>
            <a:spLocks noChangeArrowheads="1"/>
          </p:cNvSpPr>
          <p:nvPr/>
        </p:nvSpPr>
        <p:spPr bwMode="auto">
          <a:xfrm>
            <a:off x="5867400" y="2895600"/>
            <a:ext cx="228600" cy="4572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4" name="AutoShape 42"/>
          <p:cNvSpPr>
            <a:spLocks noChangeArrowheads="1"/>
          </p:cNvSpPr>
          <p:nvPr/>
        </p:nvSpPr>
        <p:spPr bwMode="auto">
          <a:xfrm>
            <a:off x="6019800" y="2743200"/>
            <a:ext cx="76200" cy="152400"/>
          </a:xfrm>
          <a:prstGeom prst="moon">
            <a:avLst>
              <a:gd name="adj" fmla="val 50000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5" name="AutoShape 43"/>
          <p:cNvSpPr>
            <a:spLocks noChangeArrowheads="1"/>
          </p:cNvSpPr>
          <p:nvPr/>
        </p:nvSpPr>
        <p:spPr bwMode="auto">
          <a:xfrm rot="-10807060">
            <a:off x="5867400" y="2743200"/>
            <a:ext cx="76200" cy="152400"/>
          </a:xfrm>
          <a:prstGeom prst="moon">
            <a:avLst>
              <a:gd name="adj" fmla="val 50000"/>
            </a:avLst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6" name="Rectangle 44"/>
          <p:cNvSpPr>
            <a:spLocks noChangeArrowheads="1"/>
          </p:cNvSpPr>
          <p:nvPr/>
        </p:nvSpPr>
        <p:spPr bwMode="auto">
          <a:xfrm>
            <a:off x="5943600" y="1066800"/>
            <a:ext cx="76200" cy="1219200"/>
          </a:xfrm>
          <a:prstGeom prst="rect">
            <a:avLst/>
          </a:pr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7" name="AutoShape 45"/>
          <p:cNvSpPr>
            <a:spLocks noChangeArrowheads="1"/>
          </p:cNvSpPr>
          <p:nvPr/>
        </p:nvSpPr>
        <p:spPr bwMode="auto">
          <a:xfrm>
            <a:off x="5943600" y="838200"/>
            <a:ext cx="304800" cy="2286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DDDDDD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8" name="Line 46"/>
          <p:cNvSpPr>
            <a:spLocks noChangeShapeType="1"/>
          </p:cNvSpPr>
          <p:nvPr/>
        </p:nvSpPr>
        <p:spPr bwMode="auto">
          <a:xfrm>
            <a:off x="6553200" y="1371600"/>
            <a:ext cx="22098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19" name="AutoShape 47"/>
          <p:cNvSpPr>
            <a:spLocks noChangeArrowheads="1"/>
          </p:cNvSpPr>
          <p:nvPr/>
        </p:nvSpPr>
        <p:spPr bwMode="auto">
          <a:xfrm>
            <a:off x="3810000" y="1447800"/>
            <a:ext cx="1524000" cy="1066800"/>
          </a:xfrm>
          <a:prstGeom prst="cloudCallout">
            <a:avLst>
              <a:gd name="adj1" fmla="val 91148"/>
              <a:gd name="adj2" fmla="val 39583"/>
            </a:avLst>
          </a:prstGeom>
          <a:solidFill>
            <a:srgbClr val="DDDDDD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3600" b="1">
                <a:solidFill>
                  <a:schemeClr val="tx2"/>
                </a:solidFill>
                <a:latin typeface="Arial" pitchFamily="34" charset="0"/>
              </a:rPr>
              <a:t>“SP”</a:t>
            </a:r>
          </a:p>
        </p:txBody>
      </p:sp>
      <p:sp>
        <p:nvSpPr>
          <p:cNvPr id="1052720" name="Rectangle 48"/>
          <p:cNvSpPr>
            <a:spLocks noChangeArrowheads="1"/>
          </p:cNvSpPr>
          <p:nvPr/>
        </p:nvSpPr>
        <p:spPr bwMode="auto">
          <a:xfrm>
            <a:off x="1371600" y="4572000"/>
            <a:ext cx="20574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s-AR" sz="2800" b="1" u="sng">
                <a:solidFill>
                  <a:schemeClr val="accent2"/>
                </a:solidFill>
                <a:latin typeface="Arial" pitchFamily="34" charset="0"/>
              </a:rPr>
              <a:t>PUELCHE</a:t>
            </a:r>
            <a:endParaRPr lang="es-AR" sz="2800" b="1">
              <a:solidFill>
                <a:schemeClr val="accent2"/>
              </a:solidFill>
              <a:latin typeface="Arial" pitchFamily="34" charset="0"/>
            </a:endParaRPr>
          </a:p>
        </p:txBody>
      </p:sp>
      <p:sp>
        <p:nvSpPr>
          <p:cNvPr id="1052721" name="AutoShape 49"/>
          <p:cNvSpPr>
            <a:spLocks noChangeArrowheads="1"/>
          </p:cNvSpPr>
          <p:nvPr/>
        </p:nvSpPr>
        <p:spPr bwMode="auto">
          <a:xfrm>
            <a:off x="3962400" y="4267200"/>
            <a:ext cx="1676400" cy="304800"/>
          </a:xfrm>
          <a:prstGeom prst="curvedUpArrow">
            <a:avLst>
              <a:gd name="adj1" fmla="val 110000"/>
              <a:gd name="adj2" fmla="val 220000"/>
              <a:gd name="adj3" fmla="val 33333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22" name="AutoShape 50"/>
          <p:cNvSpPr>
            <a:spLocks noChangeArrowheads="1"/>
          </p:cNvSpPr>
          <p:nvPr/>
        </p:nvSpPr>
        <p:spPr bwMode="auto">
          <a:xfrm>
            <a:off x="3733800" y="4648200"/>
            <a:ext cx="1676400" cy="304800"/>
          </a:xfrm>
          <a:prstGeom prst="curvedUpArrow">
            <a:avLst>
              <a:gd name="adj1" fmla="val 110000"/>
              <a:gd name="adj2" fmla="val 220000"/>
              <a:gd name="adj3" fmla="val 33333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23" name="AutoShape 51"/>
          <p:cNvSpPr>
            <a:spLocks noChangeArrowheads="1"/>
          </p:cNvSpPr>
          <p:nvPr/>
        </p:nvSpPr>
        <p:spPr bwMode="auto">
          <a:xfrm flipH="1">
            <a:off x="6324600" y="4267200"/>
            <a:ext cx="1828800" cy="304800"/>
          </a:xfrm>
          <a:prstGeom prst="curvedUpArrow">
            <a:avLst>
              <a:gd name="adj1" fmla="val 120000"/>
              <a:gd name="adj2" fmla="val 240000"/>
              <a:gd name="adj3" fmla="val 33333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24" name="AutoShape 52"/>
          <p:cNvSpPr>
            <a:spLocks noChangeArrowheads="1"/>
          </p:cNvSpPr>
          <p:nvPr/>
        </p:nvSpPr>
        <p:spPr bwMode="auto">
          <a:xfrm flipH="1">
            <a:off x="6629400" y="4648200"/>
            <a:ext cx="1828800" cy="304800"/>
          </a:xfrm>
          <a:prstGeom prst="curvedUpArrow">
            <a:avLst>
              <a:gd name="adj1" fmla="val 120000"/>
              <a:gd name="adj2" fmla="val 240000"/>
              <a:gd name="adj3" fmla="val 33333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25" name="AutoShape 53"/>
          <p:cNvSpPr>
            <a:spLocks noChangeArrowheads="1"/>
          </p:cNvSpPr>
          <p:nvPr/>
        </p:nvSpPr>
        <p:spPr bwMode="auto">
          <a:xfrm flipH="1">
            <a:off x="6858000" y="5029200"/>
            <a:ext cx="1828800" cy="304800"/>
          </a:xfrm>
          <a:prstGeom prst="curvedUpArrow">
            <a:avLst>
              <a:gd name="adj1" fmla="val 120000"/>
              <a:gd name="adj2" fmla="val 240000"/>
              <a:gd name="adj3" fmla="val 33333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26" name="AutoShape 54"/>
          <p:cNvSpPr>
            <a:spLocks noChangeArrowheads="1"/>
          </p:cNvSpPr>
          <p:nvPr/>
        </p:nvSpPr>
        <p:spPr bwMode="auto">
          <a:xfrm>
            <a:off x="3429000" y="5029200"/>
            <a:ext cx="1676400" cy="304800"/>
          </a:xfrm>
          <a:prstGeom prst="curvedUpArrow">
            <a:avLst>
              <a:gd name="adj1" fmla="val 110000"/>
              <a:gd name="adj2" fmla="val 220000"/>
              <a:gd name="adj3" fmla="val 33333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27" name="Text Box 55"/>
          <p:cNvSpPr txBox="1">
            <a:spLocks noChangeArrowheads="1"/>
          </p:cNvSpPr>
          <p:nvPr/>
        </p:nvSpPr>
        <p:spPr bwMode="auto">
          <a:xfrm>
            <a:off x="6781800" y="838200"/>
            <a:ext cx="1752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1600" b="1">
                <a:latin typeface="Arial" pitchFamily="34" charset="0"/>
              </a:rPr>
              <a:t>“Cementado”</a:t>
            </a:r>
          </a:p>
        </p:txBody>
      </p:sp>
      <p:sp>
        <p:nvSpPr>
          <p:cNvPr id="1052728" name="Rectangle 56"/>
          <p:cNvSpPr>
            <a:spLocks noChangeArrowheads="1"/>
          </p:cNvSpPr>
          <p:nvPr/>
        </p:nvSpPr>
        <p:spPr bwMode="auto">
          <a:xfrm>
            <a:off x="1600200" y="2895600"/>
            <a:ext cx="3078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latin typeface="Arial" pitchFamily="34" charset="0"/>
              </a:rPr>
              <a:t>Camisa “clavada” en la arcilla</a:t>
            </a:r>
          </a:p>
        </p:txBody>
      </p:sp>
      <p:sp>
        <p:nvSpPr>
          <p:cNvPr id="1052729" name="Rectangle 57"/>
          <p:cNvSpPr>
            <a:spLocks noChangeArrowheads="1"/>
          </p:cNvSpPr>
          <p:nvPr/>
        </p:nvSpPr>
        <p:spPr bwMode="auto">
          <a:xfrm>
            <a:off x="6629400" y="2133600"/>
            <a:ext cx="1236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latin typeface="Arial" pitchFamily="34" charset="0"/>
              </a:rPr>
              <a:t>“Pre-filtro”</a:t>
            </a:r>
          </a:p>
        </p:txBody>
      </p:sp>
      <p:sp>
        <p:nvSpPr>
          <p:cNvPr id="1052730" name="Rectangle 58"/>
          <p:cNvSpPr>
            <a:spLocks noChangeArrowheads="1"/>
          </p:cNvSpPr>
          <p:nvPr/>
        </p:nvSpPr>
        <p:spPr bwMode="auto">
          <a:xfrm>
            <a:off x="6781800" y="2667000"/>
            <a:ext cx="1719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latin typeface="Arial" pitchFamily="34" charset="0"/>
              </a:rPr>
              <a:t>“Sello Packard”</a:t>
            </a:r>
          </a:p>
        </p:txBody>
      </p:sp>
      <p:sp>
        <p:nvSpPr>
          <p:cNvPr id="1052731" name="Rectangle 59"/>
          <p:cNvSpPr>
            <a:spLocks noChangeArrowheads="1"/>
          </p:cNvSpPr>
          <p:nvPr/>
        </p:nvSpPr>
        <p:spPr bwMode="auto">
          <a:xfrm>
            <a:off x="7315200" y="3200400"/>
            <a:ext cx="896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latin typeface="Arial" pitchFamily="34" charset="0"/>
              </a:rPr>
              <a:t>“Filtro”</a:t>
            </a:r>
          </a:p>
        </p:txBody>
      </p:sp>
      <p:sp>
        <p:nvSpPr>
          <p:cNvPr id="1052732" name="Line 60"/>
          <p:cNvSpPr>
            <a:spLocks noChangeShapeType="1"/>
          </p:cNvSpPr>
          <p:nvPr/>
        </p:nvSpPr>
        <p:spPr bwMode="auto">
          <a:xfrm flipH="1">
            <a:off x="5943600" y="2286000"/>
            <a:ext cx="762000" cy="1600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33" name="Line 61"/>
          <p:cNvSpPr>
            <a:spLocks noChangeShapeType="1"/>
          </p:cNvSpPr>
          <p:nvPr/>
        </p:nvSpPr>
        <p:spPr bwMode="auto">
          <a:xfrm flipH="1">
            <a:off x="6248400" y="2819400"/>
            <a:ext cx="60960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34" name="Line 62"/>
          <p:cNvSpPr>
            <a:spLocks noChangeShapeType="1"/>
          </p:cNvSpPr>
          <p:nvPr/>
        </p:nvSpPr>
        <p:spPr bwMode="auto">
          <a:xfrm flipH="1">
            <a:off x="6019800" y="3352800"/>
            <a:ext cx="13716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35" name="Line 63"/>
          <p:cNvSpPr>
            <a:spLocks noChangeShapeType="1"/>
          </p:cNvSpPr>
          <p:nvPr/>
        </p:nvSpPr>
        <p:spPr bwMode="auto">
          <a:xfrm flipH="1">
            <a:off x="6477000" y="990600"/>
            <a:ext cx="4572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36" name="Line 64"/>
          <p:cNvSpPr>
            <a:spLocks noChangeShapeType="1"/>
          </p:cNvSpPr>
          <p:nvPr/>
        </p:nvSpPr>
        <p:spPr bwMode="auto">
          <a:xfrm>
            <a:off x="4648200" y="3048000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37" name="Rectangle 65"/>
          <p:cNvSpPr>
            <a:spLocks noChangeArrowheads="1"/>
          </p:cNvSpPr>
          <p:nvPr/>
        </p:nvSpPr>
        <p:spPr bwMode="auto">
          <a:xfrm>
            <a:off x="3810000" y="3200400"/>
            <a:ext cx="963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1600" b="1">
                <a:latin typeface="Arial" pitchFamily="34" charset="0"/>
              </a:rPr>
              <a:t>“Grava”</a:t>
            </a:r>
          </a:p>
        </p:txBody>
      </p:sp>
      <p:sp>
        <p:nvSpPr>
          <p:cNvPr id="1052738" name="Line 66"/>
          <p:cNvSpPr>
            <a:spLocks noChangeShapeType="1"/>
          </p:cNvSpPr>
          <p:nvPr/>
        </p:nvSpPr>
        <p:spPr bwMode="auto">
          <a:xfrm>
            <a:off x="4724400" y="3352800"/>
            <a:ext cx="9906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2739" name="Text Box 67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26" name="WordArt 2"/>
          <p:cNvSpPr>
            <a:spLocks noChangeArrowheads="1" noChangeShapeType="1" noTextEdit="1"/>
          </p:cNvSpPr>
          <p:nvPr/>
        </p:nvSpPr>
        <p:spPr bwMode="auto">
          <a:xfrm>
            <a:off x="331788" y="590550"/>
            <a:ext cx="8570912" cy="5194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1905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Ejemplo de selección de bomba</a:t>
            </a:r>
          </a:p>
          <a:p>
            <a:pPr algn="ctr"/>
            <a:r>
              <a:rPr lang="es-ES" sz="3600" kern="10">
                <a:ln w="1905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con 120 metros de cable</a:t>
            </a:r>
          </a:p>
          <a:p>
            <a:pPr algn="ctr"/>
            <a:r>
              <a:rPr lang="es-ES" sz="3600" kern="10">
                <a:ln w="1905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para red eléctrica monofásica</a:t>
            </a:r>
          </a:p>
          <a:p>
            <a:pPr algn="ctr"/>
            <a:r>
              <a:rPr lang="es-ES" sz="3600" kern="10">
                <a:ln w="1905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/>
              </a:rPr>
              <a:t>y para un pozo de 90 mm.</a:t>
            </a:r>
            <a:endParaRPr lang="es-ES_tradnl" sz="3600" kern="10">
              <a:ln w="1905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1127427" name="Text Box 3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450" name="Text Box 2"/>
          <p:cNvSpPr txBox="1">
            <a:spLocks noChangeArrowheads="1"/>
          </p:cNvSpPr>
          <p:nvPr/>
        </p:nvSpPr>
        <p:spPr bwMode="auto">
          <a:xfrm>
            <a:off x="249238" y="349250"/>
            <a:ext cx="8359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es-AR" sz="2000" b="1" u="sng"/>
              <a:t>Ejemplo de una instalación en zona de poco rendimiento </a:t>
            </a:r>
            <a:endParaRPr lang="es-AR" sz="2000" b="1"/>
          </a:p>
        </p:txBody>
      </p:sp>
      <p:sp>
        <p:nvSpPr>
          <p:cNvPr id="1128451" name="Line 3"/>
          <p:cNvSpPr>
            <a:spLocks noChangeShapeType="1"/>
          </p:cNvSpPr>
          <p:nvPr/>
        </p:nvSpPr>
        <p:spPr bwMode="auto">
          <a:xfrm>
            <a:off x="1047750" y="2743200"/>
            <a:ext cx="1274763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52" name="Line 4"/>
          <p:cNvSpPr>
            <a:spLocks noChangeShapeType="1"/>
          </p:cNvSpPr>
          <p:nvPr/>
        </p:nvSpPr>
        <p:spPr bwMode="auto">
          <a:xfrm>
            <a:off x="2322513" y="2743200"/>
            <a:ext cx="0" cy="32766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53" name="Rectangle 5"/>
          <p:cNvSpPr>
            <a:spLocks noChangeArrowheads="1"/>
          </p:cNvSpPr>
          <p:nvPr/>
        </p:nvSpPr>
        <p:spPr bwMode="auto">
          <a:xfrm>
            <a:off x="2322513" y="4114800"/>
            <a:ext cx="561975" cy="19050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54" name="Rectangle 6"/>
          <p:cNvSpPr>
            <a:spLocks noChangeArrowheads="1"/>
          </p:cNvSpPr>
          <p:nvPr/>
        </p:nvSpPr>
        <p:spPr bwMode="auto">
          <a:xfrm>
            <a:off x="2462213" y="4648200"/>
            <a:ext cx="211137" cy="838200"/>
          </a:xfrm>
          <a:prstGeom prst="rect">
            <a:avLst/>
          </a:prstGeom>
          <a:solidFill>
            <a:schemeClr val="bg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55" name="Rectangle 7"/>
          <p:cNvSpPr>
            <a:spLocks noChangeArrowheads="1"/>
          </p:cNvSpPr>
          <p:nvPr/>
        </p:nvSpPr>
        <p:spPr bwMode="auto">
          <a:xfrm>
            <a:off x="2520950" y="2578100"/>
            <a:ext cx="82550" cy="20701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56" name="Rectangle 8"/>
          <p:cNvSpPr>
            <a:spLocks noChangeArrowheads="1"/>
          </p:cNvSpPr>
          <p:nvPr/>
        </p:nvSpPr>
        <p:spPr bwMode="auto">
          <a:xfrm>
            <a:off x="2462213" y="5029200"/>
            <a:ext cx="211137" cy="76200"/>
          </a:xfrm>
          <a:prstGeom prst="rect">
            <a:avLst/>
          </a:prstGeom>
          <a:solidFill>
            <a:schemeClr val="bg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57" name="Line 9"/>
          <p:cNvSpPr>
            <a:spLocks noChangeShapeType="1"/>
          </p:cNvSpPr>
          <p:nvPr/>
        </p:nvSpPr>
        <p:spPr bwMode="auto">
          <a:xfrm>
            <a:off x="2322513" y="6019800"/>
            <a:ext cx="561975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58" name="Line 10"/>
          <p:cNvSpPr>
            <a:spLocks noChangeShapeType="1"/>
          </p:cNvSpPr>
          <p:nvPr/>
        </p:nvSpPr>
        <p:spPr bwMode="auto">
          <a:xfrm flipV="1">
            <a:off x="2884488" y="2743200"/>
            <a:ext cx="0" cy="32766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59" name="AutoShape 11"/>
          <p:cNvSpPr>
            <a:spLocks noChangeArrowheads="1"/>
          </p:cNvSpPr>
          <p:nvPr/>
        </p:nvSpPr>
        <p:spPr bwMode="auto">
          <a:xfrm rot="-2450769">
            <a:off x="2524125" y="2336800"/>
            <a:ext cx="422275" cy="488950"/>
          </a:xfrm>
          <a:custGeom>
            <a:avLst/>
            <a:gdLst>
              <a:gd name="G0" fmla="+- 5457 0 0"/>
              <a:gd name="G1" fmla="+- -9167873 0 0"/>
              <a:gd name="G2" fmla="+- 0 0 -9167873"/>
              <a:gd name="T0" fmla="*/ 0 256 1"/>
              <a:gd name="T1" fmla="*/ 180 256 1"/>
              <a:gd name="G3" fmla="+- -9167873 T0 T1"/>
              <a:gd name="T2" fmla="*/ 0 256 1"/>
              <a:gd name="T3" fmla="*/ 90 256 1"/>
              <a:gd name="G4" fmla="+- -9167873 T2 T3"/>
              <a:gd name="G5" fmla="*/ G4 2 1"/>
              <a:gd name="T4" fmla="*/ 90 256 1"/>
              <a:gd name="T5" fmla="*/ 0 256 1"/>
              <a:gd name="G6" fmla="+- -9167873 T4 T5"/>
              <a:gd name="G7" fmla="*/ G6 2 1"/>
              <a:gd name="G8" fmla="abs -9167873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57"/>
              <a:gd name="G18" fmla="*/ 5457 1 2"/>
              <a:gd name="G19" fmla="+- G18 5400 0"/>
              <a:gd name="G20" fmla="cos G19 -9167873"/>
              <a:gd name="G21" fmla="sin G19 -9167873"/>
              <a:gd name="G22" fmla="+- G20 10800 0"/>
              <a:gd name="G23" fmla="+- G21 10800 0"/>
              <a:gd name="G24" fmla="+- 10800 0 G20"/>
              <a:gd name="G25" fmla="+- 5457 10800 0"/>
              <a:gd name="G26" fmla="?: G9 G17 G25"/>
              <a:gd name="G27" fmla="?: G9 0 21600"/>
              <a:gd name="G28" fmla="cos 10800 -9167873"/>
              <a:gd name="G29" fmla="sin 10800 -9167873"/>
              <a:gd name="G30" fmla="sin 5457 -9167873"/>
              <a:gd name="G31" fmla="+- G28 10800 0"/>
              <a:gd name="G32" fmla="+- G29 10800 0"/>
              <a:gd name="G33" fmla="+- G30 10800 0"/>
              <a:gd name="G34" fmla="?: G4 0 G31"/>
              <a:gd name="G35" fmla="?: -9167873 G34 0"/>
              <a:gd name="G36" fmla="?: G6 G35 G31"/>
              <a:gd name="G37" fmla="+- 21600 0 G36"/>
              <a:gd name="G38" fmla="?: G4 0 G33"/>
              <a:gd name="G39" fmla="?: -9167873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82 w 21600"/>
              <a:gd name="T15" fmla="*/ 5562 h 21600"/>
              <a:gd name="T16" fmla="*/ 10800 w 21600"/>
              <a:gd name="T17" fmla="*/ 5343 h 21600"/>
              <a:gd name="T18" fmla="*/ 17018 w 21600"/>
              <a:gd name="T19" fmla="*/ 556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6626" y="7284"/>
                </a:moveTo>
                <a:cubicBezTo>
                  <a:pt x="7663" y="6053"/>
                  <a:pt x="9190" y="5342"/>
                  <a:pt x="10800" y="5343"/>
                </a:cubicBezTo>
                <a:cubicBezTo>
                  <a:pt x="12409" y="5343"/>
                  <a:pt x="13936" y="6053"/>
                  <a:pt x="14973" y="7284"/>
                </a:cubicBezTo>
                <a:lnTo>
                  <a:pt x="19060" y="3842"/>
                </a:lnTo>
                <a:cubicBezTo>
                  <a:pt x="17007" y="1406"/>
                  <a:pt x="13985" y="-1"/>
                  <a:pt x="10799" y="0"/>
                </a:cubicBezTo>
                <a:cubicBezTo>
                  <a:pt x="7614" y="0"/>
                  <a:pt x="4592" y="1406"/>
                  <a:pt x="2539" y="3842"/>
                </a:cubicBez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0" name="Line 12"/>
          <p:cNvSpPr>
            <a:spLocks noChangeShapeType="1"/>
          </p:cNvSpPr>
          <p:nvPr/>
        </p:nvSpPr>
        <p:spPr bwMode="auto">
          <a:xfrm>
            <a:off x="2884488" y="2743200"/>
            <a:ext cx="605155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1" name="Rectangle 13"/>
          <p:cNvSpPr>
            <a:spLocks noChangeArrowheads="1"/>
          </p:cNvSpPr>
          <p:nvPr/>
        </p:nvSpPr>
        <p:spPr bwMode="auto">
          <a:xfrm>
            <a:off x="2744788" y="2362200"/>
            <a:ext cx="2884487" cy="76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2" name="AutoShape 14"/>
          <p:cNvSpPr>
            <a:spLocks noChangeArrowheads="1"/>
          </p:cNvSpPr>
          <p:nvPr/>
        </p:nvSpPr>
        <p:spPr bwMode="auto">
          <a:xfrm rot="-2450769">
            <a:off x="5768975" y="838200"/>
            <a:ext cx="422275" cy="488950"/>
          </a:xfrm>
          <a:custGeom>
            <a:avLst/>
            <a:gdLst>
              <a:gd name="G0" fmla="+- 5457 0 0"/>
              <a:gd name="G1" fmla="+- -9167873 0 0"/>
              <a:gd name="G2" fmla="+- 0 0 -9167873"/>
              <a:gd name="T0" fmla="*/ 0 256 1"/>
              <a:gd name="T1" fmla="*/ 180 256 1"/>
              <a:gd name="G3" fmla="+- -9167873 T0 T1"/>
              <a:gd name="T2" fmla="*/ 0 256 1"/>
              <a:gd name="T3" fmla="*/ 90 256 1"/>
              <a:gd name="G4" fmla="+- -9167873 T2 T3"/>
              <a:gd name="G5" fmla="*/ G4 2 1"/>
              <a:gd name="T4" fmla="*/ 90 256 1"/>
              <a:gd name="T5" fmla="*/ 0 256 1"/>
              <a:gd name="G6" fmla="+- -9167873 T4 T5"/>
              <a:gd name="G7" fmla="*/ G6 2 1"/>
              <a:gd name="G8" fmla="abs -9167873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57"/>
              <a:gd name="G18" fmla="*/ 5457 1 2"/>
              <a:gd name="G19" fmla="+- G18 5400 0"/>
              <a:gd name="G20" fmla="cos G19 -9167873"/>
              <a:gd name="G21" fmla="sin G19 -9167873"/>
              <a:gd name="G22" fmla="+- G20 10800 0"/>
              <a:gd name="G23" fmla="+- G21 10800 0"/>
              <a:gd name="G24" fmla="+- 10800 0 G20"/>
              <a:gd name="G25" fmla="+- 5457 10800 0"/>
              <a:gd name="G26" fmla="?: G9 G17 G25"/>
              <a:gd name="G27" fmla="?: G9 0 21600"/>
              <a:gd name="G28" fmla="cos 10800 -9167873"/>
              <a:gd name="G29" fmla="sin 10800 -9167873"/>
              <a:gd name="G30" fmla="sin 5457 -9167873"/>
              <a:gd name="G31" fmla="+- G28 10800 0"/>
              <a:gd name="G32" fmla="+- G29 10800 0"/>
              <a:gd name="G33" fmla="+- G30 10800 0"/>
              <a:gd name="G34" fmla="?: G4 0 G31"/>
              <a:gd name="G35" fmla="?: -9167873 G34 0"/>
              <a:gd name="G36" fmla="?: G6 G35 G31"/>
              <a:gd name="G37" fmla="+- 21600 0 G36"/>
              <a:gd name="G38" fmla="?: G4 0 G33"/>
              <a:gd name="G39" fmla="?: -9167873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82 w 21600"/>
              <a:gd name="T15" fmla="*/ 5562 h 21600"/>
              <a:gd name="T16" fmla="*/ 10800 w 21600"/>
              <a:gd name="T17" fmla="*/ 5343 h 21600"/>
              <a:gd name="T18" fmla="*/ 17018 w 21600"/>
              <a:gd name="T19" fmla="*/ 556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6626" y="7284"/>
                </a:moveTo>
                <a:cubicBezTo>
                  <a:pt x="7663" y="6053"/>
                  <a:pt x="9190" y="5342"/>
                  <a:pt x="10800" y="5343"/>
                </a:cubicBezTo>
                <a:cubicBezTo>
                  <a:pt x="12409" y="5343"/>
                  <a:pt x="13936" y="6053"/>
                  <a:pt x="14973" y="7284"/>
                </a:cubicBezTo>
                <a:lnTo>
                  <a:pt x="19060" y="3842"/>
                </a:lnTo>
                <a:cubicBezTo>
                  <a:pt x="17007" y="1406"/>
                  <a:pt x="13985" y="-1"/>
                  <a:pt x="10799" y="0"/>
                </a:cubicBezTo>
                <a:cubicBezTo>
                  <a:pt x="7614" y="0"/>
                  <a:pt x="4592" y="1406"/>
                  <a:pt x="2539" y="3842"/>
                </a:cubicBez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3" name="AutoShape 15"/>
          <p:cNvSpPr>
            <a:spLocks noChangeArrowheads="1"/>
          </p:cNvSpPr>
          <p:nvPr/>
        </p:nvSpPr>
        <p:spPr bwMode="auto">
          <a:xfrm rot="8245489">
            <a:off x="5418138" y="1981200"/>
            <a:ext cx="422275" cy="488950"/>
          </a:xfrm>
          <a:custGeom>
            <a:avLst/>
            <a:gdLst>
              <a:gd name="G0" fmla="+- 5457 0 0"/>
              <a:gd name="G1" fmla="+- -9167873 0 0"/>
              <a:gd name="G2" fmla="+- 0 0 -9167873"/>
              <a:gd name="T0" fmla="*/ 0 256 1"/>
              <a:gd name="T1" fmla="*/ 180 256 1"/>
              <a:gd name="G3" fmla="+- -9167873 T0 T1"/>
              <a:gd name="T2" fmla="*/ 0 256 1"/>
              <a:gd name="T3" fmla="*/ 90 256 1"/>
              <a:gd name="G4" fmla="+- -9167873 T2 T3"/>
              <a:gd name="G5" fmla="*/ G4 2 1"/>
              <a:gd name="T4" fmla="*/ 90 256 1"/>
              <a:gd name="T5" fmla="*/ 0 256 1"/>
              <a:gd name="G6" fmla="+- -9167873 T4 T5"/>
              <a:gd name="G7" fmla="*/ G6 2 1"/>
              <a:gd name="G8" fmla="abs -9167873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57"/>
              <a:gd name="G18" fmla="*/ 5457 1 2"/>
              <a:gd name="G19" fmla="+- G18 5400 0"/>
              <a:gd name="G20" fmla="cos G19 -9167873"/>
              <a:gd name="G21" fmla="sin G19 -9167873"/>
              <a:gd name="G22" fmla="+- G20 10800 0"/>
              <a:gd name="G23" fmla="+- G21 10800 0"/>
              <a:gd name="G24" fmla="+- 10800 0 G20"/>
              <a:gd name="G25" fmla="+- 5457 10800 0"/>
              <a:gd name="G26" fmla="?: G9 G17 G25"/>
              <a:gd name="G27" fmla="?: G9 0 21600"/>
              <a:gd name="G28" fmla="cos 10800 -9167873"/>
              <a:gd name="G29" fmla="sin 10800 -9167873"/>
              <a:gd name="G30" fmla="sin 5457 -9167873"/>
              <a:gd name="G31" fmla="+- G28 10800 0"/>
              <a:gd name="G32" fmla="+- G29 10800 0"/>
              <a:gd name="G33" fmla="+- G30 10800 0"/>
              <a:gd name="G34" fmla="?: G4 0 G31"/>
              <a:gd name="G35" fmla="?: -9167873 G34 0"/>
              <a:gd name="G36" fmla="?: G6 G35 G31"/>
              <a:gd name="G37" fmla="+- 21600 0 G36"/>
              <a:gd name="G38" fmla="?: G4 0 G33"/>
              <a:gd name="G39" fmla="?: -9167873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82 w 21600"/>
              <a:gd name="T15" fmla="*/ 5562 h 21600"/>
              <a:gd name="T16" fmla="*/ 10800 w 21600"/>
              <a:gd name="T17" fmla="*/ 5343 h 21600"/>
              <a:gd name="T18" fmla="*/ 17018 w 21600"/>
              <a:gd name="T19" fmla="*/ 556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6626" y="7284"/>
                </a:moveTo>
                <a:cubicBezTo>
                  <a:pt x="7663" y="6053"/>
                  <a:pt x="9190" y="5342"/>
                  <a:pt x="10800" y="5343"/>
                </a:cubicBezTo>
                <a:cubicBezTo>
                  <a:pt x="12409" y="5343"/>
                  <a:pt x="13936" y="6053"/>
                  <a:pt x="14973" y="7284"/>
                </a:cubicBezTo>
                <a:lnTo>
                  <a:pt x="19060" y="3842"/>
                </a:lnTo>
                <a:cubicBezTo>
                  <a:pt x="17007" y="1406"/>
                  <a:pt x="13985" y="-1"/>
                  <a:pt x="10799" y="0"/>
                </a:cubicBezTo>
                <a:cubicBezTo>
                  <a:pt x="7614" y="0"/>
                  <a:pt x="4592" y="1406"/>
                  <a:pt x="2539" y="3842"/>
                </a:cubicBez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4" name="Rectangle 16"/>
          <p:cNvSpPr>
            <a:spLocks noChangeArrowheads="1"/>
          </p:cNvSpPr>
          <p:nvPr/>
        </p:nvSpPr>
        <p:spPr bwMode="auto">
          <a:xfrm>
            <a:off x="5768975" y="1079500"/>
            <a:ext cx="71438" cy="11430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5" name="Rectangle 17"/>
          <p:cNvSpPr>
            <a:spLocks noChangeArrowheads="1"/>
          </p:cNvSpPr>
          <p:nvPr/>
        </p:nvSpPr>
        <p:spPr bwMode="auto">
          <a:xfrm>
            <a:off x="5980113" y="863600"/>
            <a:ext cx="563562" cy="76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6" name="Rectangle 18"/>
          <p:cNvSpPr>
            <a:spLocks noChangeArrowheads="1"/>
          </p:cNvSpPr>
          <p:nvPr/>
        </p:nvSpPr>
        <p:spPr bwMode="auto">
          <a:xfrm>
            <a:off x="6191250" y="1219200"/>
            <a:ext cx="1830388" cy="9906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7" name="Line 19"/>
          <p:cNvSpPr>
            <a:spLocks noChangeShapeType="1"/>
          </p:cNvSpPr>
          <p:nvPr/>
        </p:nvSpPr>
        <p:spPr bwMode="auto">
          <a:xfrm>
            <a:off x="6191250" y="914400"/>
            <a:ext cx="0" cy="1524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8" name="Line 20"/>
          <p:cNvSpPr>
            <a:spLocks noChangeShapeType="1"/>
          </p:cNvSpPr>
          <p:nvPr/>
        </p:nvSpPr>
        <p:spPr bwMode="auto">
          <a:xfrm>
            <a:off x="8021638" y="914400"/>
            <a:ext cx="0" cy="1524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69" name="Line 21"/>
          <p:cNvSpPr>
            <a:spLocks noChangeShapeType="1"/>
          </p:cNvSpPr>
          <p:nvPr/>
        </p:nvSpPr>
        <p:spPr bwMode="auto">
          <a:xfrm>
            <a:off x="6191250" y="1066800"/>
            <a:ext cx="0" cy="1143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0" name="Line 22"/>
          <p:cNvSpPr>
            <a:spLocks noChangeShapeType="1"/>
          </p:cNvSpPr>
          <p:nvPr/>
        </p:nvSpPr>
        <p:spPr bwMode="auto">
          <a:xfrm>
            <a:off x="8021638" y="1066800"/>
            <a:ext cx="0" cy="1143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1" name="Line 23"/>
          <p:cNvSpPr>
            <a:spLocks noChangeShapeType="1"/>
          </p:cNvSpPr>
          <p:nvPr/>
        </p:nvSpPr>
        <p:spPr bwMode="auto">
          <a:xfrm>
            <a:off x="6191250" y="2209800"/>
            <a:ext cx="1830388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2" name="Line 24"/>
          <p:cNvSpPr>
            <a:spLocks noChangeShapeType="1"/>
          </p:cNvSpPr>
          <p:nvPr/>
        </p:nvSpPr>
        <p:spPr bwMode="auto">
          <a:xfrm>
            <a:off x="7107238" y="2209800"/>
            <a:ext cx="0" cy="5334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3" name="Line 25"/>
          <p:cNvSpPr>
            <a:spLocks noChangeShapeType="1"/>
          </p:cNvSpPr>
          <p:nvPr/>
        </p:nvSpPr>
        <p:spPr bwMode="auto">
          <a:xfrm flipH="1">
            <a:off x="6191250" y="2209800"/>
            <a:ext cx="915988" cy="5334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4" name="Line 26"/>
          <p:cNvSpPr>
            <a:spLocks noChangeShapeType="1"/>
          </p:cNvSpPr>
          <p:nvPr/>
        </p:nvSpPr>
        <p:spPr bwMode="auto">
          <a:xfrm>
            <a:off x="7107238" y="2209800"/>
            <a:ext cx="914400" cy="5334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5" name="Line 27"/>
          <p:cNvSpPr>
            <a:spLocks noChangeShapeType="1"/>
          </p:cNvSpPr>
          <p:nvPr/>
        </p:nvSpPr>
        <p:spPr bwMode="auto">
          <a:xfrm>
            <a:off x="665163" y="3505200"/>
            <a:ext cx="418941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6" name="Freeform 28"/>
          <p:cNvSpPr>
            <a:spLocks/>
          </p:cNvSpPr>
          <p:nvPr/>
        </p:nvSpPr>
        <p:spPr bwMode="auto">
          <a:xfrm>
            <a:off x="2884488" y="3505200"/>
            <a:ext cx="1900237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144" y="240"/>
              </a:cxn>
              <a:cxn ang="0">
                <a:pos x="288" y="144"/>
              </a:cxn>
              <a:cxn ang="0">
                <a:pos x="576" y="48"/>
              </a:cxn>
              <a:cxn ang="0">
                <a:pos x="1296" y="0"/>
              </a:cxn>
            </a:cxnLst>
            <a:rect l="0" t="0" r="r" b="b"/>
            <a:pathLst>
              <a:path w="1296" h="384">
                <a:moveTo>
                  <a:pt x="0" y="384"/>
                </a:moveTo>
                <a:cubicBezTo>
                  <a:pt x="48" y="332"/>
                  <a:pt x="96" y="280"/>
                  <a:pt x="144" y="240"/>
                </a:cubicBezTo>
                <a:cubicBezTo>
                  <a:pt x="192" y="200"/>
                  <a:pt x="216" y="176"/>
                  <a:pt x="288" y="144"/>
                </a:cubicBezTo>
                <a:cubicBezTo>
                  <a:pt x="360" y="112"/>
                  <a:pt x="408" y="72"/>
                  <a:pt x="576" y="48"/>
                </a:cubicBezTo>
                <a:cubicBezTo>
                  <a:pt x="744" y="24"/>
                  <a:pt x="1176" y="8"/>
                  <a:pt x="1296" y="0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7" name="Freeform 29"/>
          <p:cNvSpPr>
            <a:spLocks/>
          </p:cNvSpPr>
          <p:nvPr/>
        </p:nvSpPr>
        <p:spPr bwMode="auto">
          <a:xfrm>
            <a:off x="844550" y="3505200"/>
            <a:ext cx="1477963" cy="609600"/>
          </a:xfrm>
          <a:custGeom>
            <a:avLst/>
            <a:gdLst/>
            <a:ahLst/>
            <a:cxnLst>
              <a:cxn ang="0">
                <a:pos x="1008" y="384"/>
              </a:cxn>
              <a:cxn ang="0">
                <a:pos x="864" y="240"/>
              </a:cxn>
              <a:cxn ang="0">
                <a:pos x="672" y="144"/>
              </a:cxn>
              <a:cxn ang="0">
                <a:pos x="336" y="48"/>
              </a:cxn>
              <a:cxn ang="0">
                <a:pos x="0" y="0"/>
              </a:cxn>
            </a:cxnLst>
            <a:rect l="0" t="0" r="r" b="b"/>
            <a:pathLst>
              <a:path w="1008" h="384">
                <a:moveTo>
                  <a:pt x="1008" y="384"/>
                </a:moveTo>
                <a:cubicBezTo>
                  <a:pt x="964" y="332"/>
                  <a:pt x="920" y="280"/>
                  <a:pt x="864" y="240"/>
                </a:cubicBezTo>
                <a:cubicBezTo>
                  <a:pt x="808" y="200"/>
                  <a:pt x="760" y="176"/>
                  <a:pt x="672" y="144"/>
                </a:cubicBezTo>
                <a:cubicBezTo>
                  <a:pt x="584" y="112"/>
                  <a:pt x="448" y="72"/>
                  <a:pt x="336" y="48"/>
                </a:cubicBezTo>
                <a:cubicBezTo>
                  <a:pt x="224" y="24"/>
                  <a:pt x="56" y="8"/>
                  <a:pt x="0" y="0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8" name="Line 30"/>
          <p:cNvSpPr>
            <a:spLocks noChangeShapeType="1"/>
          </p:cNvSpPr>
          <p:nvPr/>
        </p:nvSpPr>
        <p:spPr bwMode="auto">
          <a:xfrm flipH="1">
            <a:off x="669925" y="3505200"/>
            <a:ext cx="174625" cy="1270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79" name="Line 31"/>
          <p:cNvSpPr>
            <a:spLocks noChangeShapeType="1"/>
          </p:cNvSpPr>
          <p:nvPr/>
        </p:nvSpPr>
        <p:spPr bwMode="auto">
          <a:xfrm>
            <a:off x="4362450" y="3505200"/>
            <a:ext cx="42227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0" name="Line 32"/>
          <p:cNvSpPr>
            <a:spLocks noChangeShapeType="1"/>
          </p:cNvSpPr>
          <p:nvPr/>
        </p:nvSpPr>
        <p:spPr bwMode="auto">
          <a:xfrm>
            <a:off x="352425" y="4114800"/>
            <a:ext cx="1970088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1" name="Line 33"/>
          <p:cNvSpPr>
            <a:spLocks noChangeShapeType="1"/>
          </p:cNvSpPr>
          <p:nvPr/>
        </p:nvSpPr>
        <p:spPr bwMode="auto">
          <a:xfrm flipH="1">
            <a:off x="352425" y="914400"/>
            <a:ext cx="5416550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2" name="AutoShape 34"/>
          <p:cNvSpPr>
            <a:spLocks noChangeArrowheads="1"/>
          </p:cNvSpPr>
          <p:nvPr/>
        </p:nvSpPr>
        <p:spPr bwMode="auto">
          <a:xfrm rot="694511">
            <a:off x="6351588" y="863600"/>
            <a:ext cx="422275" cy="457200"/>
          </a:xfrm>
          <a:custGeom>
            <a:avLst/>
            <a:gdLst>
              <a:gd name="G0" fmla="+- -1113400 0 0"/>
              <a:gd name="G1" fmla="+- -7353319 0 0"/>
              <a:gd name="G2" fmla="+- -1113400 0 -7353319"/>
              <a:gd name="G3" fmla="+- 10800 0 0"/>
              <a:gd name="G4" fmla="+- 0 0 -111340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156 0 0"/>
              <a:gd name="G9" fmla="+- 0 0 -7353319"/>
              <a:gd name="G10" fmla="+- 7156 0 2700"/>
              <a:gd name="G11" fmla="cos G10 -1113400"/>
              <a:gd name="G12" fmla="sin G10 -1113400"/>
              <a:gd name="G13" fmla="cos 13500 -1113400"/>
              <a:gd name="G14" fmla="sin 13500 -1113400"/>
              <a:gd name="G15" fmla="+- G11 10800 0"/>
              <a:gd name="G16" fmla="+- G12 10800 0"/>
              <a:gd name="G17" fmla="+- G13 10800 0"/>
              <a:gd name="G18" fmla="+- G14 10800 0"/>
              <a:gd name="G19" fmla="*/ 7156 1 2"/>
              <a:gd name="G20" fmla="+- G19 5400 0"/>
              <a:gd name="G21" fmla="cos G20 -1113400"/>
              <a:gd name="G22" fmla="sin G20 -1113400"/>
              <a:gd name="G23" fmla="+- G21 10800 0"/>
              <a:gd name="G24" fmla="+- G12 G23 G22"/>
              <a:gd name="G25" fmla="+- G22 G23 G11"/>
              <a:gd name="G26" fmla="cos 10800 -1113400"/>
              <a:gd name="G27" fmla="sin 10800 -1113400"/>
              <a:gd name="G28" fmla="cos 7156 -1113400"/>
              <a:gd name="G29" fmla="sin 7156 -111340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353319"/>
              <a:gd name="G36" fmla="sin G34 -7353319"/>
              <a:gd name="G37" fmla="+/ -7353319 -111340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156 G39"/>
              <a:gd name="G43" fmla="sin 715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5433 w 21600"/>
              <a:gd name="T5" fmla="*/ 1044 h 21600"/>
              <a:gd name="T6" fmla="*/ 7407 w 21600"/>
              <a:gd name="T7" fmla="*/ 2487 h 21600"/>
              <a:gd name="T8" fmla="*/ 13869 w 21600"/>
              <a:gd name="T9" fmla="*/ 4335 h 21600"/>
              <a:gd name="T10" fmla="*/ 23710 w 21600"/>
              <a:gd name="T11" fmla="*/ 6855 h 21600"/>
              <a:gd name="T12" fmla="*/ 20707 w 21600"/>
              <a:gd name="T13" fmla="*/ 12501 h 21600"/>
              <a:gd name="T14" fmla="*/ 15061 w 21600"/>
              <a:gd name="T15" fmla="*/ 9497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7643" y="8709"/>
                </a:moveTo>
                <a:cubicBezTo>
                  <a:pt x="16724" y="5699"/>
                  <a:pt x="13946" y="3644"/>
                  <a:pt x="10800" y="3644"/>
                </a:cubicBezTo>
                <a:cubicBezTo>
                  <a:pt x="9872" y="3643"/>
                  <a:pt x="8954" y="3824"/>
                  <a:pt x="8095" y="4174"/>
                </a:cubicBezTo>
                <a:lnTo>
                  <a:pt x="6718" y="800"/>
                </a:lnTo>
                <a:cubicBezTo>
                  <a:pt x="8014" y="271"/>
                  <a:pt x="9400" y="-1"/>
                  <a:pt x="10800" y="0"/>
                </a:cubicBezTo>
                <a:cubicBezTo>
                  <a:pt x="15549" y="0"/>
                  <a:pt x="19741" y="3102"/>
                  <a:pt x="21128" y="7644"/>
                </a:cubicBezTo>
                <a:lnTo>
                  <a:pt x="23710" y="6855"/>
                </a:lnTo>
                <a:lnTo>
                  <a:pt x="20707" y="12501"/>
                </a:lnTo>
                <a:lnTo>
                  <a:pt x="15061" y="9497"/>
                </a:lnTo>
                <a:lnTo>
                  <a:pt x="17643" y="8709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3" name="AutoShape 35"/>
          <p:cNvSpPr>
            <a:spLocks noChangeArrowheads="1"/>
          </p:cNvSpPr>
          <p:nvPr/>
        </p:nvSpPr>
        <p:spPr bwMode="auto">
          <a:xfrm>
            <a:off x="7880350" y="1143000"/>
            <a:ext cx="141288" cy="76200"/>
          </a:xfrm>
          <a:prstGeom prst="flowChartMer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4" name="AutoShape 36"/>
          <p:cNvSpPr>
            <a:spLocks noChangeArrowheads="1"/>
          </p:cNvSpPr>
          <p:nvPr/>
        </p:nvSpPr>
        <p:spPr bwMode="auto">
          <a:xfrm>
            <a:off x="2322513" y="4038600"/>
            <a:ext cx="139700" cy="76200"/>
          </a:xfrm>
          <a:prstGeom prst="flowChartMer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5" name="Line 37"/>
          <p:cNvSpPr>
            <a:spLocks noChangeShapeType="1"/>
          </p:cNvSpPr>
          <p:nvPr/>
        </p:nvSpPr>
        <p:spPr bwMode="auto">
          <a:xfrm>
            <a:off x="839788" y="3530600"/>
            <a:ext cx="0" cy="609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6" name="Line 38"/>
          <p:cNvSpPr>
            <a:spLocks noChangeShapeType="1"/>
          </p:cNvSpPr>
          <p:nvPr/>
        </p:nvSpPr>
        <p:spPr bwMode="auto">
          <a:xfrm>
            <a:off x="1266825" y="2730500"/>
            <a:ext cx="0" cy="762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7" name="Line 39"/>
          <p:cNvSpPr>
            <a:spLocks noChangeShapeType="1"/>
          </p:cNvSpPr>
          <p:nvPr/>
        </p:nvSpPr>
        <p:spPr bwMode="auto">
          <a:xfrm>
            <a:off x="1266825" y="939800"/>
            <a:ext cx="0" cy="1828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8" name="Line 40"/>
          <p:cNvSpPr>
            <a:spLocks noChangeShapeType="1"/>
          </p:cNvSpPr>
          <p:nvPr/>
        </p:nvSpPr>
        <p:spPr bwMode="auto">
          <a:xfrm>
            <a:off x="8021638" y="1066800"/>
            <a:ext cx="0" cy="1143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89" name="Line 41"/>
          <p:cNvSpPr>
            <a:spLocks noChangeShapeType="1"/>
          </p:cNvSpPr>
          <p:nvPr/>
        </p:nvSpPr>
        <p:spPr bwMode="auto">
          <a:xfrm flipH="1">
            <a:off x="2884488" y="5029200"/>
            <a:ext cx="49212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90" name="Line 42"/>
          <p:cNvSpPr>
            <a:spLocks noChangeShapeType="1"/>
          </p:cNvSpPr>
          <p:nvPr/>
        </p:nvSpPr>
        <p:spPr bwMode="auto">
          <a:xfrm flipH="1">
            <a:off x="2884488" y="6019800"/>
            <a:ext cx="70326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91" name="Line 43"/>
          <p:cNvSpPr>
            <a:spLocks noChangeShapeType="1"/>
          </p:cNvSpPr>
          <p:nvPr/>
        </p:nvSpPr>
        <p:spPr bwMode="auto">
          <a:xfrm>
            <a:off x="3025775" y="2743200"/>
            <a:ext cx="0" cy="2286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92" name="Line 44"/>
          <p:cNvSpPr>
            <a:spLocks noChangeShapeType="1"/>
          </p:cNvSpPr>
          <p:nvPr/>
        </p:nvSpPr>
        <p:spPr bwMode="auto">
          <a:xfrm>
            <a:off x="3517900" y="2743200"/>
            <a:ext cx="0" cy="3276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493" name="Text Box 45"/>
          <p:cNvSpPr txBox="1">
            <a:spLocks noChangeArrowheads="1"/>
          </p:cNvSpPr>
          <p:nvPr/>
        </p:nvSpPr>
        <p:spPr bwMode="auto">
          <a:xfrm>
            <a:off x="8108950" y="974725"/>
            <a:ext cx="704850" cy="576263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200" b="1">
                <a:solidFill>
                  <a:schemeClr val="tx2"/>
                </a:solidFill>
              </a:rPr>
              <a:t>Esquema</a:t>
            </a:r>
          </a:p>
          <a:p>
            <a:pPr algn="ctr"/>
            <a:r>
              <a:rPr lang="es-AR" sz="1200" b="1">
                <a:solidFill>
                  <a:schemeClr val="tx2"/>
                </a:solidFill>
              </a:rPr>
              <a:t>fuera de</a:t>
            </a:r>
          </a:p>
          <a:p>
            <a:pPr algn="ctr"/>
            <a:r>
              <a:rPr lang="es-AR" sz="1200" b="1">
                <a:solidFill>
                  <a:schemeClr val="tx2"/>
                </a:solidFill>
              </a:rPr>
              <a:t>escala</a:t>
            </a:r>
          </a:p>
        </p:txBody>
      </p:sp>
      <p:sp>
        <p:nvSpPr>
          <p:cNvPr id="1128494" name="Text Box 46"/>
          <p:cNvSpPr txBox="1">
            <a:spLocks noChangeArrowheads="1"/>
          </p:cNvSpPr>
          <p:nvPr/>
        </p:nvSpPr>
        <p:spPr bwMode="auto">
          <a:xfrm>
            <a:off x="5119688" y="2835275"/>
            <a:ext cx="3800475" cy="58578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200" b="1">
                <a:solidFill>
                  <a:srgbClr val="000080"/>
                </a:solidFill>
              </a:rPr>
              <a:t>Cañería de 1” con 3 codos, más una válvula de compuerta más una válvula de retención. El largo desde la bomba hasta el tanque es de 60 m. . </a:t>
            </a:r>
          </a:p>
        </p:txBody>
      </p:sp>
      <p:sp>
        <p:nvSpPr>
          <p:cNvPr id="1128495" name="Text Box 47"/>
          <p:cNvSpPr txBox="1">
            <a:spLocks noChangeArrowheads="1"/>
          </p:cNvSpPr>
          <p:nvPr/>
        </p:nvSpPr>
        <p:spPr bwMode="auto">
          <a:xfrm>
            <a:off x="1227138" y="3009900"/>
            <a:ext cx="6238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es-AR" sz="1600" b="1">
                <a:solidFill>
                  <a:srgbClr val="000000"/>
                </a:solidFill>
              </a:rPr>
              <a:t>17 m</a:t>
            </a:r>
          </a:p>
        </p:txBody>
      </p:sp>
      <p:sp>
        <p:nvSpPr>
          <p:cNvPr id="1128496" name="Text Box 48"/>
          <p:cNvSpPr txBox="1">
            <a:spLocks noChangeArrowheads="1"/>
          </p:cNvSpPr>
          <p:nvPr/>
        </p:nvSpPr>
        <p:spPr bwMode="auto">
          <a:xfrm>
            <a:off x="1330325" y="1803400"/>
            <a:ext cx="463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600" b="1">
                <a:solidFill>
                  <a:srgbClr val="000000"/>
                </a:solidFill>
              </a:rPr>
              <a:t>10 m</a:t>
            </a:r>
          </a:p>
        </p:txBody>
      </p:sp>
      <p:sp>
        <p:nvSpPr>
          <p:cNvPr id="1128497" name="Rectangle 49"/>
          <p:cNvSpPr>
            <a:spLocks noChangeArrowheads="1"/>
          </p:cNvSpPr>
          <p:nvPr/>
        </p:nvSpPr>
        <p:spPr bwMode="auto">
          <a:xfrm>
            <a:off x="931863" y="3668713"/>
            <a:ext cx="3397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2000" b="1">
                <a:solidFill>
                  <a:schemeClr val="accent1"/>
                </a:solidFill>
                <a:sym typeface="Symbol" pitchFamily="18" charset="2"/>
              </a:rPr>
              <a:t>H</a:t>
            </a:r>
            <a:endParaRPr lang="es-AR" sz="2000" b="1">
              <a:solidFill>
                <a:schemeClr val="accent1"/>
              </a:solidFill>
            </a:endParaRPr>
          </a:p>
        </p:txBody>
      </p:sp>
      <p:sp>
        <p:nvSpPr>
          <p:cNvPr id="1128498" name="Text Box 50"/>
          <p:cNvSpPr txBox="1">
            <a:spLocks noChangeArrowheads="1"/>
          </p:cNvSpPr>
          <p:nvPr/>
        </p:nvSpPr>
        <p:spPr bwMode="auto">
          <a:xfrm>
            <a:off x="3067050" y="3965575"/>
            <a:ext cx="3460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200" b="1">
                <a:solidFill>
                  <a:srgbClr val="003300"/>
                </a:solidFill>
              </a:rPr>
              <a:t>40 m</a:t>
            </a:r>
          </a:p>
        </p:txBody>
      </p:sp>
      <p:sp>
        <p:nvSpPr>
          <p:cNvPr id="1128499" name="Rectangle 51"/>
          <p:cNvSpPr>
            <a:spLocks noChangeArrowheads="1"/>
          </p:cNvSpPr>
          <p:nvPr/>
        </p:nvSpPr>
        <p:spPr bwMode="auto">
          <a:xfrm>
            <a:off x="3575050" y="4572000"/>
            <a:ext cx="3460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200" b="1">
                <a:solidFill>
                  <a:srgbClr val="003300"/>
                </a:solidFill>
              </a:rPr>
              <a:t>60 m</a:t>
            </a:r>
          </a:p>
        </p:txBody>
      </p:sp>
      <p:sp>
        <p:nvSpPr>
          <p:cNvPr id="1128500" name="Text Box 52"/>
          <p:cNvSpPr txBox="1">
            <a:spLocks noChangeArrowheads="1"/>
          </p:cNvSpPr>
          <p:nvPr/>
        </p:nvSpPr>
        <p:spPr bwMode="auto">
          <a:xfrm>
            <a:off x="4387850" y="3633788"/>
            <a:ext cx="4573588" cy="1739900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es-AR" sz="1400" b="1">
                <a:solidFill>
                  <a:srgbClr val="000080"/>
                </a:solidFill>
              </a:rPr>
              <a:t> </a:t>
            </a:r>
            <a:r>
              <a:rPr lang="es-AR" sz="1400" b="1" u="sng">
                <a:solidFill>
                  <a:srgbClr val="000080"/>
                </a:solidFill>
              </a:rPr>
              <a:t>Datos:</a:t>
            </a:r>
            <a:r>
              <a:rPr lang="es-AR" sz="1400" b="1">
                <a:solidFill>
                  <a:srgbClr val="000080"/>
                </a:solidFill>
              </a:rPr>
              <a:t>  </a:t>
            </a:r>
            <a:r>
              <a:rPr lang="es-AR" sz="1400" b="1">
                <a:solidFill>
                  <a:schemeClr val="accent1"/>
                </a:solidFill>
                <a:sym typeface="Symbol" pitchFamily="18" charset="2"/>
              </a:rPr>
              <a:t>H varía según el caudal y el “específico”</a:t>
            </a:r>
            <a:endParaRPr lang="es-AR" sz="1400" b="1" u="sng">
              <a:solidFill>
                <a:schemeClr val="accent1"/>
              </a:solidFill>
            </a:endParaRPr>
          </a:p>
          <a:p>
            <a:r>
              <a:rPr lang="es-AR" sz="1400" b="1">
                <a:solidFill>
                  <a:srgbClr val="000080"/>
                </a:solidFill>
              </a:rPr>
              <a:t> 1 – “</a:t>
            </a:r>
            <a:r>
              <a:rPr lang="es-AR" sz="1400" b="1" u="sng">
                <a:solidFill>
                  <a:srgbClr val="000080"/>
                </a:solidFill>
              </a:rPr>
              <a:t>Específico del pozo”</a:t>
            </a:r>
            <a:r>
              <a:rPr lang="es-AR" sz="1400" b="1">
                <a:solidFill>
                  <a:srgbClr val="000080"/>
                </a:solidFill>
              </a:rPr>
              <a:t> Q</a:t>
            </a:r>
            <a:r>
              <a:rPr lang="es-AR" sz="1400" b="1" baseline="-25000">
                <a:solidFill>
                  <a:srgbClr val="000080"/>
                </a:solidFill>
              </a:rPr>
              <a:t>e</a:t>
            </a:r>
            <a:r>
              <a:rPr lang="es-AR" sz="1400" b="1">
                <a:solidFill>
                  <a:srgbClr val="000080"/>
                </a:solidFill>
              </a:rPr>
              <a:t>: </a:t>
            </a:r>
          </a:p>
          <a:p>
            <a:r>
              <a:rPr lang="es-AR" sz="1400" b="1">
                <a:solidFill>
                  <a:srgbClr val="000080"/>
                </a:solidFill>
              </a:rPr>
              <a:t> Para caudales de 0 a 10 m</a:t>
            </a:r>
            <a:r>
              <a:rPr lang="es-AR" sz="1400" b="1" baseline="30000">
                <a:solidFill>
                  <a:srgbClr val="000080"/>
                </a:solidFill>
              </a:rPr>
              <a:t>3</a:t>
            </a:r>
            <a:r>
              <a:rPr lang="es-AR" sz="1400" b="1">
                <a:solidFill>
                  <a:srgbClr val="000080"/>
                </a:solidFill>
              </a:rPr>
              <a:t>/h ===&gt; Q</a:t>
            </a:r>
            <a:r>
              <a:rPr lang="es-AR" sz="1400" b="1" baseline="-25000">
                <a:solidFill>
                  <a:srgbClr val="000080"/>
                </a:solidFill>
              </a:rPr>
              <a:t>e </a:t>
            </a:r>
            <a:r>
              <a:rPr lang="es-AR" sz="1400" b="1">
                <a:solidFill>
                  <a:srgbClr val="000080"/>
                </a:solidFill>
              </a:rPr>
              <a:t>= 0,7 m</a:t>
            </a:r>
            <a:r>
              <a:rPr lang="es-AR" sz="1400" b="1" baseline="30000">
                <a:solidFill>
                  <a:srgbClr val="000080"/>
                </a:solidFill>
              </a:rPr>
              <a:t>3</a:t>
            </a:r>
            <a:r>
              <a:rPr lang="es-AR" sz="1400" b="1">
                <a:solidFill>
                  <a:srgbClr val="000080"/>
                </a:solidFill>
              </a:rPr>
              <a:t>/h / m;</a:t>
            </a:r>
          </a:p>
          <a:p>
            <a:r>
              <a:rPr lang="es-AR" sz="1400" b="1">
                <a:solidFill>
                  <a:srgbClr val="000080"/>
                </a:solidFill>
              </a:rPr>
              <a:t>  2 – Ver Tabla anterior de pérdidas para cañerías de hierro: Codo = 1,1 m; Válvula Compuerta= 1,1 m y            Válvula Retención = 4,0 m</a:t>
            </a:r>
          </a:p>
          <a:p>
            <a:r>
              <a:rPr lang="es-AR" sz="1400" b="1">
                <a:solidFill>
                  <a:srgbClr val="000080"/>
                </a:solidFill>
              </a:rPr>
              <a:t> ¿ Cuál es la longitud “L” total a considerar ?</a:t>
            </a:r>
          </a:p>
          <a:p>
            <a:r>
              <a:rPr lang="es-AR" sz="1400" b="1">
                <a:solidFill>
                  <a:srgbClr val="000080"/>
                </a:solidFill>
              </a:rPr>
              <a:t> 3 – Ver Curvas características de las bombas.</a:t>
            </a:r>
          </a:p>
        </p:txBody>
      </p:sp>
      <p:sp>
        <p:nvSpPr>
          <p:cNvPr id="1128501" name="Text Box 53"/>
          <p:cNvSpPr txBox="1">
            <a:spLocks noChangeArrowheads="1"/>
          </p:cNvSpPr>
          <p:nvPr/>
        </p:nvSpPr>
        <p:spPr bwMode="auto">
          <a:xfrm>
            <a:off x="6704013" y="712788"/>
            <a:ext cx="1228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600" b="1">
                <a:solidFill>
                  <a:schemeClr val="tx2"/>
                </a:solidFill>
              </a:rPr>
              <a:t> Q = 2,1 m</a:t>
            </a:r>
            <a:r>
              <a:rPr lang="es-AR" sz="1600" b="1" baseline="30000">
                <a:solidFill>
                  <a:schemeClr val="tx2"/>
                </a:solidFill>
              </a:rPr>
              <a:t>3</a:t>
            </a:r>
            <a:r>
              <a:rPr lang="es-AR" sz="1600" b="1">
                <a:solidFill>
                  <a:schemeClr val="tx2"/>
                </a:solidFill>
              </a:rPr>
              <a:t>/h</a:t>
            </a:r>
          </a:p>
        </p:txBody>
      </p:sp>
      <p:sp>
        <p:nvSpPr>
          <p:cNvPr id="1128502" name="AutoShape 54"/>
          <p:cNvSpPr>
            <a:spLocks noChangeArrowheads="1"/>
          </p:cNvSpPr>
          <p:nvPr/>
        </p:nvSpPr>
        <p:spPr bwMode="auto">
          <a:xfrm rot="-16205951">
            <a:off x="3059113" y="2279650"/>
            <a:ext cx="219075" cy="257175"/>
          </a:xfrm>
          <a:prstGeom prst="flowChartCollate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8503" name="Line 55"/>
          <p:cNvSpPr>
            <a:spLocks noChangeShapeType="1"/>
          </p:cNvSpPr>
          <p:nvPr/>
        </p:nvSpPr>
        <p:spPr bwMode="auto">
          <a:xfrm>
            <a:off x="3167063" y="2184400"/>
            <a:ext cx="0" cy="2063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28504" name="Line 56"/>
          <p:cNvSpPr>
            <a:spLocks noChangeShapeType="1"/>
          </p:cNvSpPr>
          <p:nvPr/>
        </p:nvSpPr>
        <p:spPr bwMode="auto">
          <a:xfrm>
            <a:off x="3097213" y="2193925"/>
            <a:ext cx="1714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28505" name="AutoShape 57"/>
          <p:cNvSpPr>
            <a:spLocks noChangeArrowheads="1"/>
          </p:cNvSpPr>
          <p:nvPr/>
        </p:nvSpPr>
        <p:spPr bwMode="auto">
          <a:xfrm rot="5315746">
            <a:off x="4341019" y="2340769"/>
            <a:ext cx="255588" cy="133350"/>
          </a:xfrm>
          <a:prstGeom prst="triangle">
            <a:avLst>
              <a:gd name="adj" fmla="val 41676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8506" name="Line 58"/>
          <p:cNvSpPr>
            <a:spLocks noChangeShapeType="1"/>
          </p:cNvSpPr>
          <p:nvPr/>
        </p:nvSpPr>
        <p:spPr bwMode="auto">
          <a:xfrm>
            <a:off x="4535488" y="2305050"/>
            <a:ext cx="0" cy="1936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28507" name="Text Box 59"/>
          <p:cNvSpPr txBox="1">
            <a:spLocks noChangeArrowheads="1"/>
          </p:cNvSpPr>
          <p:nvPr/>
        </p:nvSpPr>
        <p:spPr bwMode="auto">
          <a:xfrm>
            <a:off x="2644775" y="2000250"/>
            <a:ext cx="438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400" b="1">
                <a:solidFill>
                  <a:srgbClr val="000000"/>
                </a:solidFill>
              </a:rPr>
              <a:t>VC</a:t>
            </a:r>
            <a:endParaRPr lang="en-US" sz="1400" b="1">
              <a:solidFill>
                <a:srgbClr val="000000"/>
              </a:solidFill>
            </a:endParaRPr>
          </a:p>
        </p:txBody>
      </p:sp>
      <p:sp>
        <p:nvSpPr>
          <p:cNvPr id="1128508" name="Rectangle 60"/>
          <p:cNvSpPr>
            <a:spLocks noChangeArrowheads="1"/>
          </p:cNvSpPr>
          <p:nvPr/>
        </p:nvSpPr>
        <p:spPr bwMode="auto">
          <a:xfrm>
            <a:off x="4075113" y="2009775"/>
            <a:ext cx="43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>
                <a:solidFill>
                  <a:srgbClr val="000000"/>
                </a:solidFill>
              </a:rPr>
              <a:t>VR</a:t>
            </a:r>
            <a:endParaRPr lang="en-US" sz="1400" b="1">
              <a:solidFill>
                <a:srgbClr val="000000"/>
              </a:solidFill>
            </a:endParaRPr>
          </a:p>
        </p:txBody>
      </p:sp>
      <p:sp>
        <p:nvSpPr>
          <p:cNvPr id="1128509" name="Rectangle 61"/>
          <p:cNvSpPr>
            <a:spLocks noChangeArrowheads="1"/>
          </p:cNvSpPr>
          <p:nvPr/>
        </p:nvSpPr>
        <p:spPr bwMode="auto">
          <a:xfrm>
            <a:off x="1587500" y="3222625"/>
            <a:ext cx="46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sz="1600" b="1">
                <a:solidFill>
                  <a:srgbClr val="000000"/>
                </a:solidFill>
              </a:rPr>
              <a:t>NE</a:t>
            </a:r>
          </a:p>
        </p:txBody>
      </p:sp>
      <p:sp>
        <p:nvSpPr>
          <p:cNvPr id="1128510" name="Rectangle 62"/>
          <p:cNvSpPr>
            <a:spLocks noChangeArrowheads="1"/>
          </p:cNvSpPr>
          <p:nvPr/>
        </p:nvSpPr>
        <p:spPr bwMode="auto">
          <a:xfrm>
            <a:off x="1587500" y="3771900"/>
            <a:ext cx="476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sz="1600" b="1">
                <a:solidFill>
                  <a:srgbClr val="000000"/>
                </a:solidFill>
              </a:rPr>
              <a:t>ND</a:t>
            </a:r>
          </a:p>
        </p:txBody>
      </p:sp>
      <p:sp>
        <p:nvSpPr>
          <p:cNvPr id="1128511" name="Line 63"/>
          <p:cNvSpPr>
            <a:spLocks noChangeShapeType="1"/>
          </p:cNvSpPr>
          <p:nvPr/>
        </p:nvSpPr>
        <p:spPr bwMode="auto">
          <a:xfrm>
            <a:off x="387350" y="909638"/>
            <a:ext cx="12700" cy="32067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8512" name="Rectangle 64"/>
          <p:cNvSpPr>
            <a:spLocks noChangeArrowheads="1"/>
          </p:cNvSpPr>
          <p:nvPr/>
        </p:nvSpPr>
        <p:spPr bwMode="auto">
          <a:xfrm rot="-5566110">
            <a:off x="-144463" y="2508251"/>
            <a:ext cx="6254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AR" sz="1600" b="1">
                <a:solidFill>
                  <a:srgbClr val="000000"/>
                </a:solidFill>
              </a:rPr>
              <a:t>H</a:t>
            </a:r>
            <a:r>
              <a:rPr lang="es-AR" sz="1600" b="1" baseline="-25000">
                <a:solidFill>
                  <a:srgbClr val="000000"/>
                </a:solidFill>
              </a:rPr>
              <a:t>G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28513" name="AutoShape 65"/>
          <p:cNvSpPr>
            <a:spLocks noChangeArrowheads="1"/>
          </p:cNvSpPr>
          <p:nvPr/>
        </p:nvSpPr>
        <p:spPr bwMode="auto">
          <a:xfrm>
            <a:off x="3157538" y="1073150"/>
            <a:ext cx="1901825" cy="596900"/>
          </a:xfrm>
          <a:prstGeom prst="wedgeRoundRectCallout">
            <a:avLst>
              <a:gd name="adj1" fmla="val -22954"/>
              <a:gd name="adj2" fmla="val 172870"/>
              <a:gd name="adj3" fmla="val 16667"/>
            </a:avLst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1400" b="1">
                <a:solidFill>
                  <a:srgbClr val="FF3300"/>
                </a:solidFill>
              </a:rPr>
              <a:t>Pérdidas de carga</a:t>
            </a:r>
          </a:p>
          <a:p>
            <a:pPr algn="ctr"/>
            <a:r>
              <a:rPr lang="en-US" sz="1800" b="1">
                <a:solidFill>
                  <a:srgbClr val="FF3300"/>
                </a:solidFill>
              </a:rPr>
              <a:t>H</a:t>
            </a:r>
            <a:r>
              <a:rPr lang="en-US" sz="1800" b="1" baseline="-25000">
                <a:solidFill>
                  <a:srgbClr val="FF3300"/>
                </a:solidFill>
              </a:rPr>
              <a:t>f</a:t>
            </a:r>
            <a:endParaRPr lang="en-US" sz="1800" b="1">
              <a:solidFill>
                <a:srgbClr val="FF3300"/>
              </a:solidFill>
            </a:endParaRPr>
          </a:p>
        </p:txBody>
      </p:sp>
      <p:sp>
        <p:nvSpPr>
          <p:cNvPr id="1128514" name="AutoShape 66"/>
          <p:cNvSpPr>
            <a:spLocks noChangeArrowheads="1"/>
          </p:cNvSpPr>
          <p:nvPr/>
        </p:nvSpPr>
        <p:spPr bwMode="auto">
          <a:xfrm>
            <a:off x="171450" y="4352925"/>
            <a:ext cx="1912938" cy="1730375"/>
          </a:xfrm>
          <a:prstGeom prst="star24">
            <a:avLst>
              <a:gd name="adj" fmla="val 37500"/>
            </a:avLst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8515" name="Text Box 67"/>
          <p:cNvSpPr txBox="1">
            <a:spLocks noChangeArrowheads="1"/>
          </p:cNvSpPr>
          <p:nvPr/>
        </p:nvSpPr>
        <p:spPr bwMode="auto">
          <a:xfrm>
            <a:off x="427038" y="5060950"/>
            <a:ext cx="1316037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FFFF00"/>
                </a:solidFill>
                <a:sym typeface="Symbol" pitchFamily="18" charset="2"/>
              </a:rPr>
              <a:t>H = Q / Q</a:t>
            </a:r>
            <a:r>
              <a:rPr lang="en-US" sz="1600" b="1" baseline="-25000">
                <a:solidFill>
                  <a:srgbClr val="FFFF00"/>
                </a:solidFill>
                <a:sym typeface="Symbol" pitchFamily="18" charset="2"/>
              </a:rPr>
              <a:t>e</a:t>
            </a:r>
          </a:p>
          <a:p>
            <a:pPr algn="ctr">
              <a:spcBef>
                <a:spcPct val="50000"/>
              </a:spcBef>
            </a:pPr>
            <a:endParaRPr lang="en-US" sz="1600" b="1">
              <a:solidFill>
                <a:srgbClr val="FFFF00"/>
              </a:solidFill>
            </a:endParaRPr>
          </a:p>
        </p:txBody>
      </p:sp>
      <p:sp>
        <p:nvSpPr>
          <p:cNvPr id="1128516" name="Text Box 68"/>
          <p:cNvSpPr txBox="1">
            <a:spLocks noChangeArrowheads="1"/>
          </p:cNvSpPr>
          <p:nvPr/>
        </p:nvSpPr>
        <p:spPr bwMode="auto">
          <a:xfrm>
            <a:off x="4356100" y="5448300"/>
            <a:ext cx="4559300" cy="574675"/>
          </a:xfrm>
          <a:prstGeom prst="rect">
            <a:avLst/>
          </a:prstGeom>
          <a:solidFill>
            <a:srgbClr val="FFFF00"/>
          </a:solidFill>
          <a:ln w="57150" cmpd="thinThick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>
                <a:solidFill>
                  <a:schemeClr val="accent1"/>
                </a:solidFill>
              </a:rPr>
              <a:t>El consumo es 20.000 litros diarios, la cisterna es de 22.000 litros y el caudal deseado es de 2,1 m3/h.</a:t>
            </a:r>
            <a:endParaRPr lang="en-US" sz="1400" b="1">
              <a:solidFill>
                <a:schemeClr val="accent1"/>
              </a:solidFill>
            </a:endParaRPr>
          </a:p>
        </p:txBody>
      </p:sp>
      <p:sp>
        <p:nvSpPr>
          <p:cNvPr id="1128517" name="Line 69"/>
          <p:cNvSpPr>
            <a:spLocks noChangeShapeType="1"/>
          </p:cNvSpPr>
          <p:nvPr/>
        </p:nvSpPr>
        <p:spPr bwMode="auto">
          <a:xfrm flipV="1">
            <a:off x="825500" y="914400"/>
            <a:ext cx="12700" cy="2590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28518" name="Rectangle 70"/>
          <p:cNvSpPr>
            <a:spLocks noChangeArrowheads="1"/>
          </p:cNvSpPr>
          <p:nvPr/>
        </p:nvSpPr>
        <p:spPr bwMode="auto">
          <a:xfrm rot="-5356527">
            <a:off x="-457200" y="1990725"/>
            <a:ext cx="21209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AR" sz="1600" b="1">
                <a:solidFill>
                  <a:srgbClr val="000000"/>
                </a:solidFill>
              </a:rPr>
              <a:t>Altura Estática: H</a:t>
            </a:r>
            <a:r>
              <a:rPr lang="es-AR" sz="1600" b="1" baseline="-25000">
                <a:solidFill>
                  <a:srgbClr val="000000"/>
                </a:solidFill>
              </a:rPr>
              <a:t>E</a:t>
            </a:r>
            <a:endParaRPr lang="en-US" sz="1600" b="1" baseline="-25000">
              <a:solidFill>
                <a:srgbClr val="000000"/>
              </a:solidFill>
            </a:endParaRPr>
          </a:p>
        </p:txBody>
      </p:sp>
      <p:sp>
        <p:nvSpPr>
          <p:cNvPr id="1128519" name="Text Box 71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74" name="Text Box 2"/>
          <p:cNvSpPr txBox="1">
            <a:spLocks noChangeArrowheads="1"/>
          </p:cNvSpPr>
          <p:nvPr/>
        </p:nvSpPr>
        <p:spPr bwMode="auto">
          <a:xfrm>
            <a:off x="0" y="400050"/>
            <a:ext cx="38004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es-AR" sz="2000" b="1" u="sng"/>
              <a:t>Resolviendo el ejemplo:</a:t>
            </a:r>
            <a:endParaRPr lang="es-AR" sz="2000" b="1"/>
          </a:p>
        </p:txBody>
      </p:sp>
      <p:sp>
        <p:nvSpPr>
          <p:cNvPr id="1129475" name="Line 3"/>
          <p:cNvSpPr>
            <a:spLocks noChangeShapeType="1"/>
          </p:cNvSpPr>
          <p:nvPr/>
        </p:nvSpPr>
        <p:spPr bwMode="auto">
          <a:xfrm>
            <a:off x="717550" y="2743200"/>
            <a:ext cx="1604963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76" name="Line 4"/>
          <p:cNvSpPr>
            <a:spLocks noChangeShapeType="1"/>
          </p:cNvSpPr>
          <p:nvPr/>
        </p:nvSpPr>
        <p:spPr bwMode="auto">
          <a:xfrm>
            <a:off x="2322513" y="2743200"/>
            <a:ext cx="0" cy="32766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77" name="Rectangle 5"/>
          <p:cNvSpPr>
            <a:spLocks noChangeArrowheads="1"/>
          </p:cNvSpPr>
          <p:nvPr/>
        </p:nvSpPr>
        <p:spPr bwMode="auto">
          <a:xfrm>
            <a:off x="2322513" y="4114800"/>
            <a:ext cx="561975" cy="19050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78" name="Rectangle 6"/>
          <p:cNvSpPr>
            <a:spLocks noChangeArrowheads="1"/>
          </p:cNvSpPr>
          <p:nvPr/>
        </p:nvSpPr>
        <p:spPr bwMode="auto">
          <a:xfrm>
            <a:off x="2462213" y="4648200"/>
            <a:ext cx="211137" cy="838200"/>
          </a:xfrm>
          <a:prstGeom prst="rect">
            <a:avLst/>
          </a:prstGeom>
          <a:solidFill>
            <a:schemeClr val="bg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79" name="Rectangle 7"/>
          <p:cNvSpPr>
            <a:spLocks noChangeArrowheads="1"/>
          </p:cNvSpPr>
          <p:nvPr/>
        </p:nvSpPr>
        <p:spPr bwMode="auto">
          <a:xfrm>
            <a:off x="2520950" y="2578100"/>
            <a:ext cx="82550" cy="20701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0" name="Rectangle 8"/>
          <p:cNvSpPr>
            <a:spLocks noChangeArrowheads="1"/>
          </p:cNvSpPr>
          <p:nvPr/>
        </p:nvSpPr>
        <p:spPr bwMode="auto">
          <a:xfrm>
            <a:off x="2462213" y="5029200"/>
            <a:ext cx="211137" cy="76200"/>
          </a:xfrm>
          <a:prstGeom prst="rect">
            <a:avLst/>
          </a:prstGeom>
          <a:solidFill>
            <a:schemeClr val="bg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1" name="Line 9"/>
          <p:cNvSpPr>
            <a:spLocks noChangeShapeType="1"/>
          </p:cNvSpPr>
          <p:nvPr/>
        </p:nvSpPr>
        <p:spPr bwMode="auto">
          <a:xfrm>
            <a:off x="2322513" y="6019800"/>
            <a:ext cx="561975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2" name="Line 10"/>
          <p:cNvSpPr>
            <a:spLocks noChangeShapeType="1"/>
          </p:cNvSpPr>
          <p:nvPr/>
        </p:nvSpPr>
        <p:spPr bwMode="auto">
          <a:xfrm flipV="1">
            <a:off x="2884488" y="2743200"/>
            <a:ext cx="0" cy="32766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3" name="AutoShape 11"/>
          <p:cNvSpPr>
            <a:spLocks noChangeArrowheads="1"/>
          </p:cNvSpPr>
          <p:nvPr/>
        </p:nvSpPr>
        <p:spPr bwMode="auto">
          <a:xfrm rot="-2450769">
            <a:off x="2524125" y="2336800"/>
            <a:ext cx="422275" cy="488950"/>
          </a:xfrm>
          <a:custGeom>
            <a:avLst/>
            <a:gdLst>
              <a:gd name="G0" fmla="+- 5457 0 0"/>
              <a:gd name="G1" fmla="+- -9167873 0 0"/>
              <a:gd name="G2" fmla="+- 0 0 -9167873"/>
              <a:gd name="T0" fmla="*/ 0 256 1"/>
              <a:gd name="T1" fmla="*/ 180 256 1"/>
              <a:gd name="G3" fmla="+- -9167873 T0 T1"/>
              <a:gd name="T2" fmla="*/ 0 256 1"/>
              <a:gd name="T3" fmla="*/ 90 256 1"/>
              <a:gd name="G4" fmla="+- -9167873 T2 T3"/>
              <a:gd name="G5" fmla="*/ G4 2 1"/>
              <a:gd name="T4" fmla="*/ 90 256 1"/>
              <a:gd name="T5" fmla="*/ 0 256 1"/>
              <a:gd name="G6" fmla="+- -9167873 T4 T5"/>
              <a:gd name="G7" fmla="*/ G6 2 1"/>
              <a:gd name="G8" fmla="abs -9167873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57"/>
              <a:gd name="G18" fmla="*/ 5457 1 2"/>
              <a:gd name="G19" fmla="+- G18 5400 0"/>
              <a:gd name="G20" fmla="cos G19 -9167873"/>
              <a:gd name="G21" fmla="sin G19 -9167873"/>
              <a:gd name="G22" fmla="+- G20 10800 0"/>
              <a:gd name="G23" fmla="+- G21 10800 0"/>
              <a:gd name="G24" fmla="+- 10800 0 G20"/>
              <a:gd name="G25" fmla="+- 5457 10800 0"/>
              <a:gd name="G26" fmla="?: G9 G17 G25"/>
              <a:gd name="G27" fmla="?: G9 0 21600"/>
              <a:gd name="G28" fmla="cos 10800 -9167873"/>
              <a:gd name="G29" fmla="sin 10800 -9167873"/>
              <a:gd name="G30" fmla="sin 5457 -9167873"/>
              <a:gd name="G31" fmla="+- G28 10800 0"/>
              <a:gd name="G32" fmla="+- G29 10800 0"/>
              <a:gd name="G33" fmla="+- G30 10800 0"/>
              <a:gd name="G34" fmla="?: G4 0 G31"/>
              <a:gd name="G35" fmla="?: -9167873 G34 0"/>
              <a:gd name="G36" fmla="?: G6 G35 G31"/>
              <a:gd name="G37" fmla="+- 21600 0 G36"/>
              <a:gd name="G38" fmla="?: G4 0 G33"/>
              <a:gd name="G39" fmla="?: -9167873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82 w 21600"/>
              <a:gd name="T15" fmla="*/ 5562 h 21600"/>
              <a:gd name="T16" fmla="*/ 10800 w 21600"/>
              <a:gd name="T17" fmla="*/ 5343 h 21600"/>
              <a:gd name="T18" fmla="*/ 17018 w 21600"/>
              <a:gd name="T19" fmla="*/ 556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6626" y="7284"/>
                </a:moveTo>
                <a:cubicBezTo>
                  <a:pt x="7663" y="6053"/>
                  <a:pt x="9190" y="5342"/>
                  <a:pt x="10800" y="5343"/>
                </a:cubicBezTo>
                <a:cubicBezTo>
                  <a:pt x="12409" y="5343"/>
                  <a:pt x="13936" y="6053"/>
                  <a:pt x="14973" y="7284"/>
                </a:cubicBezTo>
                <a:lnTo>
                  <a:pt x="19060" y="3842"/>
                </a:lnTo>
                <a:cubicBezTo>
                  <a:pt x="17007" y="1406"/>
                  <a:pt x="13985" y="-1"/>
                  <a:pt x="10799" y="0"/>
                </a:cubicBezTo>
                <a:cubicBezTo>
                  <a:pt x="7614" y="0"/>
                  <a:pt x="4592" y="1406"/>
                  <a:pt x="2539" y="3842"/>
                </a:cubicBez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4" name="Line 12"/>
          <p:cNvSpPr>
            <a:spLocks noChangeShapeType="1"/>
          </p:cNvSpPr>
          <p:nvPr/>
        </p:nvSpPr>
        <p:spPr bwMode="auto">
          <a:xfrm>
            <a:off x="2884488" y="2743200"/>
            <a:ext cx="6051550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5" name="Rectangle 13"/>
          <p:cNvSpPr>
            <a:spLocks noChangeArrowheads="1"/>
          </p:cNvSpPr>
          <p:nvPr/>
        </p:nvSpPr>
        <p:spPr bwMode="auto">
          <a:xfrm>
            <a:off x="2744788" y="2362200"/>
            <a:ext cx="2884487" cy="76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6" name="AutoShape 14"/>
          <p:cNvSpPr>
            <a:spLocks noChangeArrowheads="1"/>
          </p:cNvSpPr>
          <p:nvPr/>
        </p:nvSpPr>
        <p:spPr bwMode="auto">
          <a:xfrm rot="-2450769">
            <a:off x="5768975" y="838200"/>
            <a:ext cx="422275" cy="488950"/>
          </a:xfrm>
          <a:custGeom>
            <a:avLst/>
            <a:gdLst>
              <a:gd name="G0" fmla="+- 5457 0 0"/>
              <a:gd name="G1" fmla="+- -9167873 0 0"/>
              <a:gd name="G2" fmla="+- 0 0 -9167873"/>
              <a:gd name="T0" fmla="*/ 0 256 1"/>
              <a:gd name="T1" fmla="*/ 180 256 1"/>
              <a:gd name="G3" fmla="+- -9167873 T0 T1"/>
              <a:gd name="T2" fmla="*/ 0 256 1"/>
              <a:gd name="T3" fmla="*/ 90 256 1"/>
              <a:gd name="G4" fmla="+- -9167873 T2 T3"/>
              <a:gd name="G5" fmla="*/ G4 2 1"/>
              <a:gd name="T4" fmla="*/ 90 256 1"/>
              <a:gd name="T5" fmla="*/ 0 256 1"/>
              <a:gd name="G6" fmla="+- -9167873 T4 T5"/>
              <a:gd name="G7" fmla="*/ G6 2 1"/>
              <a:gd name="G8" fmla="abs -9167873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57"/>
              <a:gd name="G18" fmla="*/ 5457 1 2"/>
              <a:gd name="G19" fmla="+- G18 5400 0"/>
              <a:gd name="G20" fmla="cos G19 -9167873"/>
              <a:gd name="G21" fmla="sin G19 -9167873"/>
              <a:gd name="G22" fmla="+- G20 10800 0"/>
              <a:gd name="G23" fmla="+- G21 10800 0"/>
              <a:gd name="G24" fmla="+- 10800 0 G20"/>
              <a:gd name="G25" fmla="+- 5457 10800 0"/>
              <a:gd name="G26" fmla="?: G9 G17 G25"/>
              <a:gd name="G27" fmla="?: G9 0 21600"/>
              <a:gd name="G28" fmla="cos 10800 -9167873"/>
              <a:gd name="G29" fmla="sin 10800 -9167873"/>
              <a:gd name="G30" fmla="sin 5457 -9167873"/>
              <a:gd name="G31" fmla="+- G28 10800 0"/>
              <a:gd name="G32" fmla="+- G29 10800 0"/>
              <a:gd name="G33" fmla="+- G30 10800 0"/>
              <a:gd name="G34" fmla="?: G4 0 G31"/>
              <a:gd name="G35" fmla="?: -9167873 G34 0"/>
              <a:gd name="G36" fmla="?: G6 G35 G31"/>
              <a:gd name="G37" fmla="+- 21600 0 G36"/>
              <a:gd name="G38" fmla="?: G4 0 G33"/>
              <a:gd name="G39" fmla="?: -9167873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82 w 21600"/>
              <a:gd name="T15" fmla="*/ 5562 h 21600"/>
              <a:gd name="T16" fmla="*/ 10800 w 21600"/>
              <a:gd name="T17" fmla="*/ 5343 h 21600"/>
              <a:gd name="T18" fmla="*/ 17018 w 21600"/>
              <a:gd name="T19" fmla="*/ 556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6626" y="7284"/>
                </a:moveTo>
                <a:cubicBezTo>
                  <a:pt x="7663" y="6053"/>
                  <a:pt x="9190" y="5342"/>
                  <a:pt x="10800" y="5343"/>
                </a:cubicBezTo>
                <a:cubicBezTo>
                  <a:pt x="12409" y="5343"/>
                  <a:pt x="13936" y="6053"/>
                  <a:pt x="14973" y="7284"/>
                </a:cubicBezTo>
                <a:lnTo>
                  <a:pt x="19060" y="3842"/>
                </a:lnTo>
                <a:cubicBezTo>
                  <a:pt x="17007" y="1406"/>
                  <a:pt x="13985" y="-1"/>
                  <a:pt x="10799" y="0"/>
                </a:cubicBezTo>
                <a:cubicBezTo>
                  <a:pt x="7614" y="0"/>
                  <a:pt x="4592" y="1406"/>
                  <a:pt x="2539" y="3842"/>
                </a:cubicBez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7" name="AutoShape 15"/>
          <p:cNvSpPr>
            <a:spLocks noChangeArrowheads="1"/>
          </p:cNvSpPr>
          <p:nvPr/>
        </p:nvSpPr>
        <p:spPr bwMode="auto">
          <a:xfrm rot="8245489">
            <a:off x="5418138" y="1981200"/>
            <a:ext cx="422275" cy="488950"/>
          </a:xfrm>
          <a:custGeom>
            <a:avLst/>
            <a:gdLst>
              <a:gd name="G0" fmla="+- 5457 0 0"/>
              <a:gd name="G1" fmla="+- -9167873 0 0"/>
              <a:gd name="G2" fmla="+- 0 0 -9167873"/>
              <a:gd name="T0" fmla="*/ 0 256 1"/>
              <a:gd name="T1" fmla="*/ 180 256 1"/>
              <a:gd name="G3" fmla="+- -9167873 T0 T1"/>
              <a:gd name="T2" fmla="*/ 0 256 1"/>
              <a:gd name="T3" fmla="*/ 90 256 1"/>
              <a:gd name="G4" fmla="+- -9167873 T2 T3"/>
              <a:gd name="G5" fmla="*/ G4 2 1"/>
              <a:gd name="T4" fmla="*/ 90 256 1"/>
              <a:gd name="T5" fmla="*/ 0 256 1"/>
              <a:gd name="G6" fmla="+- -9167873 T4 T5"/>
              <a:gd name="G7" fmla="*/ G6 2 1"/>
              <a:gd name="G8" fmla="abs -9167873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457"/>
              <a:gd name="G18" fmla="*/ 5457 1 2"/>
              <a:gd name="G19" fmla="+- G18 5400 0"/>
              <a:gd name="G20" fmla="cos G19 -9167873"/>
              <a:gd name="G21" fmla="sin G19 -9167873"/>
              <a:gd name="G22" fmla="+- G20 10800 0"/>
              <a:gd name="G23" fmla="+- G21 10800 0"/>
              <a:gd name="G24" fmla="+- 10800 0 G20"/>
              <a:gd name="G25" fmla="+- 5457 10800 0"/>
              <a:gd name="G26" fmla="?: G9 G17 G25"/>
              <a:gd name="G27" fmla="?: G9 0 21600"/>
              <a:gd name="G28" fmla="cos 10800 -9167873"/>
              <a:gd name="G29" fmla="sin 10800 -9167873"/>
              <a:gd name="G30" fmla="sin 5457 -9167873"/>
              <a:gd name="G31" fmla="+- G28 10800 0"/>
              <a:gd name="G32" fmla="+- G29 10800 0"/>
              <a:gd name="G33" fmla="+- G30 10800 0"/>
              <a:gd name="G34" fmla="?: G4 0 G31"/>
              <a:gd name="G35" fmla="?: -9167873 G34 0"/>
              <a:gd name="G36" fmla="?: G6 G35 G31"/>
              <a:gd name="G37" fmla="+- 21600 0 G36"/>
              <a:gd name="G38" fmla="?: G4 0 G33"/>
              <a:gd name="G39" fmla="?: -9167873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4582 w 21600"/>
              <a:gd name="T15" fmla="*/ 5562 h 21600"/>
              <a:gd name="T16" fmla="*/ 10800 w 21600"/>
              <a:gd name="T17" fmla="*/ 5343 h 21600"/>
              <a:gd name="T18" fmla="*/ 17018 w 21600"/>
              <a:gd name="T19" fmla="*/ 556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6626" y="7284"/>
                </a:moveTo>
                <a:cubicBezTo>
                  <a:pt x="7663" y="6053"/>
                  <a:pt x="9190" y="5342"/>
                  <a:pt x="10800" y="5343"/>
                </a:cubicBezTo>
                <a:cubicBezTo>
                  <a:pt x="12409" y="5343"/>
                  <a:pt x="13936" y="6053"/>
                  <a:pt x="14973" y="7284"/>
                </a:cubicBezTo>
                <a:lnTo>
                  <a:pt x="19060" y="3842"/>
                </a:lnTo>
                <a:cubicBezTo>
                  <a:pt x="17007" y="1406"/>
                  <a:pt x="13985" y="-1"/>
                  <a:pt x="10799" y="0"/>
                </a:cubicBezTo>
                <a:cubicBezTo>
                  <a:pt x="7614" y="0"/>
                  <a:pt x="4592" y="1406"/>
                  <a:pt x="2539" y="3842"/>
                </a:cubicBez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8" name="Rectangle 16"/>
          <p:cNvSpPr>
            <a:spLocks noChangeArrowheads="1"/>
          </p:cNvSpPr>
          <p:nvPr/>
        </p:nvSpPr>
        <p:spPr bwMode="auto">
          <a:xfrm>
            <a:off x="5768975" y="1079500"/>
            <a:ext cx="71438" cy="11430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89" name="Rectangle 17"/>
          <p:cNvSpPr>
            <a:spLocks noChangeArrowheads="1"/>
          </p:cNvSpPr>
          <p:nvPr/>
        </p:nvSpPr>
        <p:spPr bwMode="auto">
          <a:xfrm>
            <a:off x="5992813" y="863600"/>
            <a:ext cx="563562" cy="762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0" name="Rectangle 18"/>
          <p:cNvSpPr>
            <a:spLocks noChangeArrowheads="1"/>
          </p:cNvSpPr>
          <p:nvPr/>
        </p:nvSpPr>
        <p:spPr bwMode="auto">
          <a:xfrm>
            <a:off x="6191250" y="1219200"/>
            <a:ext cx="1830388" cy="990600"/>
          </a:xfrm>
          <a:prstGeom prst="rect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1" name="Line 19"/>
          <p:cNvSpPr>
            <a:spLocks noChangeShapeType="1"/>
          </p:cNvSpPr>
          <p:nvPr/>
        </p:nvSpPr>
        <p:spPr bwMode="auto">
          <a:xfrm>
            <a:off x="6191250" y="914400"/>
            <a:ext cx="0" cy="1524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2" name="Line 20"/>
          <p:cNvSpPr>
            <a:spLocks noChangeShapeType="1"/>
          </p:cNvSpPr>
          <p:nvPr/>
        </p:nvSpPr>
        <p:spPr bwMode="auto">
          <a:xfrm>
            <a:off x="8021638" y="914400"/>
            <a:ext cx="0" cy="1524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3" name="Line 21"/>
          <p:cNvSpPr>
            <a:spLocks noChangeShapeType="1"/>
          </p:cNvSpPr>
          <p:nvPr/>
        </p:nvSpPr>
        <p:spPr bwMode="auto">
          <a:xfrm>
            <a:off x="6191250" y="1066800"/>
            <a:ext cx="0" cy="1143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4" name="Line 22"/>
          <p:cNvSpPr>
            <a:spLocks noChangeShapeType="1"/>
          </p:cNvSpPr>
          <p:nvPr/>
        </p:nvSpPr>
        <p:spPr bwMode="auto">
          <a:xfrm>
            <a:off x="8021638" y="1066800"/>
            <a:ext cx="0" cy="1143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5" name="Line 23"/>
          <p:cNvSpPr>
            <a:spLocks noChangeShapeType="1"/>
          </p:cNvSpPr>
          <p:nvPr/>
        </p:nvSpPr>
        <p:spPr bwMode="auto">
          <a:xfrm>
            <a:off x="6191250" y="2209800"/>
            <a:ext cx="1830388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6" name="Line 24"/>
          <p:cNvSpPr>
            <a:spLocks noChangeShapeType="1"/>
          </p:cNvSpPr>
          <p:nvPr/>
        </p:nvSpPr>
        <p:spPr bwMode="auto">
          <a:xfrm>
            <a:off x="7107238" y="2209800"/>
            <a:ext cx="0" cy="5334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7" name="Line 25"/>
          <p:cNvSpPr>
            <a:spLocks noChangeShapeType="1"/>
          </p:cNvSpPr>
          <p:nvPr/>
        </p:nvSpPr>
        <p:spPr bwMode="auto">
          <a:xfrm flipH="1">
            <a:off x="6191250" y="2209800"/>
            <a:ext cx="915988" cy="5334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8" name="Line 26"/>
          <p:cNvSpPr>
            <a:spLocks noChangeShapeType="1"/>
          </p:cNvSpPr>
          <p:nvPr/>
        </p:nvSpPr>
        <p:spPr bwMode="auto">
          <a:xfrm>
            <a:off x="7107238" y="2209800"/>
            <a:ext cx="914400" cy="5334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499" name="Line 27"/>
          <p:cNvSpPr>
            <a:spLocks noChangeShapeType="1"/>
          </p:cNvSpPr>
          <p:nvPr/>
        </p:nvSpPr>
        <p:spPr bwMode="auto">
          <a:xfrm>
            <a:off x="563563" y="3505200"/>
            <a:ext cx="429101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0" name="Freeform 28"/>
          <p:cNvSpPr>
            <a:spLocks/>
          </p:cNvSpPr>
          <p:nvPr/>
        </p:nvSpPr>
        <p:spPr bwMode="auto">
          <a:xfrm>
            <a:off x="2884488" y="3505200"/>
            <a:ext cx="1900237" cy="6096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144" y="240"/>
              </a:cxn>
              <a:cxn ang="0">
                <a:pos x="288" y="144"/>
              </a:cxn>
              <a:cxn ang="0">
                <a:pos x="576" y="48"/>
              </a:cxn>
              <a:cxn ang="0">
                <a:pos x="1296" y="0"/>
              </a:cxn>
            </a:cxnLst>
            <a:rect l="0" t="0" r="r" b="b"/>
            <a:pathLst>
              <a:path w="1296" h="384">
                <a:moveTo>
                  <a:pt x="0" y="384"/>
                </a:moveTo>
                <a:cubicBezTo>
                  <a:pt x="48" y="332"/>
                  <a:pt x="96" y="280"/>
                  <a:pt x="144" y="240"/>
                </a:cubicBezTo>
                <a:cubicBezTo>
                  <a:pt x="192" y="200"/>
                  <a:pt x="216" y="176"/>
                  <a:pt x="288" y="144"/>
                </a:cubicBezTo>
                <a:cubicBezTo>
                  <a:pt x="360" y="112"/>
                  <a:pt x="408" y="72"/>
                  <a:pt x="576" y="48"/>
                </a:cubicBezTo>
                <a:cubicBezTo>
                  <a:pt x="744" y="24"/>
                  <a:pt x="1176" y="8"/>
                  <a:pt x="1296" y="0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1" name="Freeform 29"/>
          <p:cNvSpPr>
            <a:spLocks/>
          </p:cNvSpPr>
          <p:nvPr/>
        </p:nvSpPr>
        <p:spPr bwMode="auto">
          <a:xfrm>
            <a:off x="844550" y="3505200"/>
            <a:ext cx="1477963" cy="609600"/>
          </a:xfrm>
          <a:custGeom>
            <a:avLst/>
            <a:gdLst/>
            <a:ahLst/>
            <a:cxnLst>
              <a:cxn ang="0">
                <a:pos x="1008" y="384"/>
              </a:cxn>
              <a:cxn ang="0">
                <a:pos x="864" y="240"/>
              </a:cxn>
              <a:cxn ang="0">
                <a:pos x="672" y="144"/>
              </a:cxn>
              <a:cxn ang="0">
                <a:pos x="336" y="48"/>
              </a:cxn>
              <a:cxn ang="0">
                <a:pos x="0" y="0"/>
              </a:cxn>
            </a:cxnLst>
            <a:rect l="0" t="0" r="r" b="b"/>
            <a:pathLst>
              <a:path w="1008" h="384">
                <a:moveTo>
                  <a:pt x="1008" y="384"/>
                </a:moveTo>
                <a:cubicBezTo>
                  <a:pt x="964" y="332"/>
                  <a:pt x="920" y="280"/>
                  <a:pt x="864" y="240"/>
                </a:cubicBezTo>
                <a:cubicBezTo>
                  <a:pt x="808" y="200"/>
                  <a:pt x="760" y="176"/>
                  <a:pt x="672" y="144"/>
                </a:cubicBezTo>
                <a:cubicBezTo>
                  <a:pt x="584" y="112"/>
                  <a:pt x="448" y="72"/>
                  <a:pt x="336" y="48"/>
                </a:cubicBezTo>
                <a:cubicBezTo>
                  <a:pt x="224" y="24"/>
                  <a:pt x="56" y="8"/>
                  <a:pt x="0" y="0"/>
                </a:cubicBezTo>
              </a:path>
            </a:pathLst>
          </a:custGeom>
          <a:noFill/>
          <a:ln w="28575" cap="flat" cmpd="sng">
            <a:solidFill>
              <a:srgbClr val="0000FF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2" name="Line 30"/>
          <p:cNvSpPr>
            <a:spLocks noChangeShapeType="1"/>
          </p:cNvSpPr>
          <p:nvPr/>
        </p:nvSpPr>
        <p:spPr bwMode="auto">
          <a:xfrm flipH="1">
            <a:off x="520700" y="3505200"/>
            <a:ext cx="3238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3" name="Line 31"/>
          <p:cNvSpPr>
            <a:spLocks noChangeShapeType="1"/>
          </p:cNvSpPr>
          <p:nvPr/>
        </p:nvSpPr>
        <p:spPr bwMode="auto">
          <a:xfrm>
            <a:off x="4362450" y="3505200"/>
            <a:ext cx="422275" cy="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4" name="Line 32"/>
          <p:cNvSpPr>
            <a:spLocks noChangeShapeType="1"/>
          </p:cNvSpPr>
          <p:nvPr/>
        </p:nvSpPr>
        <p:spPr bwMode="auto">
          <a:xfrm>
            <a:off x="200025" y="4114800"/>
            <a:ext cx="2122488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5" name="Line 33"/>
          <p:cNvSpPr>
            <a:spLocks noChangeShapeType="1"/>
          </p:cNvSpPr>
          <p:nvPr/>
        </p:nvSpPr>
        <p:spPr bwMode="auto">
          <a:xfrm flipH="1">
            <a:off x="352425" y="914400"/>
            <a:ext cx="5416550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6" name="AutoShape 34"/>
          <p:cNvSpPr>
            <a:spLocks noChangeArrowheads="1"/>
          </p:cNvSpPr>
          <p:nvPr/>
        </p:nvSpPr>
        <p:spPr bwMode="auto">
          <a:xfrm rot="694511">
            <a:off x="6351588" y="863600"/>
            <a:ext cx="422275" cy="457200"/>
          </a:xfrm>
          <a:custGeom>
            <a:avLst/>
            <a:gdLst>
              <a:gd name="G0" fmla="+- -1113400 0 0"/>
              <a:gd name="G1" fmla="+- -7353319 0 0"/>
              <a:gd name="G2" fmla="+- -1113400 0 -7353319"/>
              <a:gd name="G3" fmla="+- 10800 0 0"/>
              <a:gd name="G4" fmla="+- 0 0 -111340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156 0 0"/>
              <a:gd name="G9" fmla="+- 0 0 -7353319"/>
              <a:gd name="G10" fmla="+- 7156 0 2700"/>
              <a:gd name="G11" fmla="cos G10 -1113400"/>
              <a:gd name="G12" fmla="sin G10 -1113400"/>
              <a:gd name="G13" fmla="cos 13500 -1113400"/>
              <a:gd name="G14" fmla="sin 13500 -1113400"/>
              <a:gd name="G15" fmla="+- G11 10800 0"/>
              <a:gd name="G16" fmla="+- G12 10800 0"/>
              <a:gd name="G17" fmla="+- G13 10800 0"/>
              <a:gd name="G18" fmla="+- G14 10800 0"/>
              <a:gd name="G19" fmla="*/ 7156 1 2"/>
              <a:gd name="G20" fmla="+- G19 5400 0"/>
              <a:gd name="G21" fmla="cos G20 -1113400"/>
              <a:gd name="G22" fmla="sin G20 -1113400"/>
              <a:gd name="G23" fmla="+- G21 10800 0"/>
              <a:gd name="G24" fmla="+- G12 G23 G22"/>
              <a:gd name="G25" fmla="+- G22 G23 G11"/>
              <a:gd name="G26" fmla="cos 10800 -1113400"/>
              <a:gd name="G27" fmla="sin 10800 -1113400"/>
              <a:gd name="G28" fmla="cos 7156 -1113400"/>
              <a:gd name="G29" fmla="sin 7156 -111340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353319"/>
              <a:gd name="G36" fmla="sin G34 -7353319"/>
              <a:gd name="G37" fmla="+/ -7353319 -111340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156 G39"/>
              <a:gd name="G43" fmla="sin 7156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5433 w 21600"/>
              <a:gd name="T5" fmla="*/ 1044 h 21600"/>
              <a:gd name="T6" fmla="*/ 7407 w 21600"/>
              <a:gd name="T7" fmla="*/ 2487 h 21600"/>
              <a:gd name="T8" fmla="*/ 13869 w 21600"/>
              <a:gd name="T9" fmla="*/ 4335 h 21600"/>
              <a:gd name="T10" fmla="*/ 23710 w 21600"/>
              <a:gd name="T11" fmla="*/ 6855 h 21600"/>
              <a:gd name="T12" fmla="*/ 20707 w 21600"/>
              <a:gd name="T13" fmla="*/ 12501 h 21600"/>
              <a:gd name="T14" fmla="*/ 15061 w 21600"/>
              <a:gd name="T15" fmla="*/ 9497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7643" y="8709"/>
                </a:moveTo>
                <a:cubicBezTo>
                  <a:pt x="16724" y="5699"/>
                  <a:pt x="13946" y="3644"/>
                  <a:pt x="10800" y="3644"/>
                </a:cubicBezTo>
                <a:cubicBezTo>
                  <a:pt x="9872" y="3643"/>
                  <a:pt x="8954" y="3824"/>
                  <a:pt x="8095" y="4174"/>
                </a:cubicBezTo>
                <a:lnTo>
                  <a:pt x="6718" y="800"/>
                </a:lnTo>
                <a:cubicBezTo>
                  <a:pt x="8014" y="271"/>
                  <a:pt x="9400" y="-1"/>
                  <a:pt x="10800" y="0"/>
                </a:cubicBezTo>
                <a:cubicBezTo>
                  <a:pt x="15549" y="0"/>
                  <a:pt x="19741" y="3102"/>
                  <a:pt x="21128" y="7644"/>
                </a:cubicBezTo>
                <a:lnTo>
                  <a:pt x="23710" y="6855"/>
                </a:lnTo>
                <a:lnTo>
                  <a:pt x="20707" y="12501"/>
                </a:lnTo>
                <a:lnTo>
                  <a:pt x="15061" y="9497"/>
                </a:lnTo>
                <a:lnTo>
                  <a:pt x="17643" y="8709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7" name="AutoShape 35"/>
          <p:cNvSpPr>
            <a:spLocks noChangeArrowheads="1"/>
          </p:cNvSpPr>
          <p:nvPr/>
        </p:nvSpPr>
        <p:spPr bwMode="auto">
          <a:xfrm>
            <a:off x="7880350" y="1143000"/>
            <a:ext cx="141288" cy="76200"/>
          </a:xfrm>
          <a:prstGeom prst="flowChartMer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8" name="AutoShape 36"/>
          <p:cNvSpPr>
            <a:spLocks noChangeArrowheads="1"/>
          </p:cNvSpPr>
          <p:nvPr/>
        </p:nvSpPr>
        <p:spPr bwMode="auto">
          <a:xfrm>
            <a:off x="2322513" y="4038600"/>
            <a:ext cx="139700" cy="76200"/>
          </a:xfrm>
          <a:prstGeom prst="flowChartMerg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09" name="Line 37"/>
          <p:cNvSpPr>
            <a:spLocks noChangeShapeType="1"/>
          </p:cNvSpPr>
          <p:nvPr/>
        </p:nvSpPr>
        <p:spPr bwMode="auto">
          <a:xfrm>
            <a:off x="788988" y="3505200"/>
            <a:ext cx="0" cy="609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10" name="Line 38"/>
          <p:cNvSpPr>
            <a:spLocks noChangeShapeType="1"/>
          </p:cNvSpPr>
          <p:nvPr/>
        </p:nvSpPr>
        <p:spPr bwMode="auto">
          <a:xfrm>
            <a:off x="784225" y="2730500"/>
            <a:ext cx="0" cy="762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11" name="Line 39"/>
          <p:cNvSpPr>
            <a:spLocks noChangeShapeType="1"/>
          </p:cNvSpPr>
          <p:nvPr/>
        </p:nvSpPr>
        <p:spPr bwMode="auto">
          <a:xfrm>
            <a:off x="784225" y="914400"/>
            <a:ext cx="0" cy="1828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12" name="Line 40"/>
          <p:cNvSpPr>
            <a:spLocks noChangeShapeType="1"/>
          </p:cNvSpPr>
          <p:nvPr/>
        </p:nvSpPr>
        <p:spPr bwMode="auto">
          <a:xfrm>
            <a:off x="8021638" y="1066800"/>
            <a:ext cx="0" cy="11430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13" name="Line 41"/>
          <p:cNvSpPr>
            <a:spLocks noChangeShapeType="1"/>
          </p:cNvSpPr>
          <p:nvPr/>
        </p:nvSpPr>
        <p:spPr bwMode="auto">
          <a:xfrm flipH="1">
            <a:off x="2884488" y="5029200"/>
            <a:ext cx="492125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14" name="Line 42"/>
          <p:cNvSpPr>
            <a:spLocks noChangeShapeType="1"/>
          </p:cNvSpPr>
          <p:nvPr/>
        </p:nvSpPr>
        <p:spPr bwMode="auto">
          <a:xfrm flipH="1">
            <a:off x="2884488" y="6019800"/>
            <a:ext cx="703262" cy="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15" name="Line 43"/>
          <p:cNvSpPr>
            <a:spLocks noChangeShapeType="1"/>
          </p:cNvSpPr>
          <p:nvPr/>
        </p:nvSpPr>
        <p:spPr bwMode="auto">
          <a:xfrm>
            <a:off x="3025775" y="2743200"/>
            <a:ext cx="0" cy="22860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16" name="Line 44"/>
          <p:cNvSpPr>
            <a:spLocks noChangeShapeType="1"/>
          </p:cNvSpPr>
          <p:nvPr/>
        </p:nvSpPr>
        <p:spPr bwMode="auto">
          <a:xfrm>
            <a:off x="3517900" y="2743200"/>
            <a:ext cx="0" cy="3276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17" name="Text Box 45"/>
          <p:cNvSpPr txBox="1">
            <a:spLocks noChangeArrowheads="1"/>
          </p:cNvSpPr>
          <p:nvPr/>
        </p:nvSpPr>
        <p:spPr bwMode="auto">
          <a:xfrm>
            <a:off x="8108950" y="974725"/>
            <a:ext cx="704850" cy="576263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200" b="1">
                <a:solidFill>
                  <a:schemeClr val="tx2"/>
                </a:solidFill>
              </a:rPr>
              <a:t>Esquema</a:t>
            </a:r>
          </a:p>
          <a:p>
            <a:pPr algn="ctr"/>
            <a:r>
              <a:rPr lang="es-AR" sz="1200" b="1">
                <a:solidFill>
                  <a:schemeClr val="tx2"/>
                </a:solidFill>
              </a:rPr>
              <a:t>fuera de</a:t>
            </a:r>
          </a:p>
          <a:p>
            <a:pPr algn="ctr"/>
            <a:r>
              <a:rPr lang="es-AR" sz="1200" b="1">
                <a:solidFill>
                  <a:schemeClr val="tx2"/>
                </a:solidFill>
              </a:rPr>
              <a:t>escala</a:t>
            </a:r>
          </a:p>
        </p:txBody>
      </p:sp>
      <p:sp>
        <p:nvSpPr>
          <p:cNvPr id="1129518" name="Text Box 46"/>
          <p:cNvSpPr txBox="1">
            <a:spLocks noChangeArrowheads="1"/>
          </p:cNvSpPr>
          <p:nvPr/>
        </p:nvSpPr>
        <p:spPr bwMode="auto">
          <a:xfrm>
            <a:off x="5119688" y="2835275"/>
            <a:ext cx="3800475" cy="585788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200" b="1">
                <a:solidFill>
                  <a:srgbClr val="000080"/>
                </a:solidFill>
              </a:rPr>
              <a:t>Cañería de 1” con 3 codos, más una válvula de compuerta más una válvula de retención. El largo desde la bomba hasta el tanque es de 60 m. . </a:t>
            </a:r>
          </a:p>
        </p:txBody>
      </p:sp>
      <p:sp>
        <p:nvSpPr>
          <p:cNvPr id="1129519" name="Text Box 47"/>
          <p:cNvSpPr txBox="1">
            <a:spLocks noChangeArrowheads="1"/>
          </p:cNvSpPr>
          <p:nvPr/>
        </p:nvSpPr>
        <p:spPr bwMode="auto">
          <a:xfrm>
            <a:off x="808038" y="2984500"/>
            <a:ext cx="6238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/>
            <a:r>
              <a:rPr lang="es-AR" sz="1600" b="1">
                <a:solidFill>
                  <a:srgbClr val="000000"/>
                </a:solidFill>
              </a:rPr>
              <a:t>17 m</a:t>
            </a:r>
          </a:p>
        </p:txBody>
      </p:sp>
      <p:sp>
        <p:nvSpPr>
          <p:cNvPr id="1129520" name="Text Box 48"/>
          <p:cNvSpPr txBox="1">
            <a:spLocks noChangeArrowheads="1"/>
          </p:cNvSpPr>
          <p:nvPr/>
        </p:nvSpPr>
        <p:spPr bwMode="auto">
          <a:xfrm>
            <a:off x="873125" y="1828800"/>
            <a:ext cx="463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600" b="1">
                <a:solidFill>
                  <a:srgbClr val="000000"/>
                </a:solidFill>
              </a:rPr>
              <a:t>10 m</a:t>
            </a:r>
          </a:p>
        </p:txBody>
      </p:sp>
      <p:sp>
        <p:nvSpPr>
          <p:cNvPr id="1129521" name="Rectangle 49"/>
          <p:cNvSpPr>
            <a:spLocks noChangeArrowheads="1"/>
          </p:cNvSpPr>
          <p:nvPr/>
        </p:nvSpPr>
        <p:spPr bwMode="auto">
          <a:xfrm>
            <a:off x="889000" y="3670300"/>
            <a:ext cx="3508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600" b="1">
                <a:solidFill>
                  <a:schemeClr val="accent1"/>
                </a:solidFill>
                <a:sym typeface="Symbol" pitchFamily="18" charset="2"/>
              </a:rPr>
              <a:t>3 m</a:t>
            </a:r>
            <a:endParaRPr lang="es-AR" sz="1600" b="1">
              <a:solidFill>
                <a:schemeClr val="accent1"/>
              </a:solidFill>
            </a:endParaRPr>
          </a:p>
        </p:txBody>
      </p:sp>
      <p:sp>
        <p:nvSpPr>
          <p:cNvPr id="1129522" name="Text Box 50"/>
          <p:cNvSpPr txBox="1">
            <a:spLocks noChangeArrowheads="1"/>
          </p:cNvSpPr>
          <p:nvPr/>
        </p:nvSpPr>
        <p:spPr bwMode="auto">
          <a:xfrm>
            <a:off x="3067050" y="3965575"/>
            <a:ext cx="3460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200" b="1">
                <a:solidFill>
                  <a:srgbClr val="003300"/>
                </a:solidFill>
              </a:rPr>
              <a:t>40 m</a:t>
            </a:r>
          </a:p>
        </p:txBody>
      </p:sp>
      <p:sp>
        <p:nvSpPr>
          <p:cNvPr id="1129523" name="Rectangle 51"/>
          <p:cNvSpPr>
            <a:spLocks noChangeArrowheads="1"/>
          </p:cNvSpPr>
          <p:nvPr/>
        </p:nvSpPr>
        <p:spPr bwMode="auto">
          <a:xfrm>
            <a:off x="3575050" y="4572000"/>
            <a:ext cx="3460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200" b="1">
                <a:solidFill>
                  <a:srgbClr val="003300"/>
                </a:solidFill>
              </a:rPr>
              <a:t>60 m</a:t>
            </a:r>
          </a:p>
        </p:txBody>
      </p:sp>
      <p:sp>
        <p:nvSpPr>
          <p:cNvPr id="1129524" name="Text Box 52"/>
          <p:cNvSpPr txBox="1">
            <a:spLocks noChangeArrowheads="1"/>
          </p:cNvSpPr>
          <p:nvPr/>
        </p:nvSpPr>
        <p:spPr bwMode="auto">
          <a:xfrm>
            <a:off x="4375150" y="3544888"/>
            <a:ext cx="4573588" cy="1952625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es-AR" sz="1400" b="1">
                <a:solidFill>
                  <a:srgbClr val="000080"/>
                </a:solidFill>
              </a:rPr>
              <a:t> Dado que  </a:t>
            </a:r>
            <a:r>
              <a:rPr lang="es-AR" sz="1400" b="1">
                <a:solidFill>
                  <a:schemeClr val="accent1"/>
                </a:solidFill>
                <a:sym typeface="Symbol" pitchFamily="18" charset="2"/>
              </a:rPr>
              <a:t>H </a:t>
            </a:r>
            <a:r>
              <a:rPr lang="es-AR" sz="1400" b="1">
                <a:sym typeface="Symbol" pitchFamily="18" charset="2"/>
              </a:rPr>
              <a:t>varía según el caudal y el “específico”</a:t>
            </a:r>
            <a:endParaRPr lang="es-AR" sz="1400" b="1" u="sng"/>
          </a:p>
          <a:p>
            <a:r>
              <a:rPr lang="es-AR" sz="1400" b="1">
                <a:solidFill>
                  <a:srgbClr val="000080"/>
                </a:solidFill>
              </a:rPr>
              <a:t> 1 – </a:t>
            </a:r>
            <a:r>
              <a:rPr lang="es-AR" sz="1400" b="1">
                <a:solidFill>
                  <a:schemeClr val="accent1"/>
                </a:solidFill>
                <a:sym typeface="Symbol" pitchFamily="18" charset="2"/>
              </a:rPr>
              <a:t>H </a:t>
            </a:r>
            <a:r>
              <a:rPr lang="es-AR" sz="1400" b="1">
                <a:solidFill>
                  <a:srgbClr val="000080"/>
                </a:solidFill>
              </a:rPr>
              <a:t>= Q / Q</a:t>
            </a:r>
            <a:r>
              <a:rPr lang="es-AR" sz="1400" b="1" baseline="-25000">
                <a:solidFill>
                  <a:srgbClr val="000080"/>
                </a:solidFill>
              </a:rPr>
              <a:t>e</a:t>
            </a:r>
            <a:r>
              <a:rPr lang="es-AR" sz="1400" b="1">
                <a:solidFill>
                  <a:srgbClr val="000080"/>
                </a:solidFill>
              </a:rPr>
              <a:t> = 2,1 / 0,7 = </a:t>
            </a:r>
            <a:r>
              <a:rPr lang="es-AR" sz="1400" b="1">
                <a:solidFill>
                  <a:schemeClr val="accent1"/>
                </a:solidFill>
              </a:rPr>
              <a:t>3 m</a:t>
            </a:r>
            <a:r>
              <a:rPr lang="es-AR" sz="1400" b="1">
                <a:solidFill>
                  <a:srgbClr val="000080"/>
                </a:solidFill>
              </a:rPr>
              <a:t>  </a:t>
            </a:r>
          </a:p>
          <a:p>
            <a:r>
              <a:rPr lang="es-AR" sz="1400" b="1">
                <a:solidFill>
                  <a:srgbClr val="000080"/>
                </a:solidFill>
              </a:rPr>
              <a:t> 2 - La longitud “L” total a considerar es: 3 x 1,1m + 1,1m + 4,0 m + 60 m = 68,4 m</a:t>
            </a:r>
          </a:p>
          <a:p>
            <a:r>
              <a:rPr lang="es-AR" sz="1400" b="1">
                <a:solidFill>
                  <a:srgbClr val="000080"/>
                </a:solidFill>
              </a:rPr>
              <a:t> De tabla de pérdidas según el caudal: 6,94% x 68,4m = </a:t>
            </a:r>
            <a:r>
              <a:rPr lang="es-AR" sz="1400" b="1" u="sng">
                <a:solidFill>
                  <a:srgbClr val="000080"/>
                </a:solidFill>
              </a:rPr>
              <a:t>4,7 m</a:t>
            </a:r>
            <a:r>
              <a:rPr lang="es-AR" sz="1400" b="1">
                <a:solidFill>
                  <a:srgbClr val="000080"/>
                </a:solidFill>
              </a:rPr>
              <a:t>. La altura manométrica total H</a:t>
            </a:r>
            <a:r>
              <a:rPr lang="es-AR" sz="1400" b="1" baseline="-25000">
                <a:solidFill>
                  <a:srgbClr val="000080"/>
                </a:solidFill>
              </a:rPr>
              <a:t>MT</a:t>
            </a:r>
            <a:r>
              <a:rPr lang="es-AR" sz="1400" b="1">
                <a:solidFill>
                  <a:srgbClr val="000080"/>
                </a:solidFill>
              </a:rPr>
              <a:t> será: </a:t>
            </a:r>
            <a:r>
              <a:rPr lang="es-AR" sz="1400" b="1">
                <a:solidFill>
                  <a:srgbClr val="000000"/>
                </a:solidFill>
              </a:rPr>
              <a:t>H</a:t>
            </a:r>
            <a:r>
              <a:rPr lang="es-AR" sz="1400" b="1" baseline="-25000">
                <a:solidFill>
                  <a:srgbClr val="000000"/>
                </a:solidFill>
              </a:rPr>
              <a:t>E</a:t>
            </a:r>
            <a:r>
              <a:rPr lang="es-AR" sz="1400" b="1">
                <a:solidFill>
                  <a:srgbClr val="000080"/>
                </a:solidFill>
              </a:rPr>
              <a:t> + </a:t>
            </a:r>
            <a:r>
              <a:rPr lang="es-AR" sz="1400" b="1">
                <a:solidFill>
                  <a:srgbClr val="FF3300"/>
                </a:solidFill>
                <a:sym typeface="Symbol" pitchFamily="18" charset="2"/>
              </a:rPr>
              <a:t>H</a:t>
            </a:r>
            <a:r>
              <a:rPr lang="es-AR" sz="1400" b="1" baseline="-25000">
                <a:solidFill>
                  <a:srgbClr val="FF3300"/>
                </a:solidFill>
                <a:sym typeface="Symbol" pitchFamily="18" charset="2"/>
              </a:rPr>
              <a:t>f</a:t>
            </a:r>
            <a:r>
              <a:rPr lang="es-AR" sz="1400" b="1">
                <a:solidFill>
                  <a:srgbClr val="FF3300"/>
                </a:solidFill>
                <a:sym typeface="Symbol" pitchFamily="18" charset="2"/>
              </a:rPr>
              <a:t> </a:t>
            </a:r>
            <a:r>
              <a:rPr lang="es-AR" sz="1400" b="1">
                <a:sym typeface="Symbol" pitchFamily="18" charset="2"/>
              </a:rPr>
              <a:t>= </a:t>
            </a:r>
            <a:r>
              <a:rPr lang="es-AR" sz="1400" b="1">
                <a:solidFill>
                  <a:srgbClr val="000000"/>
                </a:solidFill>
                <a:sym typeface="Symbol" pitchFamily="18" charset="2"/>
              </a:rPr>
              <a:t>27 m</a:t>
            </a:r>
            <a:r>
              <a:rPr lang="es-AR" sz="1400" b="1">
                <a:sym typeface="Symbol" pitchFamily="18" charset="2"/>
              </a:rPr>
              <a:t> + </a:t>
            </a:r>
            <a:r>
              <a:rPr lang="es-AR" sz="1400" b="1">
                <a:solidFill>
                  <a:schemeClr val="accent1"/>
                </a:solidFill>
                <a:sym typeface="Symbol" pitchFamily="18" charset="2"/>
              </a:rPr>
              <a:t>3 m</a:t>
            </a:r>
            <a:r>
              <a:rPr lang="es-AR" sz="1400" b="1">
                <a:sym typeface="Symbol" pitchFamily="18" charset="2"/>
              </a:rPr>
              <a:t> + </a:t>
            </a:r>
            <a:r>
              <a:rPr lang="es-AR" sz="1400" b="1">
                <a:solidFill>
                  <a:srgbClr val="FF3300"/>
                </a:solidFill>
                <a:sym typeface="Symbol" pitchFamily="18" charset="2"/>
              </a:rPr>
              <a:t>4,7 m</a:t>
            </a:r>
            <a:r>
              <a:rPr lang="es-AR" sz="1400" b="1">
                <a:sym typeface="Symbol" pitchFamily="18" charset="2"/>
              </a:rPr>
              <a:t> =&gt; </a:t>
            </a:r>
            <a:r>
              <a:rPr lang="es-AR" sz="1400" b="1" u="sng">
                <a:solidFill>
                  <a:srgbClr val="000080"/>
                </a:solidFill>
              </a:rPr>
              <a:t>H</a:t>
            </a:r>
            <a:r>
              <a:rPr lang="es-AR" sz="1400" b="1" u="sng" baseline="-25000">
                <a:solidFill>
                  <a:srgbClr val="000080"/>
                </a:solidFill>
              </a:rPr>
              <a:t>MT </a:t>
            </a:r>
            <a:r>
              <a:rPr lang="es-AR" sz="1400" b="1" u="sng">
                <a:solidFill>
                  <a:srgbClr val="000080"/>
                </a:solidFill>
              </a:rPr>
              <a:t>= 34,7 m.c.a.</a:t>
            </a:r>
            <a:r>
              <a:rPr lang="es-AR" sz="1400" b="1">
                <a:solidFill>
                  <a:srgbClr val="000080"/>
                </a:solidFill>
              </a:rPr>
              <a:t> </a:t>
            </a:r>
            <a:r>
              <a:rPr lang="es-AR" sz="1400" b="1">
                <a:sym typeface="Symbol" pitchFamily="18" charset="2"/>
              </a:rPr>
              <a:t> </a:t>
            </a:r>
            <a:endParaRPr lang="es-AR" sz="1400" b="1" u="sng"/>
          </a:p>
          <a:p>
            <a:r>
              <a:rPr lang="es-AR" sz="1400" b="1">
                <a:solidFill>
                  <a:srgbClr val="000080"/>
                </a:solidFill>
              </a:rPr>
              <a:t> 3 – De las curvas características de las bombas, seleccionamos una </a:t>
            </a:r>
            <a:r>
              <a:rPr lang="es-AR" sz="1400" b="1" u="sng">
                <a:solidFill>
                  <a:srgbClr val="000080"/>
                </a:solidFill>
              </a:rPr>
              <a:t>SQ de 2,1 m3/h á 35 metros.</a:t>
            </a:r>
          </a:p>
        </p:txBody>
      </p:sp>
      <p:sp>
        <p:nvSpPr>
          <p:cNvPr id="1129525" name="Text Box 53"/>
          <p:cNvSpPr txBox="1">
            <a:spLocks noChangeArrowheads="1"/>
          </p:cNvSpPr>
          <p:nvPr/>
        </p:nvSpPr>
        <p:spPr bwMode="auto">
          <a:xfrm>
            <a:off x="6704013" y="712788"/>
            <a:ext cx="1228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/>
            <a:r>
              <a:rPr lang="es-AR" sz="1600" b="1">
                <a:solidFill>
                  <a:schemeClr val="tx2"/>
                </a:solidFill>
              </a:rPr>
              <a:t> Q = 2,1 m</a:t>
            </a:r>
            <a:r>
              <a:rPr lang="es-AR" sz="1600" b="1" baseline="30000">
                <a:solidFill>
                  <a:schemeClr val="tx2"/>
                </a:solidFill>
              </a:rPr>
              <a:t>3</a:t>
            </a:r>
            <a:r>
              <a:rPr lang="es-AR" sz="1600" b="1">
                <a:solidFill>
                  <a:schemeClr val="tx2"/>
                </a:solidFill>
              </a:rPr>
              <a:t>/h</a:t>
            </a:r>
          </a:p>
        </p:txBody>
      </p:sp>
      <p:sp>
        <p:nvSpPr>
          <p:cNvPr id="1129526" name="AutoShape 54"/>
          <p:cNvSpPr>
            <a:spLocks noChangeArrowheads="1"/>
          </p:cNvSpPr>
          <p:nvPr/>
        </p:nvSpPr>
        <p:spPr bwMode="auto">
          <a:xfrm rot="-16205951">
            <a:off x="3059113" y="2279650"/>
            <a:ext cx="219075" cy="257175"/>
          </a:xfrm>
          <a:prstGeom prst="flowChartCollate">
            <a:avLst/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9527" name="Line 55"/>
          <p:cNvSpPr>
            <a:spLocks noChangeShapeType="1"/>
          </p:cNvSpPr>
          <p:nvPr/>
        </p:nvSpPr>
        <p:spPr bwMode="auto">
          <a:xfrm>
            <a:off x="3167063" y="2184400"/>
            <a:ext cx="0" cy="2063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29528" name="Line 56"/>
          <p:cNvSpPr>
            <a:spLocks noChangeShapeType="1"/>
          </p:cNvSpPr>
          <p:nvPr/>
        </p:nvSpPr>
        <p:spPr bwMode="auto">
          <a:xfrm>
            <a:off x="3097213" y="2193925"/>
            <a:ext cx="1714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29529" name="AutoShape 57"/>
          <p:cNvSpPr>
            <a:spLocks noChangeArrowheads="1"/>
          </p:cNvSpPr>
          <p:nvPr/>
        </p:nvSpPr>
        <p:spPr bwMode="auto">
          <a:xfrm rot="5315746">
            <a:off x="4341019" y="2340769"/>
            <a:ext cx="255588" cy="133350"/>
          </a:xfrm>
          <a:prstGeom prst="triangle">
            <a:avLst>
              <a:gd name="adj" fmla="val 41676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9530" name="Line 58"/>
          <p:cNvSpPr>
            <a:spLocks noChangeShapeType="1"/>
          </p:cNvSpPr>
          <p:nvPr/>
        </p:nvSpPr>
        <p:spPr bwMode="auto">
          <a:xfrm>
            <a:off x="4535488" y="2305050"/>
            <a:ext cx="0" cy="1936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29531" name="Text Box 59"/>
          <p:cNvSpPr txBox="1">
            <a:spLocks noChangeArrowheads="1"/>
          </p:cNvSpPr>
          <p:nvPr/>
        </p:nvSpPr>
        <p:spPr bwMode="auto">
          <a:xfrm>
            <a:off x="2644775" y="2000250"/>
            <a:ext cx="438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400" b="1">
                <a:solidFill>
                  <a:srgbClr val="000000"/>
                </a:solidFill>
              </a:rPr>
              <a:t>VC</a:t>
            </a:r>
            <a:endParaRPr lang="en-US" sz="1400" b="1">
              <a:solidFill>
                <a:srgbClr val="000000"/>
              </a:solidFill>
            </a:endParaRPr>
          </a:p>
        </p:txBody>
      </p:sp>
      <p:sp>
        <p:nvSpPr>
          <p:cNvPr id="1129532" name="Rectangle 60"/>
          <p:cNvSpPr>
            <a:spLocks noChangeArrowheads="1"/>
          </p:cNvSpPr>
          <p:nvPr/>
        </p:nvSpPr>
        <p:spPr bwMode="auto">
          <a:xfrm>
            <a:off x="4075113" y="2009775"/>
            <a:ext cx="431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400" b="1">
                <a:solidFill>
                  <a:srgbClr val="000000"/>
                </a:solidFill>
              </a:rPr>
              <a:t>VR</a:t>
            </a:r>
            <a:endParaRPr lang="en-US" sz="1400" b="1">
              <a:solidFill>
                <a:srgbClr val="000000"/>
              </a:solidFill>
            </a:endParaRPr>
          </a:p>
        </p:txBody>
      </p:sp>
      <p:sp>
        <p:nvSpPr>
          <p:cNvPr id="1129533" name="Rectangle 61"/>
          <p:cNvSpPr>
            <a:spLocks noChangeArrowheads="1"/>
          </p:cNvSpPr>
          <p:nvPr/>
        </p:nvSpPr>
        <p:spPr bwMode="auto">
          <a:xfrm>
            <a:off x="1651000" y="3184525"/>
            <a:ext cx="465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sz="1600" b="1">
                <a:solidFill>
                  <a:srgbClr val="000000"/>
                </a:solidFill>
              </a:rPr>
              <a:t>NE</a:t>
            </a:r>
          </a:p>
        </p:txBody>
      </p:sp>
      <p:sp>
        <p:nvSpPr>
          <p:cNvPr id="1129534" name="Rectangle 62"/>
          <p:cNvSpPr>
            <a:spLocks noChangeArrowheads="1"/>
          </p:cNvSpPr>
          <p:nvPr/>
        </p:nvSpPr>
        <p:spPr bwMode="auto">
          <a:xfrm>
            <a:off x="1625600" y="3784600"/>
            <a:ext cx="4762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AR" sz="1600" b="1">
                <a:solidFill>
                  <a:srgbClr val="000000"/>
                </a:solidFill>
              </a:rPr>
              <a:t>ND</a:t>
            </a:r>
          </a:p>
        </p:txBody>
      </p:sp>
      <p:sp>
        <p:nvSpPr>
          <p:cNvPr id="1129535" name="Line 63"/>
          <p:cNvSpPr>
            <a:spLocks noChangeShapeType="1"/>
          </p:cNvSpPr>
          <p:nvPr/>
        </p:nvSpPr>
        <p:spPr bwMode="auto">
          <a:xfrm>
            <a:off x="438150" y="922338"/>
            <a:ext cx="12700" cy="31940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29536" name="Rectangle 64"/>
          <p:cNvSpPr>
            <a:spLocks noChangeArrowheads="1"/>
          </p:cNvSpPr>
          <p:nvPr/>
        </p:nvSpPr>
        <p:spPr bwMode="auto">
          <a:xfrm rot="-5386705">
            <a:off x="-103187" y="2520950"/>
            <a:ext cx="647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AR" sz="1600" b="1">
                <a:solidFill>
                  <a:srgbClr val="000000"/>
                </a:solidFill>
              </a:rPr>
              <a:t>30 m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29537" name="AutoShape 65"/>
          <p:cNvSpPr>
            <a:spLocks noChangeArrowheads="1"/>
          </p:cNvSpPr>
          <p:nvPr/>
        </p:nvSpPr>
        <p:spPr bwMode="auto">
          <a:xfrm>
            <a:off x="3157538" y="1073150"/>
            <a:ext cx="1901825" cy="673100"/>
          </a:xfrm>
          <a:prstGeom prst="wedgeRoundRectCallout">
            <a:avLst>
              <a:gd name="adj1" fmla="val -22954"/>
              <a:gd name="adj2" fmla="val 147644"/>
              <a:gd name="adj3" fmla="val 16667"/>
            </a:avLst>
          </a:prstGeom>
          <a:solidFill>
            <a:srgbClr val="FFFF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n-US" sz="1400" b="1">
                <a:solidFill>
                  <a:srgbClr val="FF3300"/>
                </a:solidFill>
              </a:rPr>
              <a:t>Pérdidas de carga</a:t>
            </a:r>
          </a:p>
          <a:p>
            <a:pPr algn="ctr"/>
            <a:r>
              <a:rPr lang="en-US" sz="1800" b="1" u="sng">
                <a:solidFill>
                  <a:srgbClr val="FF3300"/>
                </a:solidFill>
              </a:rPr>
              <a:t>H</a:t>
            </a:r>
            <a:r>
              <a:rPr lang="en-US" sz="1800" b="1" u="sng" baseline="-25000">
                <a:solidFill>
                  <a:srgbClr val="FF3300"/>
                </a:solidFill>
              </a:rPr>
              <a:t>f </a:t>
            </a:r>
            <a:r>
              <a:rPr lang="en-US" sz="1800" b="1" u="sng">
                <a:solidFill>
                  <a:srgbClr val="FF3300"/>
                </a:solidFill>
              </a:rPr>
              <a:t>= 4,7 m</a:t>
            </a:r>
          </a:p>
        </p:txBody>
      </p:sp>
      <p:sp>
        <p:nvSpPr>
          <p:cNvPr id="1129538" name="AutoShape 66"/>
          <p:cNvSpPr>
            <a:spLocks noChangeArrowheads="1"/>
          </p:cNvSpPr>
          <p:nvPr/>
        </p:nvSpPr>
        <p:spPr bwMode="auto">
          <a:xfrm>
            <a:off x="171450" y="4352925"/>
            <a:ext cx="1912938" cy="1730375"/>
          </a:xfrm>
          <a:prstGeom prst="star24">
            <a:avLst>
              <a:gd name="adj" fmla="val 37500"/>
            </a:avLst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29539" name="Text Box 67"/>
          <p:cNvSpPr txBox="1">
            <a:spLocks noChangeArrowheads="1"/>
          </p:cNvSpPr>
          <p:nvPr/>
        </p:nvSpPr>
        <p:spPr bwMode="auto">
          <a:xfrm>
            <a:off x="427038" y="5060950"/>
            <a:ext cx="1316037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>
                <a:solidFill>
                  <a:srgbClr val="FFFF00"/>
                </a:solidFill>
                <a:sym typeface="Symbol" pitchFamily="18" charset="2"/>
              </a:rPr>
              <a:t>H = Q / Q</a:t>
            </a:r>
            <a:r>
              <a:rPr lang="en-US" sz="1600" b="1" baseline="-25000">
                <a:solidFill>
                  <a:srgbClr val="FFFF00"/>
                </a:solidFill>
                <a:sym typeface="Symbol" pitchFamily="18" charset="2"/>
              </a:rPr>
              <a:t>e</a:t>
            </a:r>
          </a:p>
          <a:p>
            <a:pPr algn="ctr">
              <a:spcBef>
                <a:spcPct val="50000"/>
              </a:spcBef>
            </a:pPr>
            <a:endParaRPr lang="en-US" sz="1600" b="1">
              <a:solidFill>
                <a:srgbClr val="FFFF00"/>
              </a:solidFill>
            </a:endParaRPr>
          </a:p>
        </p:txBody>
      </p:sp>
      <p:sp>
        <p:nvSpPr>
          <p:cNvPr id="1129540" name="Text Box 68"/>
          <p:cNvSpPr txBox="1">
            <a:spLocks noChangeArrowheads="1"/>
          </p:cNvSpPr>
          <p:nvPr/>
        </p:nvSpPr>
        <p:spPr bwMode="auto">
          <a:xfrm>
            <a:off x="3822700" y="5537200"/>
            <a:ext cx="4559300" cy="574675"/>
          </a:xfrm>
          <a:prstGeom prst="rect">
            <a:avLst/>
          </a:prstGeom>
          <a:solidFill>
            <a:srgbClr val="5F5F5F"/>
          </a:solidFill>
          <a:ln w="57150" cmpd="thinThick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400" b="1">
                <a:solidFill>
                  <a:schemeClr val="bg1"/>
                </a:solidFill>
              </a:rPr>
              <a:t>Seleccionamos la </a:t>
            </a:r>
            <a:r>
              <a:rPr lang="es-AR" sz="1400" b="1" u="sng">
                <a:solidFill>
                  <a:schemeClr val="bg1"/>
                </a:solidFill>
              </a:rPr>
              <a:t>SQ 2-35</a:t>
            </a:r>
            <a:r>
              <a:rPr lang="es-AR" sz="1400" b="1">
                <a:solidFill>
                  <a:schemeClr val="bg1"/>
                </a:solidFill>
              </a:rPr>
              <a:t>  (0,37 KW / 0,5 HP) con 120 m de cable 3 x 2,5 mm</a:t>
            </a:r>
            <a:r>
              <a:rPr lang="es-AR" sz="1400" b="1" baseline="30000">
                <a:solidFill>
                  <a:schemeClr val="bg1"/>
                </a:solidFill>
              </a:rPr>
              <a:t>2</a:t>
            </a:r>
            <a:r>
              <a:rPr lang="es-AR" sz="1400" b="1">
                <a:solidFill>
                  <a:schemeClr val="bg1"/>
                </a:solidFill>
              </a:rPr>
              <a:t> (ver tabla anterior)</a:t>
            </a:r>
            <a:endParaRPr lang="en-US" sz="1400" b="1">
              <a:solidFill>
                <a:schemeClr val="bg1"/>
              </a:solidFill>
            </a:endParaRPr>
          </a:p>
        </p:txBody>
      </p:sp>
      <p:sp>
        <p:nvSpPr>
          <p:cNvPr id="1129541" name="Text Box 69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498" name="Text Box 2"/>
          <p:cNvSpPr txBox="1">
            <a:spLocks noChangeArrowheads="1"/>
          </p:cNvSpPr>
          <p:nvPr/>
        </p:nvSpPr>
        <p:spPr bwMode="auto">
          <a:xfrm>
            <a:off x="0" y="431800"/>
            <a:ext cx="7581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 u="sng"/>
              <a:t>Trazado de la curva característica del sistema</a:t>
            </a:r>
            <a:endParaRPr lang="en-US" b="1" u="sng"/>
          </a:p>
        </p:txBody>
      </p:sp>
      <p:sp>
        <p:nvSpPr>
          <p:cNvPr id="1130499" name="Line 3"/>
          <p:cNvSpPr>
            <a:spLocks noChangeShapeType="1"/>
          </p:cNvSpPr>
          <p:nvPr/>
        </p:nvSpPr>
        <p:spPr bwMode="auto">
          <a:xfrm>
            <a:off x="800100" y="1600200"/>
            <a:ext cx="12700" cy="3937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0" name="Line 4"/>
          <p:cNvSpPr>
            <a:spLocks noChangeShapeType="1"/>
          </p:cNvSpPr>
          <p:nvPr/>
        </p:nvSpPr>
        <p:spPr bwMode="auto">
          <a:xfrm flipV="1">
            <a:off x="825500" y="5524500"/>
            <a:ext cx="6705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1" name="Line 5"/>
          <p:cNvSpPr>
            <a:spLocks noChangeShapeType="1"/>
          </p:cNvSpPr>
          <p:nvPr/>
        </p:nvSpPr>
        <p:spPr bwMode="auto">
          <a:xfrm>
            <a:off x="660400" y="4279900"/>
            <a:ext cx="1524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2" name="Line 6"/>
          <p:cNvSpPr>
            <a:spLocks noChangeShapeType="1"/>
          </p:cNvSpPr>
          <p:nvPr/>
        </p:nvSpPr>
        <p:spPr bwMode="auto">
          <a:xfrm>
            <a:off x="660400" y="3644900"/>
            <a:ext cx="1524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3" name="Line 7"/>
          <p:cNvSpPr>
            <a:spLocks noChangeShapeType="1"/>
          </p:cNvSpPr>
          <p:nvPr/>
        </p:nvSpPr>
        <p:spPr bwMode="auto">
          <a:xfrm>
            <a:off x="673100" y="3035300"/>
            <a:ext cx="1524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4" name="Line 8"/>
          <p:cNvSpPr>
            <a:spLocks noChangeShapeType="1"/>
          </p:cNvSpPr>
          <p:nvPr/>
        </p:nvSpPr>
        <p:spPr bwMode="auto">
          <a:xfrm>
            <a:off x="660400" y="2413000"/>
            <a:ext cx="1524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5" name="Line 9"/>
          <p:cNvSpPr>
            <a:spLocks noChangeShapeType="1"/>
          </p:cNvSpPr>
          <p:nvPr/>
        </p:nvSpPr>
        <p:spPr bwMode="auto">
          <a:xfrm>
            <a:off x="660400" y="4902200"/>
            <a:ext cx="1524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6" name="Line 10"/>
          <p:cNvSpPr>
            <a:spLocks noChangeShapeType="1"/>
          </p:cNvSpPr>
          <p:nvPr/>
        </p:nvSpPr>
        <p:spPr bwMode="auto">
          <a:xfrm>
            <a:off x="1968500" y="5537200"/>
            <a:ext cx="0" cy="1143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7" name="Line 11"/>
          <p:cNvSpPr>
            <a:spLocks noChangeShapeType="1"/>
          </p:cNvSpPr>
          <p:nvPr/>
        </p:nvSpPr>
        <p:spPr bwMode="auto">
          <a:xfrm>
            <a:off x="6083300" y="5524500"/>
            <a:ext cx="0" cy="1143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8" name="Line 12"/>
          <p:cNvSpPr>
            <a:spLocks noChangeShapeType="1"/>
          </p:cNvSpPr>
          <p:nvPr/>
        </p:nvSpPr>
        <p:spPr bwMode="auto">
          <a:xfrm>
            <a:off x="4318000" y="5511800"/>
            <a:ext cx="0" cy="1143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09" name="Line 13"/>
          <p:cNvSpPr>
            <a:spLocks noChangeShapeType="1"/>
          </p:cNvSpPr>
          <p:nvPr/>
        </p:nvSpPr>
        <p:spPr bwMode="auto">
          <a:xfrm>
            <a:off x="1384300" y="5537200"/>
            <a:ext cx="0" cy="1143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10" name="Line 14"/>
          <p:cNvSpPr>
            <a:spLocks noChangeShapeType="1"/>
          </p:cNvSpPr>
          <p:nvPr/>
        </p:nvSpPr>
        <p:spPr bwMode="auto">
          <a:xfrm>
            <a:off x="3733800" y="5524500"/>
            <a:ext cx="0" cy="1143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11" name="Line 15"/>
          <p:cNvSpPr>
            <a:spLocks noChangeShapeType="1"/>
          </p:cNvSpPr>
          <p:nvPr/>
        </p:nvSpPr>
        <p:spPr bwMode="auto">
          <a:xfrm>
            <a:off x="3149600" y="5537200"/>
            <a:ext cx="0" cy="1143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12" name="Line 16"/>
          <p:cNvSpPr>
            <a:spLocks noChangeShapeType="1"/>
          </p:cNvSpPr>
          <p:nvPr/>
        </p:nvSpPr>
        <p:spPr bwMode="auto">
          <a:xfrm>
            <a:off x="2565400" y="5524500"/>
            <a:ext cx="0" cy="1143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13" name="Line 17"/>
          <p:cNvSpPr>
            <a:spLocks noChangeShapeType="1"/>
          </p:cNvSpPr>
          <p:nvPr/>
        </p:nvSpPr>
        <p:spPr bwMode="auto">
          <a:xfrm>
            <a:off x="5511800" y="5511800"/>
            <a:ext cx="0" cy="1143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14" name="Line 18"/>
          <p:cNvSpPr>
            <a:spLocks noChangeShapeType="1"/>
          </p:cNvSpPr>
          <p:nvPr/>
        </p:nvSpPr>
        <p:spPr bwMode="auto">
          <a:xfrm>
            <a:off x="4914900" y="5524500"/>
            <a:ext cx="0" cy="1143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15" name="Text Box 19"/>
          <p:cNvSpPr txBox="1">
            <a:spLocks noChangeArrowheads="1"/>
          </p:cNvSpPr>
          <p:nvPr/>
        </p:nvSpPr>
        <p:spPr bwMode="auto">
          <a:xfrm>
            <a:off x="0" y="1384300"/>
            <a:ext cx="86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b="1">
                <a:solidFill>
                  <a:srgbClr val="000000"/>
                </a:solidFill>
              </a:rPr>
              <a:t>H </a:t>
            </a:r>
            <a:r>
              <a:rPr lang="es-AR" sz="1600" b="1">
                <a:solidFill>
                  <a:srgbClr val="000000"/>
                </a:solidFill>
              </a:rPr>
              <a:t>[m]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16" name="Rectangle 20"/>
          <p:cNvSpPr>
            <a:spLocks noChangeArrowheads="1"/>
          </p:cNvSpPr>
          <p:nvPr/>
        </p:nvSpPr>
        <p:spPr bwMode="auto">
          <a:xfrm>
            <a:off x="7534275" y="5321300"/>
            <a:ext cx="1081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>
                <a:solidFill>
                  <a:srgbClr val="000000"/>
                </a:solidFill>
              </a:rPr>
              <a:t>Q </a:t>
            </a:r>
            <a:r>
              <a:rPr lang="es-AR" sz="1600" b="1">
                <a:solidFill>
                  <a:srgbClr val="000000"/>
                </a:solidFill>
              </a:rPr>
              <a:t>[m</a:t>
            </a:r>
            <a:r>
              <a:rPr lang="es-AR" sz="1600" b="1" baseline="30000">
                <a:solidFill>
                  <a:srgbClr val="000000"/>
                </a:solidFill>
              </a:rPr>
              <a:t>3</a:t>
            </a:r>
            <a:r>
              <a:rPr lang="es-AR" sz="1600" b="1">
                <a:solidFill>
                  <a:srgbClr val="000000"/>
                </a:solidFill>
              </a:rPr>
              <a:t>/h]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17" name="Text Box 21"/>
          <p:cNvSpPr txBox="1">
            <a:spLocks noChangeArrowheads="1"/>
          </p:cNvSpPr>
          <p:nvPr/>
        </p:nvSpPr>
        <p:spPr bwMode="auto">
          <a:xfrm>
            <a:off x="228600" y="4749800"/>
            <a:ext cx="457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10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18" name="Rectangle 22"/>
          <p:cNvSpPr>
            <a:spLocks noChangeArrowheads="1"/>
          </p:cNvSpPr>
          <p:nvPr/>
        </p:nvSpPr>
        <p:spPr bwMode="auto">
          <a:xfrm>
            <a:off x="239713" y="4111625"/>
            <a:ext cx="409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20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19" name="Rectangle 23"/>
          <p:cNvSpPr>
            <a:spLocks noChangeArrowheads="1"/>
          </p:cNvSpPr>
          <p:nvPr/>
        </p:nvSpPr>
        <p:spPr bwMode="auto">
          <a:xfrm>
            <a:off x="252413" y="3463925"/>
            <a:ext cx="409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30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20" name="Rectangle 24"/>
          <p:cNvSpPr>
            <a:spLocks noChangeArrowheads="1"/>
          </p:cNvSpPr>
          <p:nvPr/>
        </p:nvSpPr>
        <p:spPr bwMode="auto">
          <a:xfrm>
            <a:off x="252413" y="2854325"/>
            <a:ext cx="409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40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21" name="Rectangle 25"/>
          <p:cNvSpPr>
            <a:spLocks noChangeArrowheads="1"/>
          </p:cNvSpPr>
          <p:nvPr/>
        </p:nvSpPr>
        <p:spPr bwMode="auto">
          <a:xfrm>
            <a:off x="252413" y="2257425"/>
            <a:ext cx="4095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50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22" name="Rectangle 26"/>
          <p:cNvSpPr>
            <a:spLocks noChangeArrowheads="1"/>
          </p:cNvSpPr>
          <p:nvPr/>
        </p:nvSpPr>
        <p:spPr bwMode="auto">
          <a:xfrm>
            <a:off x="1166813" y="5648325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0,6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23" name="Rectangle 27"/>
          <p:cNvSpPr>
            <a:spLocks noChangeArrowheads="1"/>
          </p:cNvSpPr>
          <p:nvPr/>
        </p:nvSpPr>
        <p:spPr bwMode="auto">
          <a:xfrm>
            <a:off x="1763713" y="5648325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0,9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24" name="Rectangle 28"/>
          <p:cNvSpPr>
            <a:spLocks noChangeArrowheads="1"/>
          </p:cNvSpPr>
          <p:nvPr/>
        </p:nvSpPr>
        <p:spPr bwMode="auto">
          <a:xfrm>
            <a:off x="2373313" y="5622925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1,2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25" name="Rectangle 29"/>
          <p:cNvSpPr>
            <a:spLocks noChangeArrowheads="1"/>
          </p:cNvSpPr>
          <p:nvPr/>
        </p:nvSpPr>
        <p:spPr bwMode="auto">
          <a:xfrm>
            <a:off x="2957513" y="5635625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1,5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26" name="Rectangle 30"/>
          <p:cNvSpPr>
            <a:spLocks noChangeArrowheads="1"/>
          </p:cNvSpPr>
          <p:nvPr/>
        </p:nvSpPr>
        <p:spPr bwMode="auto">
          <a:xfrm>
            <a:off x="3541713" y="5635625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1,8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27" name="Rectangle 31"/>
          <p:cNvSpPr>
            <a:spLocks noChangeArrowheads="1"/>
          </p:cNvSpPr>
          <p:nvPr/>
        </p:nvSpPr>
        <p:spPr bwMode="auto">
          <a:xfrm>
            <a:off x="4125913" y="5635625"/>
            <a:ext cx="476250" cy="346075"/>
          </a:xfrm>
          <a:prstGeom prst="rect">
            <a:avLst/>
          </a:prstGeom>
          <a:solidFill>
            <a:srgbClr val="FFFF00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66FF"/>
                </a:solidFill>
              </a:rPr>
              <a:t>2,1</a:t>
            </a:r>
            <a:endParaRPr lang="en-US" sz="1600" b="1">
              <a:solidFill>
                <a:srgbClr val="0066FF"/>
              </a:solidFill>
            </a:endParaRPr>
          </a:p>
        </p:txBody>
      </p:sp>
      <p:sp>
        <p:nvSpPr>
          <p:cNvPr id="1130528" name="Rectangle 32"/>
          <p:cNvSpPr>
            <a:spLocks noChangeArrowheads="1"/>
          </p:cNvSpPr>
          <p:nvPr/>
        </p:nvSpPr>
        <p:spPr bwMode="auto">
          <a:xfrm>
            <a:off x="4735513" y="5635625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2,4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29" name="Rectangle 33"/>
          <p:cNvSpPr>
            <a:spLocks noChangeArrowheads="1"/>
          </p:cNvSpPr>
          <p:nvPr/>
        </p:nvSpPr>
        <p:spPr bwMode="auto">
          <a:xfrm>
            <a:off x="5307013" y="5610225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3,0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30" name="Rectangle 34"/>
          <p:cNvSpPr>
            <a:spLocks noChangeArrowheads="1"/>
          </p:cNvSpPr>
          <p:nvPr/>
        </p:nvSpPr>
        <p:spPr bwMode="auto">
          <a:xfrm>
            <a:off x="5903913" y="5622925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3,6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31" name="Line 35"/>
          <p:cNvSpPr>
            <a:spLocks noChangeShapeType="1"/>
          </p:cNvSpPr>
          <p:nvPr/>
        </p:nvSpPr>
        <p:spPr bwMode="auto">
          <a:xfrm>
            <a:off x="812800" y="3771900"/>
            <a:ext cx="5219700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32" name="AutoShape 36"/>
          <p:cNvSpPr>
            <a:spLocks/>
          </p:cNvSpPr>
          <p:nvPr/>
        </p:nvSpPr>
        <p:spPr bwMode="auto">
          <a:xfrm>
            <a:off x="838200" y="3771900"/>
            <a:ext cx="254000" cy="1701800"/>
          </a:xfrm>
          <a:prstGeom prst="rightBrace">
            <a:avLst>
              <a:gd name="adj1" fmla="val 5583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30533" name="Rectangle 37"/>
          <p:cNvSpPr>
            <a:spLocks noChangeArrowheads="1"/>
          </p:cNvSpPr>
          <p:nvPr/>
        </p:nvSpPr>
        <p:spPr bwMode="auto">
          <a:xfrm>
            <a:off x="1128713" y="4454525"/>
            <a:ext cx="971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0000"/>
                </a:solidFill>
              </a:rPr>
              <a:t>H</a:t>
            </a:r>
            <a:r>
              <a:rPr lang="es-AR" sz="1600" b="1" baseline="-25000">
                <a:solidFill>
                  <a:srgbClr val="000000"/>
                </a:solidFill>
              </a:rPr>
              <a:t>E</a:t>
            </a:r>
            <a:r>
              <a:rPr lang="es-AR" sz="1600" b="1">
                <a:solidFill>
                  <a:srgbClr val="000000"/>
                </a:solidFill>
              </a:rPr>
              <a:t> = 27</a:t>
            </a:r>
            <a:endParaRPr lang="en-US" sz="1600" b="1">
              <a:solidFill>
                <a:srgbClr val="000000"/>
              </a:solidFill>
            </a:endParaRPr>
          </a:p>
        </p:txBody>
      </p:sp>
      <p:sp>
        <p:nvSpPr>
          <p:cNvPr id="1130534" name="AutoShape 38"/>
          <p:cNvSpPr>
            <a:spLocks noChangeArrowheads="1"/>
          </p:cNvSpPr>
          <p:nvPr/>
        </p:nvSpPr>
        <p:spPr bwMode="auto">
          <a:xfrm>
            <a:off x="4279900" y="3302000"/>
            <a:ext cx="88900" cy="88900"/>
          </a:xfrm>
          <a:prstGeom prst="flowChartConnector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30535" name="Line 39"/>
          <p:cNvSpPr>
            <a:spLocks noChangeShapeType="1"/>
          </p:cNvSpPr>
          <p:nvPr/>
        </p:nvSpPr>
        <p:spPr bwMode="auto">
          <a:xfrm flipV="1">
            <a:off x="4318000" y="3162300"/>
            <a:ext cx="0" cy="233680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36" name="Line 40"/>
          <p:cNvSpPr>
            <a:spLocks noChangeShapeType="1"/>
          </p:cNvSpPr>
          <p:nvPr/>
        </p:nvSpPr>
        <p:spPr bwMode="auto">
          <a:xfrm>
            <a:off x="825500" y="3340100"/>
            <a:ext cx="3797300" cy="0"/>
          </a:xfrm>
          <a:prstGeom prst="line">
            <a:avLst/>
          </a:prstGeom>
          <a:noFill/>
          <a:ln w="28575">
            <a:solidFill>
              <a:srgbClr val="00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37" name="Freeform 41"/>
          <p:cNvSpPr>
            <a:spLocks/>
          </p:cNvSpPr>
          <p:nvPr/>
        </p:nvSpPr>
        <p:spPr bwMode="auto">
          <a:xfrm>
            <a:off x="812800" y="2692400"/>
            <a:ext cx="5181600" cy="1066800"/>
          </a:xfrm>
          <a:custGeom>
            <a:avLst/>
            <a:gdLst/>
            <a:ahLst/>
            <a:cxnLst>
              <a:cxn ang="0">
                <a:pos x="0" y="640"/>
              </a:cxn>
              <a:cxn ang="0">
                <a:pos x="856" y="584"/>
              </a:cxn>
              <a:cxn ang="0">
                <a:pos x="2032" y="440"/>
              </a:cxn>
              <a:cxn ang="0">
                <a:pos x="3264" y="0"/>
              </a:cxn>
            </a:cxnLst>
            <a:rect l="0" t="0" r="r" b="b"/>
            <a:pathLst>
              <a:path w="3264" h="640">
                <a:moveTo>
                  <a:pt x="0" y="640"/>
                </a:moveTo>
                <a:cubicBezTo>
                  <a:pt x="258" y="628"/>
                  <a:pt x="517" y="617"/>
                  <a:pt x="856" y="584"/>
                </a:cubicBezTo>
                <a:cubicBezTo>
                  <a:pt x="1195" y="551"/>
                  <a:pt x="1631" y="537"/>
                  <a:pt x="2032" y="440"/>
                </a:cubicBezTo>
                <a:cubicBezTo>
                  <a:pt x="2433" y="343"/>
                  <a:pt x="3059" y="73"/>
                  <a:pt x="3264" y="0"/>
                </a:cubicBezTo>
              </a:path>
            </a:pathLst>
          </a:custGeom>
          <a:noFill/>
          <a:ln w="5715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0538" name="Rectangle 42"/>
          <p:cNvSpPr>
            <a:spLocks noChangeArrowheads="1"/>
          </p:cNvSpPr>
          <p:nvPr/>
        </p:nvSpPr>
        <p:spPr bwMode="auto">
          <a:xfrm>
            <a:off x="823913" y="2955925"/>
            <a:ext cx="588962" cy="346075"/>
          </a:xfrm>
          <a:prstGeom prst="rect">
            <a:avLst/>
          </a:prstGeom>
          <a:solidFill>
            <a:srgbClr val="FFFF00"/>
          </a:solidFill>
          <a:ln w="9525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s-AR" sz="1600" b="1">
                <a:solidFill>
                  <a:srgbClr val="0066FF"/>
                </a:solidFill>
              </a:rPr>
              <a:t>34,7</a:t>
            </a:r>
            <a:endParaRPr lang="en-US" sz="1600" b="1">
              <a:solidFill>
                <a:srgbClr val="0066FF"/>
              </a:solidFill>
            </a:endParaRPr>
          </a:p>
        </p:txBody>
      </p:sp>
      <p:sp>
        <p:nvSpPr>
          <p:cNvPr id="1130539" name="AutoShape 43"/>
          <p:cNvSpPr>
            <a:spLocks noChangeArrowheads="1"/>
          </p:cNvSpPr>
          <p:nvPr/>
        </p:nvSpPr>
        <p:spPr bwMode="auto">
          <a:xfrm>
            <a:off x="4267200" y="3289300"/>
            <a:ext cx="101600" cy="88900"/>
          </a:xfrm>
          <a:prstGeom prst="flowChartConnector">
            <a:avLst/>
          </a:prstGeom>
          <a:solidFill>
            <a:srgbClr val="000000"/>
          </a:solidFill>
          <a:ln w="9525">
            <a:solidFill>
              <a:srgbClr val="00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30540" name="AutoShape 44"/>
          <p:cNvSpPr>
            <a:spLocks noChangeArrowheads="1"/>
          </p:cNvSpPr>
          <p:nvPr/>
        </p:nvSpPr>
        <p:spPr bwMode="auto">
          <a:xfrm flipH="1">
            <a:off x="1422400" y="1320800"/>
            <a:ext cx="2311400" cy="1460500"/>
          </a:xfrm>
          <a:prstGeom prst="wedgeEllipseCallout">
            <a:avLst>
              <a:gd name="adj1" fmla="val -109204"/>
              <a:gd name="adj2" fmla="val 59671"/>
            </a:avLst>
          </a:prstGeom>
          <a:solidFill>
            <a:schemeClr val="accent1"/>
          </a:solidFill>
          <a:ln w="38100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es-AR" sz="1600" b="1">
                <a:solidFill>
                  <a:schemeClr val="bg1"/>
                </a:solidFill>
              </a:rPr>
              <a:t>Curva característica del sistema (cañería)</a:t>
            </a:r>
            <a:endParaRPr lang="en-US" sz="1600" b="1">
              <a:solidFill>
                <a:schemeClr val="bg1"/>
              </a:solidFill>
            </a:endParaRPr>
          </a:p>
        </p:txBody>
      </p:sp>
      <p:graphicFrame>
        <p:nvGraphicFramePr>
          <p:cNvPr id="1130541" name="Group 45"/>
          <p:cNvGraphicFramePr>
            <a:graphicFrameLocks noGrp="1"/>
          </p:cNvGraphicFramePr>
          <p:nvPr/>
        </p:nvGraphicFramePr>
        <p:xfrm>
          <a:off x="6083300" y="1397000"/>
          <a:ext cx="2908300" cy="3829050"/>
        </p:xfrm>
        <a:graphic>
          <a:graphicData uri="http://schemas.openxmlformats.org/drawingml/2006/table">
            <a:tbl>
              <a:tblPr/>
              <a:tblGrid>
                <a:gridCol w="582613"/>
                <a:gridCol w="579437"/>
                <a:gridCol w="584200"/>
                <a:gridCol w="579438"/>
                <a:gridCol w="582612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Q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H</a:t>
                      </a:r>
                      <a:r>
                        <a:rPr kumimoji="0" lang="es-AR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E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  <a:sym typeface="Symbol" pitchFamily="18" charset="2"/>
                        </a:rPr>
                        <a:t>H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H</a:t>
                      </a:r>
                      <a:r>
                        <a:rPr kumimoji="0" lang="es-AR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f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H</a:t>
                      </a:r>
                      <a:r>
                        <a:rPr kumimoji="0" lang="es-AR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MT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0,6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0,8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0,5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28,3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0,9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1,3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29,3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1,2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30,4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1,5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2,1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2,6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31,7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1,8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2,6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3,5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33,1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2,1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3,0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4,7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34,7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2,4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3,4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6,0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36,4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3,0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4,3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9,0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40,3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3,6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27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5,1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12,5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AR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rundfos TheSans" pitchFamily="34" charset="0"/>
                        </a:rPr>
                        <a:t>44,6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rundfos TheSans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0609" name="Text Box 113"/>
          <p:cNvSpPr txBox="1">
            <a:spLocks noChangeArrowheads="1"/>
          </p:cNvSpPr>
          <p:nvPr/>
        </p:nvSpPr>
        <p:spPr bwMode="auto">
          <a:xfrm>
            <a:off x="6083300" y="927100"/>
            <a:ext cx="2908300" cy="48577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200" b="1"/>
              <a:t>Tabla para trazar la curva del sistema con cañería 1” y L = 68,4 m</a:t>
            </a:r>
            <a:endParaRPr lang="en-US" sz="1200" b="1"/>
          </a:p>
        </p:txBody>
      </p:sp>
      <p:sp>
        <p:nvSpPr>
          <p:cNvPr id="1130610" name="Text Box 11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522" name="Line 2"/>
          <p:cNvSpPr>
            <a:spLocks noChangeShapeType="1"/>
          </p:cNvSpPr>
          <p:nvPr/>
        </p:nvSpPr>
        <p:spPr bwMode="auto">
          <a:xfrm>
            <a:off x="646113" y="25146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23" name="Line 3"/>
          <p:cNvSpPr>
            <a:spLocks noChangeShapeType="1"/>
          </p:cNvSpPr>
          <p:nvPr/>
        </p:nvSpPr>
        <p:spPr bwMode="auto">
          <a:xfrm>
            <a:off x="646113" y="3810000"/>
            <a:ext cx="316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24" name="Line 4"/>
          <p:cNvSpPr>
            <a:spLocks noChangeShapeType="1"/>
          </p:cNvSpPr>
          <p:nvPr/>
        </p:nvSpPr>
        <p:spPr bwMode="auto">
          <a:xfrm>
            <a:off x="646113" y="4191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25" name="Freeform 5"/>
          <p:cNvSpPr>
            <a:spLocks/>
          </p:cNvSpPr>
          <p:nvPr/>
        </p:nvSpPr>
        <p:spPr bwMode="auto">
          <a:xfrm rot="-229897">
            <a:off x="795338" y="2936875"/>
            <a:ext cx="1933575" cy="741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6" y="48"/>
              </a:cxn>
              <a:cxn ang="0">
                <a:pos x="1008" y="192"/>
              </a:cxn>
              <a:cxn ang="0">
                <a:pos x="1680" y="672"/>
              </a:cxn>
            </a:cxnLst>
            <a:rect l="0" t="0" r="r" b="b"/>
            <a:pathLst>
              <a:path w="1680" h="672">
                <a:moveTo>
                  <a:pt x="0" y="0"/>
                </a:moveTo>
                <a:cubicBezTo>
                  <a:pt x="84" y="8"/>
                  <a:pt x="168" y="16"/>
                  <a:pt x="336" y="48"/>
                </a:cubicBezTo>
                <a:cubicBezTo>
                  <a:pt x="504" y="80"/>
                  <a:pt x="784" y="88"/>
                  <a:pt x="1008" y="192"/>
                </a:cubicBezTo>
                <a:cubicBezTo>
                  <a:pt x="1232" y="296"/>
                  <a:pt x="1568" y="592"/>
                  <a:pt x="1680" y="672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26" name="Text Box 6"/>
          <p:cNvSpPr txBox="1">
            <a:spLocks noChangeArrowheads="1"/>
          </p:cNvSpPr>
          <p:nvPr/>
        </p:nvSpPr>
        <p:spPr bwMode="auto">
          <a:xfrm>
            <a:off x="506413" y="2209800"/>
            <a:ext cx="3508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>
                <a:solidFill>
                  <a:srgbClr val="003300"/>
                </a:solidFill>
              </a:rPr>
              <a:t>H</a:t>
            </a:r>
          </a:p>
        </p:txBody>
      </p:sp>
      <p:sp>
        <p:nvSpPr>
          <p:cNvPr id="1131527" name="Rectangle 7"/>
          <p:cNvSpPr>
            <a:spLocks noChangeArrowheads="1"/>
          </p:cNvSpPr>
          <p:nvPr/>
        </p:nvSpPr>
        <p:spPr bwMode="auto">
          <a:xfrm>
            <a:off x="3881438" y="3581400"/>
            <a:ext cx="219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s-AR" b="1">
                <a:solidFill>
                  <a:srgbClr val="003300"/>
                </a:solidFill>
              </a:rPr>
              <a:t>Q</a:t>
            </a:r>
          </a:p>
        </p:txBody>
      </p:sp>
      <p:sp>
        <p:nvSpPr>
          <p:cNvPr id="1131528" name="AutoShape 8"/>
          <p:cNvSpPr>
            <a:spLocks noChangeArrowheads="1"/>
          </p:cNvSpPr>
          <p:nvPr/>
        </p:nvSpPr>
        <p:spPr bwMode="auto">
          <a:xfrm>
            <a:off x="1068388" y="2362200"/>
            <a:ext cx="2039937" cy="228600"/>
          </a:xfrm>
          <a:prstGeom prst="wedgeRoundRectCallout">
            <a:avLst>
              <a:gd name="adj1" fmla="val -30157"/>
              <a:gd name="adj2" fmla="val 248611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/>
            <a:r>
              <a:rPr lang="es-AR" sz="1600" b="1">
                <a:solidFill>
                  <a:srgbClr val="990033"/>
                </a:solidFill>
              </a:rPr>
              <a:t>Curva de la bomba</a:t>
            </a:r>
          </a:p>
        </p:txBody>
      </p:sp>
      <p:sp>
        <p:nvSpPr>
          <p:cNvPr id="1131529" name="Rectangle 9"/>
          <p:cNvSpPr>
            <a:spLocks noChangeArrowheads="1"/>
          </p:cNvSpPr>
          <p:nvPr/>
        </p:nvSpPr>
        <p:spPr bwMode="auto">
          <a:xfrm>
            <a:off x="165100" y="3962400"/>
            <a:ext cx="5254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es-AR" sz="2800" b="1">
                <a:solidFill>
                  <a:srgbClr val="FC0623"/>
                </a:solidFill>
                <a:sym typeface="Symbol" pitchFamily="18" charset="2"/>
              </a:rPr>
              <a:t></a:t>
            </a:r>
            <a:r>
              <a:rPr lang="es-AR" b="1" baseline="-25000">
                <a:solidFill>
                  <a:srgbClr val="FC0623"/>
                </a:solidFill>
                <a:sym typeface="Symbol" pitchFamily="18" charset="2"/>
              </a:rPr>
              <a:t>b</a:t>
            </a:r>
            <a:endParaRPr lang="es-AR" b="1">
              <a:solidFill>
                <a:srgbClr val="003300"/>
              </a:solidFill>
            </a:endParaRPr>
          </a:p>
        </p:txBody>
      </p:sp>
      <p:sp>
        <p:nvSpPr>
          <p:cNvPr id="1131530" name="Rectangle 10"/>
          <p:cNvSpPr>
            <a:spLocks noChangeArrowheads="1"/>
          </p:cNvSpPr>
          <p:nvPr/>
        </p:nvSpPr>
        <p:spPr bwMode="auto">
          <a:xfrm>
            <a:off x="3881438" y="5334000"/>
            <a:ext cx="219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s-AR" b="1">
                <a:solidFill>
                  <a:srgbClr val="003300"/>
                </a:solidFill>
              </a:rPr>
              <a:t>Q</a:t>
            </a:r>
          </a:p>
        </p:txBody>
      </p:sp>
      <p:sp>
        <p:nvSpPr>
          <p:cNvPr id="1131531" name="Line 11"/>
          <p:cNvSpPr>
            <a:spLocks noChangeShapeType="1"/>
          </p:cNvSpPr>
          <p:nvPr/>
        </p:nvSpPr>
        <p:spPr bwMode="auto">
          <a:xfrm>
            <a:off x="646113" y="5486400"/>
            <a:ext cx="316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32" name="Freeform 12"/>
          <p:cNvSpPr>
            <a:spLocks/>
          </p:cNvSpPr>
          <p:nvPr/>
        </p:nvSpPr>
        <p:spPr bwMode="auto">
          <a:xfrm>
            <a:off x="1082675" y="4572000"/>
            <a:ext cx="2109788" cy="787400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192" y="304"/>
              </a:cxn>
              <a:cxn ang="0">
                <a:pos x="432" y="112"/>
              </a:cxn>
              <a:cxn ang="0">
                <a:pos x="672" y="16"/>
              </a:cxn>
              <a:cxn ang="0">
                <a:pos x="864" y="16"/>
              </a:cxn>
              <a:cxn ang="0">
                <a:pos x="1008" y="64"/>
              </a:cxn>
              <a:cxn ang="0">
                <a:pos x="1296" y="256"/>
              </a:cxn>
              <a:cxn ang="0">
                <a:pos x="1440" y="400"/>
              </a:cxn>
            </a:cxnLst>
            <a:rect l="0" t="0" r="r" b="b"/>
            <a:pathLst>
              <a:path w="1440" h="496">
                <a:moveTo>
                  <a:pt x="0" y="496"/>
                </a:moveTo>
                <a:cubicBezTo>
                  <a:pt x="60" y="432"/>
                  <a:pt x="120" y="368"/>
                  <a:pt x="192" y="304"/>
                </a:cubicBezTo>
                <a:cubicBezTo>
                  <a:pt x="264" y="240"/>
                  <a:pt x="352" y="160"/>
                  <a:pt x="432" y="112"/>
                </a:cubicBezTo>
                <a:cubicBezTo>
                  <a:pt x="512" y="64"/>
                  <a:pt x="600" y="32"/>
                  <a:pt x="672" y="16"/>
                </a:cubicBezTo>
                <a:cubicBezTo>
                  <a:pt x="744" y="0"/>
                  <a:pt x="808" y="8"/>
                  <a:pt x="864" y="16"/>
                </a:cubicBezTo>
                <a:cubicBezTo>
                  <a:pt x="920" y="24"/>
                  <a:pt x="936" y="24"/>
                  <a:pt x="1008" y="64"/>
                </a:cubicBezTo>
                <a:cubicBezTo>
                  <a:pt x="1080" y="104"/>
                  <a:pt x="1224" y="200"/>
                  <a:pt x="1296" y="256"/>
                </a:cubicBezTo>
                <a:cubicBezTo>
                  <a:pt x="1368" y="312"/>
                  <a:pt x="1416" y="376"/>
                  <a:pt x="1440" y="400"/>
                </a:cubicBezTo>
              </a:path>
            </a:pathLst>
          </a:custGeom>
          <a:noFill/>
          <a:ln w="38100" cap="flat" cmpd="sng">
            <a:solidFill>
              <a:srgbClr val="FC0623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33" name="Line 13"/>
          <p:cNvSpPr>
            <a:spLocks noChangeShapeType="1"/>
          </p:cNvSpPr>
          <p:nvPr/>
        </p:nvSpPr>
        <p:spPr bwMode="auto">
          <a:xfrm flipH="1">
            <a:off x="646113" y="3276600"/>
            <a:ext cx="15367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34" name="Line 14"/>
          <p:cNvSpPr>
            <a:spLocks noChangeShapeType="1"/>
          </p:cNvSpPr>
          <p:nvPr/>
        </p:nvSpPr>
        <p:spPr bwMode="auto">
          <a:xfrm flipH="1">
            <a:off x="646113" y="4572000"/>
            <a:ext cx="27432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35" name="Rectangle 15"/>
          <p:cNvSpPr>
            <a:spLocks noChangeArrowheads="1"/>
          </p:cNvSpPr>
          <p:nvPr/>
        </p:nvSpPr>
        <p:spPr bwMode="auto">
          <a:xfrm>
            <a:off x="1982788" y="5499100"/>
            <a:ext cx="3603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s-AR" b="1"/>
              <a:t>Q</a:t>
            </a:r>
            <a:r>
              <a:rPr lang="es-AR" b="1" baseline="-25000"/>
              <a:t>n</a:t>
            </a:r>
            <a:endParaRPr lang="es-AR" b="1">
              <a:solidFill>
                <a:srgbClr val="003300"/>
              </a:solidFill>
            </a:endParaRPr>
          </a:p>
        </p:txBody>
      </p:sp>
      <p:sp>
        <p:nvSpPr>
          <p:cNvPr id="1131536" name="Text Box 16"/>
          <p:cNvSpPr txBox="1">
            <a:spLocks noChangeArrowheads="1"/>
          </p:cNvSpPr>
          <p:nvPr/>
        </p:nvSpPr>
        <p:spPr bwMode="auto">
          <a:xfrm>
            <a:off x="4781550" y="4241800"/>
            <a:ext cx="35369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es-AR" b="1" u="sng"/>
              <a:t>Eficiencia de la bomba</a:t>
            </a:r>
            <a:endParaRPr lang="es-AR" b="1">
              <a:solidFill>
                <a:srgbClr val="003300"/>
              </a:solidFill>
            </a:endParaRPr>
          </a:p>
        </p:txBody>
      </p:sp>
      <p:sp>
        <p:nvSpPr>
          <p:cNvPr id="1131537" name="AutoShape 17"/>
          <p:cNvSpPr>
            <a:spLocks noChangeArrowheads="1"/>
          </p:cNvSpPr>
          <p:nvPr/>
        </p:nvSpPr>
        <p:spPr bwMode="auto">
          <a:xfrm>
            <a:off x="4233863" y="4343400"/>
            <a:ext cx="492125" cy="228600"/>
          </a:xfrm>
          <a:prstGeom prst="leftArrow">
            <a:avLst>
              <a:gd name="adj1" fmla="val 50000"/>
              <a:gd name="adj2" fmla="val 5381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38" name="AutoShape 18"/>
          <p:cNvSpPr>
            <a:spLocks noChangeArrowheads="1"/>
          </p:cNvSpPr>
          <p:nvPr/>
        </p:nvSpPr>
        <p:spPr bwMode="auto">
          <a:xfrm>
            <a:off x="1341438" y="4000500"/>
            <a:ext cx="422275" cy="381000"/>
          </a:xfrm>
          <a:prstGeom prst="wedgeEllipseCallout">
            <a:avLst>
              <a:gd name="adj1" fmla="val 154889"/>
              <a:gd name="adj2" fmla="val -101250"/>
            </a:avLst>
          </a:prstGeom>
          <a:solidFill>
            <a:srgbClr val="FDE033"/>
          </a:solidFill>
          <a:ln w="12700">
            <a:solidFill>
              <a:srgbClr val="01060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/>
            <a:r>
              <a:rPr lang="es-AR" sz="1600" b="1"/>
              <a:t>Q</a:t>
            </a:r>
            <a:r>
              <a:rPr lang="es-AR" sz="1600" b="1" baseline="-25000"/>
              <a:t>n</a:t>
            </a:r>
            <a:endParaRPr lang="es-AR" sz="1600" b="1"/>
          </a:p>
        </p:txBody>
      </p:sp>
      <p:sp>
        <p:nvSpPr>
          <p:cNvPr id="1131539" name="AutoShape 19"/>
          <p:cNvSpPr>
            <a:spLocks noChangeArrowheads="1"/>
          </p:cNvSpPr>
          <p:nvPr/>
        </p:nvSpPr>
        <p:spPr bwMode="auto">
          <a:xfrm>
            <a:off x="177800" y="2819400"/>
            <a:ext cx="422275" cy="381000"/>
          </a:xfrm>
          <a:prstGeom prst="wedgeEllipseCallout">
            <a:avLst>
              <a:gd name="adj1" fmla="val 58648"/>
              <a:gd name="adj2" fmla="val 69167"/>
            </a:avLst>
          </a:prstGeom>
          <a:solidFill>
            <a:srgbClr val="FDE033"/>
          </a:solidFill>
          <a:ln w="12700">
            <a:solidFill>
              <a:srgbClr val="01060B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/>
            <a:r>
              <a:rPr lang="es-AR" sz="1600" b="1">
                <a:solidFill>
                  <a:srgbClr val="000080"/>
                </a:solidFill>
              </a:rPr>
              <a:t>H</a:t>
            </a:r>
            <a:r>
              <a:rPr lang="es-AR" sz="1600" b="1" baseline="-25000">
                <a:solidFill>
                  <a:srgbClr val="000080"/>
                </a:solidFill>
              </a:rPr>
              <a:t>n</a:t>
            </a:r>
            <a:endParaRPr lang="es-AR" sz="1600" b="1">
              <a:solidFill>
                <a:srgbClr val="000080"/>
              </a:solidFill>
            </a:endParaRPr>
          </a:p>
        </p:txBody>
      </p:sp>
      <p:sp>
        <p:nvSpPr>
          <p:cNvPr id="1131540" name="Rectangle 20"/>
          <p:cNvSpPr>
            <a:spLocks noChangeArrowheads="1"/>
          </p:cNvSpPr>
          <p:nvPr/>
        </p:nvSpPr>
        <p:spPr bwMode="auto">
          <a:xfrm>
            <a:off x="3389313" y="4267200"/>
            <a:ext cx="65881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s-AR" sz="2800" b="1">
                <a:solidFill>
                  <a:srgbClr val="FC0623"/>
                </a:solidFill>
                <a:sym typeface="Symbol" pitchFamily="18" charset="2"/>
              </a:rPr>
              <a:t></a:t>
            </a:r>
            <a:r>
              <a:rPr lang="es-AR" b="1" baseline="-25000">
                <a:solidFill>
                  <a:srgbClr val="FC0623"/>
                </a:solidFill>
                <a:sym typeface="Symbol" pitchFamily="18" charset="2"/>
              </a:rPr>
              <a:t>b</a:t>
            </a:r>
            <a:r>
              <a:rPr lang="es-AR" sz="1600" b="1" baseline="-25000">
                <a:solidFill>
                  <a:srgbClr val="FC0623"/>
                </a:solidFill>
                <a:sym typeface="Symbol" pitchFamily="18" charset="2"/>
              </a:rPr>
              <a:t>máx</a:t>
            </a:r>
            <a:endParaRPr lang="es-AR" b="1" baseline="-25000">
              <a:solidFill>
                <a:srgbClr val="003300"/>
              </a:solidFill>
              <a:sym typeface="Symbol" pitchFamily="18" charset="2"/>
            </a:endParaRPr>
          </a:p>
        </p:txBody>
      </p:sp>
      <p:sp>
        <p:nvSpPr>
          <p:cNvPr id="1131541" name="Line 21"/>
          <p:cNvSpPr>
            <a:spLocks noChangeShapeType="1"/>
          </p:cNvSpPr>
          <p:nvPr/>
        </p:nvSpPr>
        <p:spPr bwMode="auto">
          <a:xfrm>
            <a:off x="2195513" y="3289300"/>
            <a:ext cx="0" cy="22098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42" name="AutoShape 22"/>
          <p:cNvSpPr>
            <a:spLocks noChangeArrowheads="1"/>
          </p:cNvSpPr>
          <p:nvPr/>
        </p:nvSpPr>
        <p:spPr bwMode="auto">
          <a:xfrm>
            <a:off x="2182813" y="3124200"/>
            <a:ext cx="139700" cy="152400"/>
          </a:xfrm>
          <a:prstGeom prst="rtTriangle">
            <a:avLst/>
          </a:prstGeom>
          <a:solidFill>
            <a:srgbClr val="FDE0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1543" name="Text Box 23"/>
          <p:cNvSpPr txBox="1">
            <a:spLocks noChangeArrowheads="1"/>
          </p:cNvSpPr>
          <p:nvPr/>
        </p:nvSpPr>
        <p:spPr bwMode="auto">
          <a:xfrm>
            <a:off x="387350" y="0"/>
            <a:ext cx="81629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s-AR" b="1" u="sng">
                <a:solidFill>
                  <a:srgbClr val="FFFF00"/>
                </a:solidFill>
              </a:rPr>
              <a:t>SELECCIÓN CORRECTA - VALORES FUNDAMENTALES</a:t>
            </a:r>
          </a:p>
        </p:txBody>
      </p:sp>
      <p:sp>
        <p:nvSpPr>
          <p:cNvPr id="1131544" name="Text Box 24"/>
          <p:cNvSpPr txBox="1">
            <a:spLocks noChangeArrowheads="1"/>
          </p:cNvSpPr>
          <p:nvPr/>
        </p:nvSpPr>
        <p:spPr bwMode="auto">
          <a:xfrm>
            <a:off x="633413" y="609600"/>
            <a:ext cx="8018462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b="1">
                <a:solidFill>
                  <a:srgbClr val="3333FF"/>
                </a:solidFill>
              </a:rPr>
              <a:t>Q</a:t>
            </a:r>
            <a:r>
              <a:rPr lang="es-AR" b="1" baseline="-25000">
                <a:solidFill>
                  <a:srgbClr val="3333FF"/>
                </a:solidFill>
              </a:rPr>
              <a:t>n</a:t>
            </a:r>
            <a:r>
              <a:rPr lang="es-AR" sz="2000" b="1">
                <a:solidFill>
                  <a:srgbClr val="3333FF"/>
                </a:solidFill>
              </a:rPr>
              <a:t>  es el </a:t>
            </a:r>
            <a:r>
              <a:rPr lang="es-AR" sz="2000" b="1" u="sng">
                <a:solidFill>
                  <a:srgbClr val="3333FF"/>
                </a:solidFill>
              </a:rPr>
              <a:t>caudal nominal</a:t>
            </a:r>
            <a:r>
              <a:rPr lang="es-AR" sz="2000" b="1">
                <a:solidFill>
                  <a:srgbClr val="3333FF"/>
                </a:solidFill>
              </a:rPr>
              <a:t> de la bomba y se lo define como aquel en donde su eficiencia es máxima.</a:t>
            </a:r>
          </a:p>
          <a:p>
            <a:pPr eaLnBrk="0" hangingPunct="0">
              <a:spcBef>
                <a:spcPct val="50000"/>
              </a:spcBef>
            </a:pPr>
            <a:r>
              <a:rPr lang="es-AR" b="1">
                <a:solidFill>
                  <a:srgbClr val="3333FF"/>
                </a:solidFill>
              </a:rPr>
              <a:t>H</a:t>
            </a:r>
            <a:r>
              <a:rPr lang="es-AR" b="1" baseline="-25000">
                <a:solidFill>
                  <a:srgbClr val="3333FF"/>
                </a:solidFill>
              </a:rPr>
              <a:t>n</a:t>
            </a:r>
            <a:r>
              <a:rPr lang="es-AR" b="1">
                <a:solidFill>
                  <a:srgbClr val="3333FF"/>
                </a:solidFill>
              </a:rPr>
              <a:t> </a:t>
            </a:r>
            <a:r>
              <a:rPr lang="es-AR" sz="2000" b="1">
                <a:solidFill>
                  <a:srgbClr val="3333FF"/>
                </a:solidFill>
              </a:rPr>
              <a:t>es la </a:t>
            </a:r>
            <a:r>
              <a:rPr lang="es-AR" sz="2000" b="1" u="sng">
                <a:solidFill>
                  <a:srgbClr val="3333FF"/>
                </a:solidFill>
              </a:rPr>
              <a:t>altura nominal</a:t>
            </a:r>
            <a:r>
              <a:rPr lang="es-AR" sz="2000" b="1">
                <a:solidFill>
                  <a:srgbClr val="3333FF"/>
                </a:solidFill>
              </a:rPr>
              <a:t> y se la define como aquella en donde se produce el caudal nominal.</a:t>
            </a:r>
          </a:p>
        </p:txBody>
      </p:sp>
      <p:sp>
        <p:nvSpPr>
          <p:cNvPr id="1131545" name="Rectangle 25"/>
          <p:cNvSpPr>
            <a:spLocks noChangeArrowheads="1"/>
          </p:cNvSpPr>
          <p:nvPr/>
        </p:nvSpPr>
        <p:spPr bwMode="auto">
          <a:xfrm>
            <a:off x="4233863" y="4876800"/>
            <a:ext cx="4905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s-AR" sz="2000" b="1">
                <a:solidFill>
                  <a:srgbClr val="FC0623"/>
                </a:solidFill>
                <a:sym typeface="Symbol" pitchFamily="18" charset="2"/>
              </a:rPr>
              <a:t></a:t>
            </a:r>
            <a:r>
              <a:rPr lang="es-AR" sz="2000" b="1" baseline="-25000">
                <a:solidFill>
                  <a:srgbClr val="FC0623"/>
                </a:solidFill>
                <a:sym typeface="Symbol" pitchFamily="18" charset="2"/>
              </a:rPr>
              <a:t>b </a:t>
            </a:r>
            <a:r>
              <a:rPr lang="es-AR" sz="2000" b="1">
                <a:solidFill>
                  <a:srgbClr val="FC0623"/>
                </a:solidFill>
                <a:sym typeface="Symbol" pitchFamily="18" charset="2"/>
              </a:rPr>
              <a:t>= P</a:t>
            </a:r>
            <a:r>
              <a:rPr lang="es-AR" sz="2000" b="1" baseline="-25000">
                <a:solidFill>
                  <a:srgbClr val="FC0623"/>
                </a:solidFill>
                <a:sym typeface="Symbol" pitchFamily="18" charset="2"/>
              </a:rPr>
              <a:t>H </a:t>
            </a:r>
            <a:r>
              <a:rPr lang="es-AR" sz="2000" b="1">
                <a:solidFill>
                  <a:srgbClr val="FC0623"/>
                </a:solidFill>
                <a:sym typeface="Symbol" pitchFamily="18" charset="2"/>
              </a:rPr>
              <a:t>/ P</a:t>
            </a:r>
            <a:r>
              <a:rPr lang="es-AR" sz="2000" b="1" baseline="-25000">
                <a:solidFill>
                  <a:srgbClr val="FC0623"/>
                </a:solidFill>
                <a:sym typeface="Symbol" pitchFamily="18" charset="2"/>
              </a:rPr>
              <a:t>b </a:t>
            </a:r>
            <a:r>
              <a:rPr lang="es-AR" sz="2000" b="1">
                <a:solidFill>
                  <a:srgbClr val="FC0623"/>
                </a:solidFill>
                <a:sym typeface="Symbol" pitchFamily="18" charset="2"/>
              </a:rPr>
              <a:t>: es la relación entre la</a:t>
            </a:r>
          </a:p>
          <a:p>
            <a:pPr eaLnBrk="0" hangingPunct="0"/>
            <a:r>
              <a:rPr lang="es-AR" sz="2000" b="1">
                <a:solidFill>
                  <a:srgbClr val="FC0623"/>
                </a:solidFill>
                <a:sym typeface="Symbol" pitchFamily="18" charset="2"/>
              </a:rPr>
              <a:t>potencia hidráulica que entrega y</a:t>
            </a:r>
          </a:p>
          <a:p>
            <a:pPr eaLnBrk="0" hangingPunct="0"/>
            <a:r>
              <a:rPr lang="es-AR" sz="2000" b="1">
                <a:solidFill>
                  <a:srgbClr val="FC0623"/>
                </a:solidFill>
                <a:sym typeface="Symbol" pitchFamily="18" charset="2"/>
              </a:rPr>
              <a:t>la potencia que absorbe del motor.</a:t>
            </a:r>
            <a:endParaRPr lang="es-AR" sz="2000" b="1" baseline="-25000">
              <a:solidFill>
                <a:srgbClr val="FC0623"/>
              </a:solidFill>
              <a:sym typeface="Symbol" pitchFamily="18" charset="2"/>
            </a:endParaRPr>
          </a:p>
        </p:txBody>
      </p:sp>
      <p:sp>
        <p:nvSpPr>
          <p:cNvPr id="1131546" name="Line 26"/>
          <p:cNvSpPr>
            <a:spLocks noChangeShapeType="1"/>
          </p:cNvSpPr>
          <p:nvPr/>
        </p:nvSpPr>
        <p:spPr bwMode="auto">
          <a:xfrm>
            <a:off x="787400" y="2984500"/>
            <a:ext cx="0" cy="850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1547" name="Line 27"/>
          <p:cNvSpPr>
            <a:spLocks noChangeShapeType="1"/>
          </p:cNvSpPr>
          <p:nvPr/>
        </p:nvSpPr>
        <p:spPr bwMode="auto">
          <a:xfrm>
            <a:off x="2755900" y="3594100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1548" name="Rectangle 28"/>
          <p:cNvSpPr>
            <a:spLocks noChangeArrowheads="1"/>
          </p:cNvSpPr>
          <p:nvPr/>
        </p:nvSpPr>
        <p:spPr bwMode="auto">
          <a:xfrm>
            <a:off x="585788" y="3743325"/>
            <a:ext cx="5905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600" b="1"/>
              <a:t>Q</a:t>
            </a:r>
            <a:r>
              <a:rPr lang="es-AR" sz="1600" b="1" baseline="-25000"/>
              <a:t>min</a:t>
            </a:r>
          </a:p>
        </p:txBody>
      </p:sp>
      <p:sp>
        <p:nvSpPr>
          <p:cNvPr id="1131549" name="Rectangle 29"/>
          <p:cNvSpPr>
            <a:spLocks noChangeArrowheads="1"/>
          </p:cNvSpPr>
          <p:nvPr/>
        </p:nvSpPr>
        <p:spPr bwMode="auto">
          <a:xfrm>
            <a:off x="2473325" y="3756025"/>
            <a:ext cx="622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600" b="1"/>
              <a:t>Q</a:t>
            </a:r>
            <a:r>
              <a:rPr lang="es-AR" sz="1600" b="1" baseline="-25000"/>
              <a:t>máx</a:t>
            </a:r>
          </a:p>
        </p:txBody>
      </p:sp>
      <p:sp>
        <p:nvSpPr>
          <p:cNvPr id="1131550" name="Text Box 30"/>
          <p:cNvSpPr txBox="1">
            <a:spLocks noChangeArrowheads="1"/>
          </p:cNvSpPr>
          <p:nvPr/>
        </p:nvSpPr>
        <p:spPr bwMode="auto">
          <a:xfrm>
            <a:off x="4051300" y="1981200"/>
            <a:ext cx="4838700" cy="10064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FF00"/>
                </a:solidFill>
              </a:rPr>
              <a:t>La correcta selección es en el </a:t>
            </a:r>
            <a:r>
              <a:rPr lang="es-AR" sz="2000" b="1" u="sng">
                <a:solidFill>
                  <a:srgbClr val="FFFF00"/>
                </a:solidFill>
              </a:rPr>
              <a:t>caudal nominal</a:t>
            </a:r>
            <a:r>
              <a:rPr lang="es-AR" sz="2000" b="1">
                <a:solidFill>
                  <a:srgbClr val="FFFF00"/>
                </a:solidFill>
              </a:rPr>
              <a:t>, lejos de los extremos, que no deben sobrepasarse.</a:t>
            </a:r>
            <a:endParaRPr lang="en-US" sz="2000" b="1">
              <a:solidFill>
                <a:srgbClr val="FFFF00"/>
              </a:solidFill>
            </a:endParaRPr>
          </a:p>
        </p:txBody>
      </p:sp>
      <p:sp>
        <p:nvSpPr>
          <p:cNvPr id="1131551" name="Text Box 31"/>
          <p:cNvSpPr txBox="1">
            <a:spLocks noChangeArrowheads="1"/>
          </p:cNvSpPr>
          <p:nvPr/>
        </p:nvSpPr>
        <p:spPr bwMode="auto">
          <a:xfrm>
            <a:off x="4419600" y="3098800"/>
            <a:ext cx="4178300" cy="739775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La SQ 2-35 tiene su mejor punto entre los 2 y 2,5 m</a:t>
            </a:r>
            <a:r>
              <a:rPr lang="es-AR" sz="2000" b="1" baseline="30000">
                <a:solidFill>
                  <a:schemeClr val="bg1"/>
                </a:solidFill>
              </a:rPr>
              <a:t>3</a:t>
            </a:r>
            <a:r>
              <a:rPr lang="es-AR" sz="2000" b="1">
                <a:solidFill>
                  <a:schemeClr val="bg1"/>
                </a:solidFill>
              </a:rPr>
              <a:t>/h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131552" name="Text Box 32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546" name="Line 2"/>
          <p:cNvSpPr>
            <a:spLocks noChangeShapeType="1"/>
          </p:cNvSpPr>
          <p:nvPr/>
        </p:nvSpPr>
        <p:spPr bwMode="auto">
          <a:xfrm>
            <a:off x="646113" y="2514600"/>
            <a:ext cx="0" cy="1295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47" name="Line 3"/>
          <p:cNvSpPr>
            <a:spLocks noChangeShapeType="1"/>
          </p:cNvSpPr>
          <p:nvPr/>
        </p:nvSpPr>
        <p:spPr bwMode="auto">
          <a:xfrm>
            <a:off x="646113" y="3810000"/>
            <a:ext cx="31654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48" name="Line 4"/>
          <p:cNvSpPr>
            <a:spLocks noChangeShapeType="1"/>
          </p:cNvSpPr>
          <p:nvPr/>
        </p:nvSpPr>
        <p:spPr bwMode="auto">
          <a:xfrm>
            <a:off x="646113" y="41910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49" name="Freeform 5"/>
          <p:cNvSpPr>
            <a:spLocks/>
          </p:cNvSpPr>
          <p:nvPr/>
        </p:nvSpPr>
        <p:spPr bwMode="auto">
          <a:xfrm rot="-229897">
            <a:off x="795338" y="2936875"/>
            <a:ext cx="1933575" cy="741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6" y="48"/>
              </a:cxn>
              <a:cxn ang="0">
                <a:pos x="1008" y="192"/>
              </a:cxn>
              <a:cxn ang="0">
                <a:pos x="1680" y="672"/>
              </a:cxn>
            </a:cxnLst>
            <a:rect l="0" t="0" r="r" b="b"/>
            <a:pathLst>
              <a:path w="1680" h="672">
                <a:moveTo>
                  <a:pt x="0" y="0"/>
                </a:moveTo>
                <a:cubicBezTo>
                  <a:pt x="84" y="8"/>
                  <a:pt x="168" y="16"/>
                  <a:pt x="336" y="48"/>
                </a:cubicBezTo>
                <a:cubicBezTo>
                  <a:pt x="504" y="80"/>
                  <a:pt x="784" y="88"/>
                  <a:pt x="1008" y="192"/>
                </a:cubicBezTo>
                <a:cubicBezTo>
                  <a:pt x="1232" y="296"/>
                  <a:pt x="1568" y="592"/>
                  <a:pt x="1680" y="672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50" name="Text Box 6"/>
          <p:cNvSpPr txBox="1">
            <a:spLocks noChangeArrowheads="1"/>
          </p:cNvSpPr>
          <p:nvPr/>
        </p:nvSpPr>
        <p:spPr bwMode="auto">
          <a:xfrm>
            <a:off x="290513" y="2209800"/>
            <a:ext cx="5667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b="1">
                <a:solidFill>
                  <a:srgbClr val="003300"/>
                </a:solidFill>
              </a:rPr>
              <a:t>H</a:t>
            </a:r>
            <a:r>
              <a:rPr lang="es-AR" sz="1600" b="1">
                <a:solidFill>
                  <a:srgbClr val="003300"/>
                </a:solidFill>
              </a:rPr>
              <a:t>[m]</a:t>
            </a:r>
          </a:p>
        </p:txBody>
      </p:sp>
      <p:sp>
        <p:nvSpPr>
          <p:cNvPr id="1132551" name="Rectangle 7"/>
          <p:cNvSpPr>
            <a:spLocks noChangeArrowheads="1"/>
          </p:cNvSpPr>
          <p:nvPr/>
        </p:nvSpPr>
        <p:spPr bwMode="auto">
          <a:xfrm>
            <a:off x="3871913" y="3594100"/>
            <a:ext cx="8794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s-AR" b="1">
                <a:solidFill>
                  <a:srgbClr val="003300"/>
                </a:solidFill>
              </a:rPr>
              <a:t>Q</a:t>
            </a:r>
            <a:r>
              <a:rPr lang="es-AR" sz="1800" b="1">
                <a:solidFill>
                  <a:srgbClr val="003300"/>
                </a:solidFill>
              </a:rPr>
              <a:t>[m</a:t>
            </a:r>
            <a:r>
              <a:rPr lang="es-AR" sz="1800" b="1" baseline="30000">
                <a:solidFill>
                  <a:srgbClr val="003300"/>
                </a:solidFill>
              </a:rPr>
              <a:t>3</a:t>
            </a:r>
            <a:r>
              <a:rPr lang="es-AR" sz="1800" b="1">
                <a:solidFill>
                  <a:srgbClr val="003300"/>
                </a:solidFill>
              </a:rPr>
              <a:t>/h]</a:t>
            </a:r>
          </a:p>
        </p:txBody>
      </p:sp>
      <p:sp>
        <p:nvSpPr>
          <p:cNvPr id="1132552" name="AutoShape 8"/>
          <p:cNvSpPr>
            <a:spLocks noChangeArrowheads="1"/>
          </p:cNvSpPr>
          <p:nvPr/>
        </p:nvSpPr>
        <p:spPr bwMode="auto">
          <a:xfrm>
            <a:off x="852488" y="1816100"/>
            <a:ext cx="2039937" cy="393700"/>
          </a:xfrm>
          <a:prstGeom prst="wedgeRoundRectCallout">
            <a:avLst>
              <a:gd name="adj1" fmla="val -19574"/>
              <a:gd name="adj2" fmla="val 255644"/>
              <a:gd name="adj3" fmla="val 16667"/>
            </a:avLst>
          </a:prstGeom>
          <a:noFill/>
          <a:ln w="28575">
            <a:solidFill>
              <a:srgbClr val="FE1A14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/>
            <a:r>
              <a:rPr lang="es-AR" sz="1600" b="1">
                <a:solidFill>
                  <a:srgbClr val="FF0000"/>
                </a:solidFill>
              </a:rPr>
              <a:t>Curva de la bomba</a:t>
            </a:r>
          </a:p>
        </p:txBody>
      </p:sp>
      <p:sp>
        <p:nvSpPr>
          <p:cNvPr id="1132553" name="Rectangle 9"/>
          <p:cNvSpPr>
            <a:spLocks noChangeArrowheads="1"/>
          </p:cNvSpPr>
          <p:nvPr/>
        </p:nvSpPr>
        <p:spPr bwMode="auto">
          <a:xfrm>
            <a:off x="165100" y="3962400"/>
            <a:ext cx="525463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es-AR" sz="2800" b="1">
                <a:solidFill>
                  <a:srgbClr val="6600FF"/>
                </a:solidFill>
                <a:sym typeface="Symbol" pitchFamily="18" charset="2"/>
              </a:rPr>
              <a:t></a:t>
            </a:r>
            <a:r>
              <a:rPr lang="es-AR" b="1" baseline="-25000">
                <a:solidFill>
                  <a:srgbClr val="6600FF"/>
                </a:solidFill>
                <a:sym typeface="Symbol" pitchFamily="18" charset="2"/>
              </a:rPr>
              <a:t>b</a:t>
            </a:r>
            <a:endParaRPr lang="es-AR" b="1">
              <a:solidFill>
                <a:srgbClr val="6600FF"/>
              </a:solidFill>
            </a:endParaRPr>
          </a:p>
        </p:txBody>
      </p:sp>
      <p:sp>
        <p:nvSpPr>
          <p:cNvPr id="1132554" name="Rectangle 10"/>
          <p:cNvSpPr>
            <a:spLocks noChangeArrowheads="1"/>
          </p:cNvSpPr>
          <p:nvPr/>
        </p:nvSpPr>
        <p:spPr bwMode="auto">
          <a:xfrm>
            <a:off x="3881438" y="5334000"/>
            <a:ext cx="219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s-AR" b="1">
                <a:solidFill>
                  <a:srgbClr val="003300"/>
                </a:solidFill>
              </a:rPr>
              <a:t>Q</a:t>
            </a:r>
          </a:p>
        </p:txBody>
      </p:sp>
      <p:sp>
        <p:nvSpPr>
          <p:cNvPr id="1132555" name="Line 11"/>
          <p:cNvSpPr>
            <a:spLocks noChangeShapeType="1"/>
          </p:cNvSpPr>
          <p:nvPr/>
        </p:nvSpPr>
        <p:spPr bwMode="auto">
          <a:xfrm>
            <a:off x="646113" y="5486400"/>
            <a:ext cx="3165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56" name="Freeform 12"/>
          <p:cNvSpPr>
            <a:spLocks/>
          </p:cNvSpPr>
          <p:nvPr/>
        </p:nvSpPr>
        <p:spPr bwMode="auto">
          <a:xfrm>
            <a:off x="1082675" y="4572000"/>
            <a:ext cx="2109788" cy="787400"/>
          </a:xfrm>
          <a:custGeom>
            <a:avLst/>
            <a:gdLst/>
            <a:ahLst/>
            <a:cxnLst>
              <a:cxn ang="0">
                <a:pos x="0" y="496"/>
              </a:cxn>
              <a:cxn ang="0">
                <a:pos x="192" y="304"/>
              </a:cxn>
              <a:cxn ang="0">
                <a:pos x="432" y="112"/>
              </a:cxn>
              <a:cxn ang="0">
                <a:pos x="672" y="16"/>
              </a:cxn>
              <a:cxn ang="0">
                <a:pos x="864" y="16"/>
              </a:cxn>
              <a:cxn ang="0">
                <a:pos x="1008" y="64"/>
              </a:cxn>
              <a:cxn ang="0">
                <a:pos x="1296" y="256"/>
              </a:cxn>
              <a:cxn ang="0">
                <a:pos x="1440" y="400"/>
              </a:cxn>
            </a:cxnLst>
            <a:rect l="0" t="0" r="r" b="b"/>
            <a:pathLst>
              <a:path w="1440" h="496">
                <a:moveTo>
                  <a:pt x="0" y="496"/>
                </a:moveTo>
                <a:cubicBezTo>
                  <a:pt x="60" y="432"/>
                  <a:pt x="120" y="368"/>
                  <a:pt x="192" y="304"/>
                </a:cubicBezTo>
                <a:cubicBezTo>
                  <a:pt x="264" y="240"/>
                  <a:pt x="352" y="160"/>
                  <a:pt x="432" y="112"/>
                </a:cubicBezTo>
                <a:cubicBezTo>
                  <a:pt x="512" y="64"/>
                  <a:pt x="600" y="32"/>
                  <a:pt x="672" y="16"/>
                </a:cubicBezTo>
                <a:cubicBezTo>
                  <a:pt x="744" y="0"/>
                  <a:pt x="808" y="8"/>
                  <a:pt x="864" y="16"/>
                </a:cubicBezTo>
                <a:cubicBezTo>
                  <a:pt x="920" y="24"/>
                  <a:pt x="936" y="24"/>
                  <a:pt x="1008" y="64"/>
                </a:cubicBezTo>
                <a:cubicBezTo>
                  <a:pt x="1080" y="104"/>
                  <a:pt x="1224" y="200"/>
                  <a:pt x="1296" y="256"/>
                </a:cubicBezTo>
                <a:cubicBezTo>
                  <a:pt x="1368" y="312"/>
                  <a:pt x="1416" y="376"/>
                  <a:pt x="1440" y="400"/>
                </a:cubicBezTo>
              </a:path>
            </a:pathLst>
          </a:custGeom>
          <a:noFill/>
          <a:ln w="38100" cap="flat" cmpd="sng">
            <a:solidFill>
              <a:srgbClr val="6600FF"/>
            </a:solidFill>
            <a:prstDash val="solid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57" name="Line 13"/>
          <p:cNvSpPr>
            <a:spLocks noChangeShapeType="1"/>
          </p:cNvSpPr>
          <p:nvPr/>
        </p:nvSpPr>
        <p:spPr bwMode="auto">
          <a:xfrm flipH="1">
            <a:off x="646113" y="3276600"/>
            <a:ext cx="15367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58" name="Line 14"/>
          <p:cNvSpPr>
            <a:spLocks noChangeShapeType="1"/>
          </p:cNvSpPr>
          <p:nvPr/>
        </p:nvSpPr>
        <p:spPr bwMode="auto">
          <a:xfrm flipH="1">
            <a:off x="646113" y="4572000"/>
            <a:ext cx="27432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59" name="Rectangle 15"/>
          <p:cNvSpPr>
            <a:spLocks noChangeArrowheads="1"/>
          </p:cNvSpPr>
          <p:nvPr/>
        </p:nvSpPr>
        <p:spPr bwMode="auto">
          <a:xfrm>
            <a:off x="1982788" y="5499100"/>
            <a:ext cx="3603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s-AR" b="1"/>
              <a:t>Q</a:t>
            </a:r>
            <a:r>
              <a:rPr lang="es-AR" b="1" baseline="-25000"/>
              <a:t>n</a:t>
            </a:r>
            <a:endParaRPr lang="es-AR" b="1">
              <a:solidFill>
                <a:srgbClr val="003300"/>
              </a:solidFill>
            </a:endParaRPr>
          </a:p>
        </p:txBody>
      </p:sp>
      <p:sp>
        <p:nvSpPr>
          <p:cNvPr id="1132560" name="Text Box 16"/>
          <p:cNvSpPr txBox="1">
            <a:spLocks noChangeArrowheads="1"/>
          </p:cNvSpPr>
          <p:nvPr/>
        </p:nvSpPr>
        <p:spPr bwMode="auto">
          <a:xfrm>
            <a:off x="4781550" y="4241800"/>
            <a:ext cx="35369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es-AR" b="1" u="sng"/>
              <a:t>Eficiencia de la bomba</a:t>
            </a:r>
            <a:endParaRPr lang="es-AR" b="1">
              <a:solidFill>
                <a:srgbClr val="003300"/>
              </a:solidFill>
            </a:endParaRPr>
          </a:p>
        </p:txBody>
      </p:sp>
      <p:sp>
        <p:nvSpPr>
          <p:cNvPr id="1132561" name="AutoShape 17"/>
          <p:cNvSpPr>
            <a:spLocks noChangeArrowheads="1"/>
          </p:cNvSpPr>
          <p:nvPr/>
        </p:nvSpPr>
        <p:spPr bwMode="auto">
          <a:xfrm>
            <a:off x="4233863" y="4343400"/>
            <a:ext cx="492125" cy="228600"/>
          </a:xfrm>
          <a:prstGeom prst="leftArrow">
            <a:avLst>
              <a:gd name="adj1" fmla="val 50000"/>
              <a:gd name="adj2" fmla="val 53819"/>
            </a:avLst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62" name="Rectangle 18"/>
          <p:cNvSpPr>
            <a:spLocks noChangeArrowheads="1"/>
          </p:cNvSpPr>
          <p:nvPr/>
        </p:nvSpPr>
        <p:spPr bwMode="auto">
          <a:xfrm>
            <a:off x="3389313" y="4267200"/>
            <a:ext cx="65881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s-AR" sz="2800" b="1">
                <a:solidFill>
                  <a:srgbClr val="6600FF"/>
                </a:solidFill>
                <a:sym typeface="Symbol" pitchFamily="18" charset="2"/>
              </a:rPr>
              <a:t></a:t>
            </a:r>
            <a:r>
              <a:rPr lang="es-AR" b="1" baseline="-25000">
                <a:solidFill>
                  <a:srgbClr val="6600FF"/>
                </a:solidFill>
                <a:sym typeface="Symbol" pitchFamily="18" charset="2"/>
              </a:rPr>
              <a:t>b</a:t>
            </a:r>
            <a:r>
              <a:rPr lang="es-AR" sz="1600" b="1" baseline="-25000">
                <a:solidFill>
                  <a:srgbClr val="6600FF"/>
                </a:solidFill>
                <a:sym typeface="Symbol" pitchFamily="18" charset="2"/>
              </a:rPr>
              <a:t>máx</a:t>
            </a:r>
            <a:endParaRPr lang="es-AR" b="1" baseline="-25000">
              <a:solidFill>
                <a:srgbClr val="6600FF"/>
              </a:solidFill>
              <a:sym typeface="Symbol" pitchFamily="18" charset="2"/>
            </a:endParaRPr>
          </a:p>
        </p:txBody>
      </p:sp>
      <p:sp>
        <p:nvSpPr>
          <p:cNvPr id="1132563" name="Line 19"/>
          <p:cNvSpPr>
            <a:spLocks noChangeShapeType="1"/>
          </p:cNvSpPr>
          <p:nvPr/>
        </p:nvSpPr>
        <p:spPr bwMode="auto">
          <a:xfrm>
            <a:off x="2195513" y="3289300"/>
            <a:ext cx="0" cy="220980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es-ES_tradnl"/>
          </a:p>
        </p:txBody>
      </p:sp>
      <p:sp>
        <p:nvSpPr>
          <p:cNvPr id="1132564" name="Text Box 20"/>
          <p:cNvSpPr txBox="1">
            <a:spLocks noChangeArrowheads="1"/>
          </p:cNvSpPr>
          <p:nvPr/>
        </p:nvSpPr>
        <p:spPr bwMode="auto">
          <a:xfrm>
            <a:off x="2805113" y="0"/>
            <a:ext cx="33035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eaLnBrk="0" hangingPunct="0"/>
            <a:r>
              <a:rPr lang="es-AR" b="1" u="sng">
                <a:solidFill>
                  <a:srgbClr val="FFFF00"/>
                </a:solidFill>
              </a:rPr>
              <a:t>CURVA DE LA SQ 2-35</a:t>
            </a:r>
          </a:p>
        </p:txBody>
      </p:sp>
      <p:sp>
        <p:nvSpPr>
          <p:cNvPr id="1132565" name="Text Box 21"/>
          <p:cNvSpPr txBox="1">
            <a:spLocks noChangeArrowheads="1"/>
          </p:cNvSpPr>
          <p:nvPr/>
        </p:nvSpPr>
        <p:spPr bwMode="auto">
          <a:xfrm>
            <a:off x="1725613" y="723900"/>
            <a:ext cx="174466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b="1">
                <a:solidFill>
                  <a:srgbClr val="FF3300"/>
                </a:solidFill>
              </a:rPr>
              <a:t>Q</a:t>
            </a:r>
            <a:r>
              <a:rPr lang="es-AR" b="1" baseline="-25000">
                <a:solidFill>
                  <a:srgbClr val="FF3300"/>
                </a:solidFill>
              </a:rPr>
              <a:t>n</a:t>
            </a:r>
            <a:r>
              <a:rPr lang="es-AR" sz="2000" b="1">
                <a:solidFill>
                  <a:srgbClr val="FF3300"/>
                </a:solidFill>
              </a:rPr>
              <a:t> = 2,3 m</a:t>
            </a:r>
            <a:r>
              <a:rPr lang="es-AR" sz="2000" b="1" baseline="30000">
                <a:solidFill>
                  <a:srgbClr val="FF3300"/>
                </a:solidFill>
              </a:rPr>
              <a:t>3</a:t>
            </a:r>
            <a:r>
              <a:rPr lang="es-AR" sz="2000" b="1">
                <a:solidFill>
                  <a:srgbClr val="FF3300"/>
                </a:solidFill>
              </a:rPr>
              <a:t>/h.</a:t>
            </a:r>
          </a:p>
          <a:p>
            <a:pPr eaLnBrk="0" hangingPunct="0">
              <a:spcBef>
                <a:spcPct val="50000"/>
              </a:spcBef>
            </a:pPr>
            <a:r>
              <a:rPr lang="es-AR" b="1">
                <a:solidFill>
                  <a:srgbClr val="FF3300"/>
                </a:solidFill>
              </a:rPr>
              <a:t>H</a:t>
            </a:r>
            <a:r>
              <a:rPr lang="es-AR" b="1" baseline="-25000">
                <a:solidFill>
                  <a:srgbClr val="FF3300"/>
                </a:solidFill>
              </a:rPr>
              <a:t>n</a:t>
            </a:r>
            <a:r>
              <a:rPr lang="es-AR" b="1">
                <a:solidFill>
                  <a:srgbClr val="FF3300"/>
                </a:solidFill>
              </a:rPr>
              <a:t> </a:t>
            </a:r>
            <a:r>
              <a:rPr lang="es-AR" sz="2000" b="1">
                <a:solidFill>
                  <a:srgbClr val="FF3300"/>
                </a:solidFill>
              </a:rPr>
              <a:t>= 31,6 m</a:t>
            </a:r>
          </a:p>
        </p:txBody>
      </p:sp>
      <p:sp>
        <p:nvSpPr>
          <p:cNvPr id="1132566" name="Rectangle 22"/>
          <p:cNvSpPr>
            <a:spLocks noChangeArrowheads="1"/>
          </p:cNvSpPr>
          <p:nvPr/>
        </p:nvSpPr>
        <p:spPr bwMode="auto">
          <a:xfrm>
            <a:off x="4233863" y="4876800"/>
            <a:ext cx="49053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s-AR" sz="2000" b="1">
                <a:solidFill>
                  <a:srgbClr val="6600FF"/>
                </a:solidFill>
                <a:sym typeface="Symbol" pitchFamily="18" charset="2"/>
              </a:rPr>
              <a:t></a:t>
            </a:r>
            <a:r>
              <a:rPr lang="es-AR" sz="2000" b="1" baseline="-25000">
                <a:solidFill>
                  <a:srgbClr val="6600FF"/>
                </a:solidFill>
                <a:sym typeface="Symbol" pitchFamily="18" charset="2"/>
              </a:rPr>
              <a:t>b </a:t>
            </a:r>
            <a:r>
              <a:rPr lang="es-AR" sz="2000" b="1">
                <a:solidFill>
                  <a:srgbClr val="6600FF"/>
                </a:solidFill>
                <a:sym typeface="Symbol" pitchFamily="18" charset="2"/>
              </a:rPr>
              <a:t>= P</a:t>
            </a:r>
            <a:r>
              <a:rPr lang="es-AR" sz="2000" b="1" baseline="-25000">
                <a:solidFill>
                  <a:srgbClr val="6600FF"/>
                </a:solidFill>
                <a:sym typeface="Symbol" pitchFamily="18" charset="2"/>
              </a:rPr>
              <a:t>H </a:t>
            </a:r>
            <a:r>
              <a:rPr lang="es-AR" sz="2000" b="1">
                <a:solidFill>
                  <a:srgbClr val="6600FF"/>
                </a:solidFill>
                <a:sym typeface="Symbol" pitchFamily="18" charset="2"/>
              </a:rPr>
              <a:t>/ P</a:t>
            </a:r>
            <a:r>
              <a:rPr lang="es-AR" sz="2000" b="1" baseline="-25000">
                <a:solidFill>
                  <a:srgbClr val="6600FF"/>
                </a:solidFill>
                <a:sym typeface="Symbol" pitchFamily="18" charset="2"/>
              </a:rPr>
              <a:t>b </a:t>
            </a:r>
            <a:r>
              <a:rPr lang="es-AR" sz="2000" b="1">
                <a:solidFill>
                  <a:srgbClr val="6600FF"/>
                </a:solidFill>
                <a:sym typeface="Symbol" pitchFamily="18" charset="2"/>
              </a:rPr>
              <a:t>: es la relación entre la</a:t>
            </a:r>
          </a:p>
          <a:p>
            <a:pPr eaLnBrk="0" hangingPunct="0"/>
            <a:r>
              <a:rPr lang="es-AR" sz="2000" b="1">
                <a:solidFill>
                  <a:srgbClr val="6600FF"/>
                </a:solidFill>
                <a:sym typeface="Symbol" pitchFamily="18" charset="2"/>
              </a:rPr>
              <a:t>potencia hidráulica que entrega y</a:t>
            </a:r>
          </a:p>
          <a:p>
            <a:pPr eaLnBrk="0" hangingPunct="0"/>
            <a:r>
              <a:rPr lang="es-AR" sz="2000" b="1">
                <a:solidFill>
                  <a:srgbClr val="6600FF"/>
                </a:solidFill>
                <a:sym typeface="Symbol" pitchFamily="18" charset="2"/>
              </a:rPr>
              <a:t>la potencia que absorbe del motor.</a:t>
            </a:r>
            <a:endParaRPr lang="es-AR" sz="2000" b="1" baseline="-25000">
              <a:solidFill>
                <a:srgbClr val="6600FF"/>
              </a:solidFill>
              <a:sym typeface="Symbol" pitchFamily="18" charset="2"/>
            </a:endParaRPr>
          </a:p>
        </p:txBody>
      </p:sp>
      <p:sp>
        <p:nvSpPr>
          <p:cNvPr id="1132567" name="Line 23"/>
          <p:cNvSpPr>
            <a:spLocks noChangeShapeType="1"/>
          </p:cNvSpPr>
          <p:nvPr/>
        </p:nvSpPr>
        <p:spPr bwMode="auto">
          <a:xfrm>
            <a:off x="787400" y="2984500"/>
            <a:ext cx="0" cy="850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2568" name="Line 24"/>
          <p:cNvSpPr>
            <a:spLocks noChangeShapeType="1"/>
          </p:cNvSpPr>
          <p:nvPr/>
        </p:nvSpPr>
        <p:spPr bwMode="auto">
          <a:xfrm>
            <a:off x="2755900" y="3594100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2569" name="Rectangle 25"/>
          <p:cNvSpPr>
            <a:spLocks noChangeArrowheads="1"/>
          </p:cNvSpPr>
          <p:nvPr/>
        </p:nvSpPr>
        <p:spPr bwMode="auto">
          <a:xfrm>
            <a:off x="585788" y="3770313"/>
            <a:ext cx="4302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400" b="1"/>
              <a:t>0,6</a:t>
            </a:r>
            <a:endParaRPr lang="es-AR" sz="1400" b="1" baseline="-25000"/>
          </a:p>
        </p:txBody>
      </p:sp>
      <p:sp>
        <p:nvSpPr>
          <p:cNvPr id="1132570" name="Rectangle 26"/>
          <p:cNvSpPr>
            <a:spLocks noChangeArrowheads="1"/>
          </p:cNvSpPr>
          <p:nvPr/>
        </p:nvSpPr>
        <p:spPr bwMode="auto">
          <a:xfrm>
            <a:off x="2473325" y="3783013"/>
            <a:ext cx="5286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400" b="1"/>
              <a:t>3,35</a:t>
            </a:r>
            <a:endParaRPr lang="es-AR" sz="1400" b="1" baseline="-25000"/>
          </a:p>
        </p:txBody>
      </p:sp>
      <p:sp>
        <p:nvSpPr>
          <p:cNvPr id="1132571" name="Text Box 27"/>
          <p:cNvSpPr txBox="1">
            <a:spLocks noChangeArrowheads="1"/>
          </p:cNvSpPr>
          <p:nvPr/>
        </p:nvSpPr>
        <p:spPr bwMode="auto">
          <a:xfrm>
            <a:off x="3505200" y="698500"/>
            <a:ext cx="5334000" cy="10064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FF00"/>
                </a:solidFill>
              </a:rPr>
              <a:t>La correcta selección debe ser cercana al </a:t>
            </a:r>
            <a:r>
              <a:rPr lang="es-AR" sz="2000" b="1" u="sng">
                <a:solidFill>
                  <a:srgbClr val="FFFF00"/>
                </a:solidFill>
              </a:rPr>
              <a:t>caudal nominal</a:t>
            </a:r>
            <a:r>
              <a:rPr lang="es-AR" sz="2000" b="1">
                <a:solidFill>
                  <a:srgbClr val="FFFF00"/>
                </a:solidFill>
              </a:rPr>
              <a:t>, lejos de los extremos, dado que no deben sobrepasarse.</a:t>
            </a:r>
            <a:endParaRPr lang="en-US" sz="2000" b="1">
              <a:solidFill>
                <a:srgbClr val="FFFF00"/>
              </a:solidFill>
            </a:endParaRPr>
          </a:p>
        </p:txBody>
      </p:sp>
      <p:sp>
        <p:nvSpPr>
          <p:cNvPr id="1132572" name="Text Box 28"/>
          <p:cNvSpPr txBox="1">
            <a:spLocks noChangeArrowheads="1"/>
          </p:cNvSpPr>
          <p:nvPr/>
        </p:nvSpPr>
        <p:spPr bwMode="auto">
          <a:xfrm>
            <a:off x="3873500" y="1790700"/>
            <a:ext cx="4457700" cy="1082675"/>
          </a:xfrm>
          <a:prstGeom prst="rect">
            <a:avLst/>
          </a:prstGeom>
          <a:noFill/>
          <a:ln w="76200">
            <a:solidFill>
              <a:srgbClr val="FF33CC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2000" b="1">
                <a:solidFill>
                  <a:srgbClr val="FF0000"/>
                </a:solidFill>
              </a:rPr>
              <a:t>Seleccionamos la SQ 2-35 para trabajar en </a:t>
            </a:r>
            <a:r>
              <a:rPr lang="es-AR" sz="2000" b="1" u="sng">
                <a:solidFill>
                  <a:srgbClr val="FF0000"/>
                </a:solidFill>
              </a:rPr>
              <a:t>2,1 m</a:t>
            </a:r>
            <a:r>
              <a:rPr lang="es-AR" sz="2000" b="1" u="sng" baseline="30000">
                <a:solidFill>
                  <a:srgbClr val="FF0000"/>
                </a:solidFill>
              </a:rPr>
              <a:t>3</a:t>
            </a:r>
            <a:r>
              <a:rPr lang="es-AR" sz="2000" b="1" u="sng">
                <a:solidFill>
                  <a:srgbClr val="FF0000"/>
                </a:solidFill>
              </a:rPr>
              <a:t>/h á 35 m</a:t>
            </a:r>
            <a:r>
              <a:rPr lang="es-AR" sz="2000" b="1">
                <a:solidFill>
                  <a:srgbClr val="FF0000"/>
                </a:solidFill>
              </a:rPr>
              <a:t>, lo que implica una adecuada elección.</a:t>
            </a:r>
            <a:endParaRPr lang="en-US" sz="2000" b="1">
              <a:solidFill>
                <a:srgbClr val="FF0000"/>
              </a:solidFill>
            </a:endParaRPr>
          </a:p>
        </p:txBody>
      </p:sp>
      <p:sp>
        <p:nvSpPr>
          <p:cNvPr id="1132573" name="Rectangle 29"/>
          <p:cNvSpPr>
            <a:spLocks noChangeArrowheads="1"/>
          </p:cNvSpPr>
          <p:nvPr/>
        </p:nvSpPr>
        <p:spPr bwMode="auto">
          <a:xfrm>
            <a:off x="1781175" y="3743325"/>
            <a:ext cx="466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600" b="1">
                <a:solidFill>
                  <a:srgbClr val="FF3300"/>
                </a:solidFill>
              </a:rPr>
              <a:t>2,3</a:t>
            </a:r>
          </a:p>
        </p:txBody>
      </p:sp>
      <p:sp>
        <p:nvSpPr>
          <p:cNvPr id="1132574" name="Rectangle 30"/>
          <p:cNvSpPr>
            <a:spLocks noChangeArrowheads="1"/>
          </p:cNvSpPr>
          <p:nvPr/>
        </p:nvSpPr>
        <p:spPr bwMode="auto">
          <a:xfrm>
            <a:off x="160338" y="3108325"/>
            <a:ext cx="5794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600" b="1">
                <a:solidFill>
                  <a:srgbClr val="FF3300"/>
                </a:solidFill>
              </a:rPr>
              <a:t>31,6</a:t>
            </a:r>
          </a:p>
        </p:txBody>
      </p:sp>
      <p:sp>
        <p:nvSpPr>
          <p:cNvPr id="1132575" name="Text Box 31"/>
          <p:cNvSpPr txBox="1">
            <a:spLocks noChangeArrowheads="1"/>
          </p:cNvSpPr>
          <p:nvPr/>
        </p:nvSpPr>
        <p:spPr bwMode="auto">
          <a:xfrm>
            <a:off x="165100" y="9779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b="1" u="sng">
                <a:solidFill>
                  <a:srgbClr val="FF3300"/>
                </a:solidFill>
              </a:rPr>
              <a:t>SQ 2-35</a:t>
            </a:r>
            <a:endParaRPr lang="en-US" b="1" u="sng">
              <a:solidFill>
                <a:srgbClr val="FF3300"/>
              </a:solidFill>
            </a:endParaRPr>
          </a:p>
        </p:txBody>
      </p:sp>
      <p:sp>
        <p:nvSpPr>
          <p:cNvPr id="1132576" name="AutoShape 32"/>
          <p:cNvSpPr>
            <a:spLocks/>
          </p:cNvSpPr>
          <p:nvPr/>
        </p:nvSpPr>
        <p:spPr bwMode="auto">
          <a:xfrm>
            <a:off x="1460500" y="762000"/>
            <a:ext cx="241300" cy="876300"/>
          </a:xfrm>
          <a:prstGeom prst="leftBrace">
            <a:avLst>
              <a:gd name="adj1" fmla="val 30263"/>
              <a:gd name="adj2" fmla="val 50000"/>
            </a:avLst>
          </a:prstGeom>
          <a:noFill/>
          <a:ln w="57150">
            <a:solidFill>
              <a:srgbClr val="00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0066FF"/>
              </a:solidFill>
            </a:endParaRPr>
          </a:p>
        </p:txBody>
      </p:sp>
      <p:sp>
        <p:nvSpPr>
          <p:cNvPr id="1132577" name="Freeform 33"/>
          <p:cNvSpPr>
            <a:spLocks/>
          </p:cNvSpPr>
          <p:nvPr/>
        </p:nvSpPr>
        <p:spPr bwMode="auto">
          <a:xfrm>
            <a:off x="647700" y="2743200"/>
            <a:ext cx="2463800" cy="723900"/>
          </a:xfrm>
          <a:custGeom>
            <a:avLst/>
            <a:gdLst/>
            <a:ahLst/>
            <a:cxnLst>
              <a:cxn ang="0">
                <a:pos x="0" y="384"/>
              </a:cxn>
              <a:cxn ang="0">
                <a:pos x="304" y="368"/>
              </a:cxn>
              <a:cxn ang="0">
                <a:pos x="704" y="304"/>
              </a:cxn>
              <a:cxn ang="0">
                <a:pos x="896" y="224"/>
              </a:cxn>
              <a:cxn ang="0">
                <a:pos x="1256" y="0"/>
              </a:cxn>
            </a:cxnLst>
            <a:rect l="0" t="0" r="r" b="b"/>
            <a:pathLst>
              <a:path w="1256" h="384">
                <a:moveTo>
                  <a:pt x="0" y="384"/>
                </a:moveTo>
                <a:cubicBezTo>
                  <a:pt x="93" y="382"/>
                  <a:pt x="187" y="381"/>
                  <a:pt x="304" y="368"/>
                </a:cubicBezTo>
                <a:cubicBezTo>
                  <a:pt x="421" y="355"/>
                  <a:pt x="605" y="328"/>
                  <a:pt x="704" y="304"/>
                </a:cubicBezTo>
                <a:cubicBezTo>
                  <a:pt x="803" y="280"/>
                  <a:pt x="804" y="275"/>
                  <a:pt x="896" y="224"/>
                </a:cubicBezTo>
                <a:cubicBezTo>
                  <a:pt x="988" y="173"/>
                  <a:pt x="1196" y="37"/>
                  <a:pt x="1256" y="0"/>
                </a:cubicBezTo>
              </a:path>
            </a:pathLst>
          </a:custGeom>
          <a:noFill/>
          <a:ln w="3810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s-ES_tradnl"/>
          </a:p>
        </p:txBody>
      </p:sp>
      <p:sp>
        <p:nvSpPr>
          <p:cNvPr id="1132578" name="Rectangle 34"/>
          <p:cNvSpPr>
            <a:spLocks noChangeArrowheads="1"/>
          </p:cNvSpPr>
          <p:nvPr/>
        </p:nvSpPr>
        <p:spPr bwMode="auto">
          <a:xfrm>
            <a:off x="2886075" y="3248025"/>
            <a:ext cx="19240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1600" b="1">
                <a:solidFill>
                  <a:srgbClr val="0066FF"/>
                </a:solidFill>
              </a:rPr>
              <a:t>Curva del sistema</a:t>
            </a:r>
          </a:p>
        </p:txBody>
      </p:sp>
      <p:sp>
        <p:nvSpPr>
          <p:cNvPr id="1132579" name="AutoShape 35"/>
          <p:cNvSpPr>
            <a:spLocks noChangeArrowheads="1"/>
          </p:cNvSpPr>
          <p:nvPr/>
        </p:nvSpPr>
        <p:spPr bwMode="auto">
          <a:xfrm>
            <a:off x="2882900" y="3238500"/>
            <a:ext cx="1917700" cy="355600"/>
          </a:xfrm>
          <a:prstGeom prst="wedgeRectCallout">
            <a:avLst>
              <a:gd name="adj1" fmla="val -47931"/>
              <a:gd name="adj2" fmla="val -137944"/>
            </a:avLst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132580" name="AutoShape 36"/>
          <p:cNvSpPr>
            <a:spLocks noChangeArrowheads="1"/>
          </p:cNvSpPr>
          <p:nvPr/>
        </p:nvSpPr>
        <p:spPr bwMode="auto">
          <a:xfrm>
            <a:off x="2095500" y="2971800"/>
            <a:ext cx="203200" cy="1905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33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32581" name="Text Box 37"/>
          <p:cNvSpPr txBox="1">
            <a:spLocks noChangeArrowheads="1"/>
          </p:cNvSpPr>
          <p:nvPr/>
        </p:nvSpPr>
        <p:spPr bwMode="auto">
          <a:xfrm>
            <a:off x="1879600" y="2552700"/>
            <a:ext cx="736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AR" sz="1000" b="1">
                <a:solidFill>
                  <a:srgbClr val="FF33CC"/>
                </a:solidFill>
              </a:rPr>
              <a:t>Punto de Trabajo</a:t>
            </a:r>
            <a:endParaRPr lang="en-US" sz="1000" b="1">
              <a:solidFill>
                <a:srgbClr val="FF33CC"/>
              </a:solidFill>
            </a:endParaRPr>
          </a:p>
        </p:txBody>
      </p:sp>
      <p:sp>
        <p:nvSpPr>
          <p:cNvPr id="1132582" name="Text Box 38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431800"/>
            <a:ext cx="8826500" cy="1143000"/>
          </a:xfrm>
          <a:solidFill>
            <a:srgbClr val="FFFF00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es-AR" sz="2400" b="1"/>
              <a:t>¿Cómo seleccionamos el cable de alimentación eléctrica?</a:t>
            </a:r>
            <a:endParaRPr lang="en-US" sz="2400" b="1"/>
          </a:p>
        </p:txBody>
      </p:sp>
      <p:sp>
        <p:nvSpPr>
          <p:cNvPr id="1133571" name="Text Box 3"/>
          <p:cNvSpPr txBox="1">
            <a:spLocks noChangeArrowheads="1"/>
          </p:cNvSpPr>
          <p:nvPr/>
        </p:nvSpPr>
        <p:spPr bwMode="auto">
          <a:xfrm>
            <a:off x="152400" y="1917700"/>
            <a:ext cx="8839200" cy="3940175"/>
          </a:xfrm>
          <a:prstGeom prst="rect">
            <a:avLst/>
          </a:prstGeom>
          <a:solidFill>
            <a:schemeClr val="folHlink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00"/>
                </a:solidFill>
              </a:rPr>
              <a:t>1 –</a:t>
            </a:r>
            <a:r>
              <a:rPr lang="es-AR" sz="2000" b="1">
                <a:solidFill>
                  <a:schemeClr val="bg1"/>
                </a:solidFill>
              </a:rPr>
              <a:t> </a:t>
            </a:r>
            <a:r>
              <a:rPr lang="es-AR" sz="2000" b="1">
                <a:solidFill>
                  <a:srgbClr val="000000"/>
                </a:solidFill>
              </a:rPr>
              <a:t>Debemos recurrir a la Tabla de Selección de Cables correspondiente al tipo de alimentación (monofásico o trifásico) y al voltaje (1x230V-50Hz ó 3x400V-50Hz).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00"/>
                </a:solidFill>
              </a:rPr>
              <a:t>2 – Luego debemos seleccionar la tabla que corresponda a la caída de tensión admitida o deseada, que puede ser 1% ó 3% para trifásica (hasta un 5% es admisible), y un 4% para alimentación monofásica.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00"/>
                </a:solidFill>
              </a:rPr>
              <a:t>3 – Entramos por la potencia nominal del motor (KW/HP) y leemos horizontalmente la longitud que no supere a la de nuestro cable.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rgbClr val="000000"/>
                </a:solidFill>
              </a:rPr>
              <a:t>4 – Finalmente leemos en el encabezado de la columna de esa longitud el tipo de cable (p.ej.: para monofásico 3x2,5mm</a:t>
            </a:r>
            <a:r>
              <a:rPr lang="es-AR" sz="2000" b="1" baseline="30000">
                <a:solidFill>
                  <a:srgbClr val="000000"/>
                </a:solidFill>
              </a:rPr>
              <a:t>2</a:t>
            </a:r>
            <a:r>
              <a:rPr lang="es-AR" sz="2000" b="1">
                <a:solidFill>
                  <a:srgbClr val="000000"/>
                </a:solidFill>
              </a:rPr>
              <a:t> ó 3x4mm</a:t>
            </a:r>
            <a:r>
              <a:rPr lang="es-AR" sz="2000" b="1" baseline="30000">
                <a:solidFill>
                  <a:srgbClr val="000000"/>
                </a:solidFill>
              </a:rPr>
              <a:t>2</a:t>
            </a:r>
            <a:r>
              <a:rPr lang="es-AR" sz="2000" b="1">
                <a:solidFill>
                  <a:srgbClr val="000000"/>
                </a:solidFill>
              </a:rPr>
              <a:t>; ó etc. y para trifásico 4x2,5mm</a:t>
            </a:r>
            <a:r>
              <a:rPr lang="es-AR" sz="2000" b="1" baseline="30000">
                <a:solidFill>
                  <a:srgbClr val="000000"/>
                </a:solidFill>
              </a:rPr>
              <a:t>2</a:t>
            </a:r>
            <a:r>
              <a:rPr lang="es-AR" sz="2000" b="1">
                <a:solidFill>
                  <a:srgbClr val="000000"/>
                </a:solidFill>
              </a:rPr>
              <a:t> ó 4x4mm</a:t>
            </a:r>
            <a:r>
              <a:rPr lang="es-AR" sz="2000" b="1" baseline="30000">
                <a:solidFill>
                  <a:srgbClr val="000000"/>
                </a:solidFill>
              </a:rPr>
              <a:t>2</a:t>
            </a:r>
            <a:r>
              <a:rPr lang="es-AR" sz="2000" b="1">
                <a:solidFill>
                  <a:srgbClr val="000000"/>
                </a:solidFill>
              </a:rPr>
              <a:t> ó 4x6mm</a:t>
            </a:r>
            <a:r>
              <a:rPr lang="es-AR" sz="2000" b="1" baseline="30000">
                <a:solidFill>
                  <a:srgbClr val="000000"/>
                </a:solidFill>
              </a:rPr>
              <a:t>2</a:t>
            </a:r>
            <a:r>
              <a:rPr lang="es-AR" sz="2000" b="1">
                <a:solidFill>
                  <a:srgbClr val="000000"/>
                </a:solidFill>
              </a:rPr>
              <a:t> ó etc.).  </a:t>
            </a:r>
            <a:endParaRPr lang="en-US" sz="2000" b="1">
              <a:solidFill>
                <a:srgbClr val="000000"/>
              </a:solidFill>
            </a:endParaRPr>
          </a:p>
        </p:txBody>
      </p:sp>
      <p:sp>
        <p:nvSpPr>
          <p:cNvPr id="1133572" name="Text Box 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6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17500"/>
            <a:ext cx="9144000" cy="1143000"/>
          </a:xfr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es-AR" sz="2400" b="1"/>
              <a:t>¿Qué factores pueden dañar a las electrobombas sumergibles, sin las protecciones adecuadas?</a:t>
            </a:r>
            <a:endParaRPr lang="en-US" sz="2400" b="1"/>
          </a:p>
        </p:txBody>
      </p:sp>
      <p:sp>
        <p:nvSpPr>
          <p:cNvPr id="1135619" name="Text Box 3"/>
          <p:cNvSpPr txBox="1">
            <a:spLocks noChangeArrowheads="1"/>
          </p:cNvSpPr>
          <p:nvPr/>
        </p:nvSpPr>
        <p:spPr bwMode="auto">
          <a:xfrm>
            <a:off x="0" y="1498600"/>
            <a:ext cx="9144000" cy="4702175"/>
          </a:xfrm>
          <a:prstGeom prst="rect">
            <a:avLst/>
          </a:prstGeom>
          <a:solidFill>
            <a:srgbClr val="0000CC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0 – Mala selección (errores de dimensionamiento).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1 – Alimentación eléctrica fluctuante, inestable o desbalanceada (“trif.”).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2 – Cable eléctrico dañado y/o empalme en malas condiciones.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3 – Caída de rayos, y/o sistema de arranque mal dimensionado.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4 - Nivel del agua insuficiente: ¡Funcionamiento en seco!.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5 – Funcionamiento con llave exclusa cerrada (sin descarga de agua).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6 – Demasiados arranques por hora que superan lo permitido.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7 – Golpe de ariete (p.ej.: por cañerías muy largas) y/o cavitación.</a:t>
            </a:r>
          </a:p>
          <a:p>
            <a:pPr>
              <a:spcBef>
                <a:spcPct val="50000"/>
              </a:spcBef>
            </a:pPr>
            <a:r>
              <a:rPr lang="es-AR" sz="2000" b="1">
                <a:solidFill>
                  <a:schemeClr val="bg1"/>
                </a:solidFill>
              </a:rPr>
              <a:t>8 – Desviación de los parámetros normales del agua (“admitidos”):                                      * Sólidos disueltos  * Acidez (pH)  * Gases disueltos (Oxígeno, CO</a:t>
            </a:r>
            <a:r>
              <a:rPr lang="es-AR" sz="2000" b="1" baseline="-25000">
                <a:solidFill>
                  <a:schemeClr val="bg1"/>
                </a:solidFill>
              </a:rPr>
              <a:t>2</a:t>
            </a:r>
            <a:r>
              <a:rPr lang="es-AR" sz="2000" b="1">
                <a:solidFill>
                  <a:schemeClr val="bg1"/>
                </a:solidFill>
              </a:rPr>
              <a:t> etc.) * Concentración de Sales (Cloruros)  * Temperatura.                                             </a:t>
            </a:r>
            <a:endParaRPr lang="en-US" sz="2000" b="1">
              <a:solidFill>
                <a:schemeClr val="bg1"/>
              </a:solidFill>
            </a:endParaRPr>
          </a:p>
        </p:txBody>
      </p:sp>
      <p:sp>
        <p:nvSpPr>
          <p:cNvPr id="1135620" name="Text Box 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>
                <a:solidFill>
                  <a:schemeClr val="bg1"/>
                </a:solidFill>
              </a:rPr>
              <a:t>BGA-RB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76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0200"/>
            <a:ext cx="9144000" cy="596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37667" name="Rectangle 3"/>
          <p:cNvSpPr>
            <a:spLocks noChangeArrowheads="1"/>
          </p:cNvSpPr>
          <p:nvPr/>
        </p:nvSpPr>
        <p:spPr bwMode="auto">
          <a:xfrm>
            <a:off x="0" y="5765800"/>
            <a:ext cx="9144000" cy="4953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137668" name="WordArt 4"/>
          <p:cNvSpPr>
            <a:spLocks noChangeArrowheads="1" noChangeShapeType="1" noTextEdit="1"/>
          </p:cNvSpPr>
          <p:nvPr/>
        </p:nvSpPr>
        <p:spPr bwMode="auto">
          <a:xfrm>
            <a:off x="661988" y="3956050"/>
            <a:ext cx="7885112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s-E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FIN</a:t>
            </a:r>
          </a:p>
          <a:p>
            <a:pPr algn="ctr"/>
            <a:r>
              <a:rPr lang="es-E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de Gúia para Seleccionar</a:t>
            </a:r>
          </a:p>
          <a:p>
            <a:pPr algn="ctr"/>
            <a:r>
              <a:rPr lang="es-E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una Bomba Sumergibles</a:t>
            </a:r>
            <a:endParaRPr lang="es-ES_tradnl" sz="3600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Arial Black"/>
            </a:endParaRPr>
          </a:p>
        </p:txBody>
      </p:sp>
      <p:sp>
        <p:nvSpPr>
          <p:cNvPr id="1137669" name="Text Box 5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3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088" y="365125"/>
            <a:ext cx="8229600" cy="581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53699" name="Text Box 3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22" name="Text Box 2"/>
          <p:cNvSpPr txBox="1">
            <a:spLocks noChangeArrowheads="1"/>
          </p:cNvSpPr>
          <p:nvPr/>
        </p:nvSpPr>
        <p:spPr bwMode="auto">
          <a:xfrm>
            <a:off x="304800" y="0"/>
            <a:ext cx="861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s-AR" sz="2800" b="1" u="sng">
                <a:solidFill>
                  <a:srgbClr val="FE1A14"/>
                </a:solidFill>
                <a:latin typeface="Arial" pitchFamily="34" charset="0"/>
              </a:rPr>
              <a:t>Gradiente del acuífero</a:t>
            </a:r>
          </a:p>
        </p:txBody>
      </p:sp>
      <p:sp>
        <p:nvSpPr>
          <p:cNvPr id="1054723" name="Text Box 3"/>
          <p:cNvSpPr txBox="1">
            <a:spLocks noChangeArrowheads="1"/>
          </p:cNvSpPr>
          <p:nvPr/>
        </p:nvSpPr>
        <p:spPr bwMode="auto">
          <a:xfrm>
            <a:off x="228600" y="533400"/>
            <a:ext cx="868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Se lo define como los cm que cae el nivel dinámico por m</a:t>
            </a:r>
            <a:r>
              <a:rPr lang="es-AR" sz="2000" b="1" baseline="30000">
                <a:solidFill>
                  <a:srgbClr val="FE1A14"/>
                </a:solidFill>
                <a:latin typeface="Arial" pitchFamily="34" charset="0"/>
              </a:rPr>
              <a:t>3</a:t>
            </a:r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/h que produce, </a:t>
            </a:r>
            <a:r>
              <a:rPr lang="es-AR" sz="2000" b="1">
                <a:solidFill>
                  <a:srgbClr val="FE1A14"/>
                </a:solidFill>
                <a:latin typeface="Arial" pitchFamily="34" charset="0"/>
                <a:sym typeface="Symbol" pitchFamily="18" charset="2"/>
              </a:rPr>
              <a:t> = cm / </a:t>
            </a:r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m</a:t>
            </a:r>
            <a:r>
              <a:rPr lang="es-AR" sz="2000" b="1" baseline="30000">
                <a:solidFill>
                  <a:srgbClr val="FE1A14"/>
                </a:solidFill>
                <a:latin typeface="Arial" pitchFamily="34" charset="0"/>
              </a:rPr>
              <a:t>3</a:t>
            </a:r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/h, es como la inversa del caudal específico [Q</a:t>
            </a:r>
            <a:r>
              <a:rPr lang="es-AR" sz="2000" b="1" baseline="-25000">
                <a:solidFill>
                  <a:srgbClr val="FE1A14"/>
                </a:solidFill>
                <a:latin typeface="Arial" pitchFamily="34" charset="0"/>
              </a:rPr>
              <a:t>e</a:t>
            </a:r>
            <a:r>
              <a:rPr lang="es-AR" sz="2000" b="1">
                <a:solidFill>
                  <a:srgbClr val="FE1A14"/>
                </a:solidFill>
                <a:latin typeface="Arial" pitchFamily="34" charset="0"/>
              </a:rPr>
              <a:t>].</a:t>
            </a:r>
          </a:p>
        </p:txBody>
      </p:sp>
      <p:sp>
        <p:nvSpPr>
          <p:cNvPr id="1054724" name="Line 4"/>
          <p:cNvSpPr>
            <a:spLocks noChangeShapeType="1"/>
          </p:cNvSpPr>
          <p:nvPr/>
        </p:nvSpPr>
        <p:spPr bwMode="auto">
          <a:xfrm>
            <a:off x="838200" y="1828800"/>
            <a:ext cx="57150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25" name="AutoShape 5"/>
          <p:cNvSpPr>
            <a:spLocks noChangeArrowheads="1"/>
          </p:cNvSpPr>
          <p:nvPr/>
        </p:nvSpPr>
        <p:spPr bwMode="auto">
          <a:xfrm>
            <a:off x="4343400" y="1524000"/>
            <a:ext cx="304800" cy="228600"/>
          </a:xfrm>
          <a:prstGeom prst="flowChartMerge">
            <a:avLst/>
          </a:prstGeom>
          <a:solidFill>
            <a:schemeClr val="accent1"/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26" name="Rectangle 6"/>
          <p:cNvSpPr>
            <a:spLocks noChangeArrowheads="1"/>
          </p:cNvSpPr>
          <p:nvPr/>
        </p:nvSpPr>
        <p:spPr bwMode="auto">
          <a:xfrm>
            <a:off x="838200" y="1371600"/>
            <a:ext cx="314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AR" sz="2000" b="1">
                <a:solidFill>
                  <a:srgbClr val="009900"/>
                </a:solidFill>
                <a:latin typeface="Arial" pitchFamily="34" charset="0"/>
              </a:rPr>
              <a:t>SUPERFICIE: NIVEL “0” </a:t>
            </a:r>
          </a:p>
        </p:txBody>
      </p:sp>
      <p:sp>
        <p:nvSpPr>
          <p:cNvPr id="1054727" name="Rectangle 7"/>
          <p:cNvSpPr>
            <a:spLocks noChangeArrowheads="1"/>
          </p:cNvSpPr>
          <p:nvPr/>
        </p:nvSpPr>
        <p:spPr bwMode="auto">
          <a:xfrm>
            <a:off x="4572000" y="3733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  <a:p>
            <a:pPr eaLnBrk="0" hangingPunct="0">
              <a:spcBef>
                <a:spcPct val="50000"/>
              </a:spcBef>
            </a:pPr>
            <a:endParaRPr lang="es-AR" sz="18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054728" name="Line 8"/>
          <p:cNvSpPr>
            <a:spLocks noChangeShapeType="1"/>
          </p:cNvSpPr>
          <p:nvPr/>
        </p:nvSpPr>
        <p:spPr bwMode="auto">
          <a:xfrm>
            <a:off x="7162800" y="1828800"/>
            <a:ext cx="1828800" cy="0"/>
          </a:xfrm>
          <a:prstGeom prst="line">
            <a:avLst/>
          </a:prstGeom>
          <a:noFill/>
          <a:ln w="7620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29" name="Line 9"/>
          <p:cNvSpPr>
            <a:spLocks noChangeShapeType="1"/>
          </p:cNvSpPr>
          <p:nvPr/>
        </p:nvSpPr>
        <p:spPr bwMode="auto">
          <a:xfrm>
            <a:off x="6172200" y="2743200"/>
            <a:ext cx="0" cy="1676400"/>
          </a:xfrm>
          <a:prstGeom prst="line">
            <a:avLst/>
          </a:prstGeom>
          <a:noFill/>
          <a:ln w="762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0" name="Rectangle 10"/>
          <p:cNvSpPr>
            <a:spLocks noChangeArrowheads="1"/>
          </p:cNvSpPr>
          <p:nvPr/>
        </p:nvSpPr>
        <p:spPr bwMode="auto">
          <a:xfrm>
            <a:off x="6705600" y="4572000"/>
            <a:ext cx="304800" cy="121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1" name="Line 11"/>
          <p:cNvSpPr>
            <a:spLocks noChangeShapeType="1"/>
          </p:cNvSpPr>
          <p:nvPr/>
        </p:nvSpPr>
        <p:spPr bwMode="auto">
          <a:xfrm>
            <a:off x="6705600" y="4724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2" name="Line 12"/>
          <p:cNvSpPr>
            <a:spLocks noChangeShapeType="1"/>
          </p:cNvSpPr>
          <p:nvPr/>
        </p:nvSpPr>
        <p:spPr bwMode="auto">
          <a:xfrm>
            <a:off x="6705600" y="4953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3" name="Line 13"/>
          <p:cNvSpPr>
            <a:spLocks noChangeShapeType="1"/>
          </p:cNvSpPr>
          <p:nvPr/>
        </p:nvSpPr>
        <p:spPr bwMode="auto">
          <a:xfrm>
            <a:off x="6705600" y="4800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4" name="Line 14"/>
          <p:cNvSpPr>
            <a:spLocks noChangeShapeType="1"/>
          </p:cNvSpPr>
          <p:nvPr/>
        </p:nvSpPr>
        <p:spPr bwMode="auto">
          <a:xfrm>
            <a:off x="6705600" y="4876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5" name="Line 15"/>
          <p:cNvSpPr>
            <a:spLocks noChangeShapeType="1"/>
          </p:cNvSpPr>
          <p:nvPr/>
        </p:nvSpPr>
        <p:spPr bwMode="auto">
          <a:xfrm>
            <a:off x="6705600" y="5029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6" name="Line 16"/>
          <p:cNvSpPr>
            <a:spLocks noChangeShapeType="1"/>
          </p:cNvSpPr>
          <p:nvPr/>
        </p:nvSpPr>
        <p:spPr bwMode="auto">
          <a:xfrm>
            <a:off x="6705600" y="51054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7" name="Line 17"/>
          <p:cNvSpPr>
            <a:spLocks noChangeShapeType="1"/>
          </p:cNvSpPr>
          <p:nvPr/>
        </p:nvSpPr>
        <p:spPr bwMode="auto">
          <a:xfrm>
            <a:off x="6705600" y="525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8" name="AutoShape 18"/>
          <p:cNvSpPr>
            <a:spLocks noChangeArrowheads="1"/>
          </p:cNvSpPr>
          <p:nvPr/>
        </p:nvSpPr>
        <p:spPr bwMode="auto">
          <a:xfrm rot="-11405748">
            <a:off x="67056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39" name="AutoShape 19"/>
          <p:cNvSpPr>
            <a:spLocks noChangeArrowheads="1"/>
          </p:cNvSpPr>
          <p:nvPr/>
        </p:nvSpPr>
        <p:spPr bwMode="auto">
          <a:xfrm>
            <a:off x="6934200" y="5105400"/>
            <a:ext cx="76200" cy="152400"/>
          </a:xfrm>
          <a:prstGeom prst="moon">
            <a:avLst>
              <a:gd name="adj" fmla="val 50000"/>
            </a:avLst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0" name="Line 20"/>
          <p:cNvSpPr>
            <a:spLocks noChangeShapeType="1"/>
          </p:cNvSpPr>
          <p:nvPr/>
        </p:nvSpPr>
        <p:spPr bwMode="auto">
          <a:xfrm>
            <a:off x="6705600" y="46482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1" name="Line 21"/>
          <p:cNvSpPr>
            <a:spLocks noChangeShapeType="1"/>
          </p:cNvSpPr>
          <p:nvPr/>
        </p:nvSpPr>
        <p:spPr bwMode="auto">
          <a:xfrm>
            <a:off x="67818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2" name="Line 22"/>
          <p:cNvSpPr>
            <a:spLocks noChangeShapeType="1"/>
          </p:cNvSpPr>
          <p:nvPr/>
        </p:nvSpPr>
        <p:spPr bwMode="auto">
          <a:xfrm>
            <a:off x="6934200" y="44958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3" name="Line 23"/>
          <p:cNvSpPr>
            <a:spLocks noChangeShapeType="1"/>
          </p:cNvSpPr>
          <p:nvPr/>
        </p:nvSpPr>
        <p:spPr bwMode="auto">
          <a:xfrm>
            <a:off x="6629400" y="42672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4" name="Arc 24"/>
          <p:cNvSpPr>
            <a:spLocks/>
          </p:cNvSpPr>
          <p:nvPr/>
        </p:nvSpPr>
        <p:spPr bwMode="auto">
          <a:xfrm rot="141899">
            <a:off x="831850" y="2740025"/>
            <a:ext cx="5749925" cy="1754188"/>
          </a:xfrm>
          <a:custGeom>
            <a:avLst/>
            <a:gdLst>
              <a:gd name="G0" fmla="+- 190 0 0"/>
              <a:gd name="G1" fmla="+- 21600 0 0"/>
              <a:gd name="G2" fmla="+- 21600 0 0"/>
              <a:gd name="T0" fmla="*/ 0 w 21340"/>
              <a:gd name="T1" fmla="*/ 1 h 21600"/>
              <a:gd name="T2" fmla="*/ 21340 w 21340"/>
              <a:gd name="T3" fmla="*/ 17213 h 21600"/>
              <a:gd name="T4" fmla="*/ 190 w 2134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340" h="21600" fill="none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</a:path>
              <a:path w="21340" h="21600" stroke="0" extrusionOk="0">
                <a:moveTo>
                  <a:pt x="-1" y="0"/>
                </a:moveTo>
                <a:cubicBezTo>
                  <a:pt x="63" y="0"/>
                  <a:pt x="126" y="-1"/>
                  <a:pt x="190" y="0"/>
                </a:cubicBezTo>
                <a:cubicBezTo>
                  <a:pt x="10428" y="0"/>
                  <a:pt x="19260" y="7187"/>
                  <a:pt x="21339" y="17213"/>
                </a:cubicBezTo>
                <a:lnTo>
                  <a:pt x="190" y="21600"/>
                </a:lnTo>
                <a:close/>
              </a:path>
            </a:pathLst>
          </a:custGeom>
          <a:solidFill>
            <a:srgbClr val="66CCFF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5" name="Rectangle 25"/>
          <p:cNvSpPr>
            <a:spLocks noChangeArrowheads="1"/>
          </p:cNvSpPr>
          <p:nvPr/>
        </p:nvSpPr>
        <p:spPr bwMode="auto">
          <a:xfrm rot="-21138913">
            <a:off x="838200" y="2819400"/>
            <a:ext cx="3808413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6" name="Rectangle 26"/>
          <p:cNvSpPr>
            <a:spLocks noChangeArrowheads="1"/>
          </p:cNvSpPr>
          <p:nvPr/>
        </p:nvSpPr>
        <p:spPr bwMode="auto">
          <a:xfrm>
            <a:off x="6629400" y="4267200"/>
            <a:ext cx="457200" cy="2286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7" name="Rectangle 27"/>
          <p:cNvSpPr>
            <a:spLocks noChangeArrowheads="1"/>
          </p:cNvSpPr>
          <p:nvPr/>
        </p:nvSpPr>
        <p:spPr bwMode="auto">
          <a:xfrm>
            <a:off x="6629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8" name="Rectangle 28"/>
          <p:cNvSpPr>
            <a:spLocks noChangeArrowheads="1"/>
          </p:cNvSpPr>
          <p:nvPr/>
        </p:nvSpPr>
        <p:spPr bwMode="auto">
          <a:xfrm>
            <a:off x="6629400" y="5791200"/>
            <a:ext cx="457200" cy="152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49" name="Rectangle 29"/>
          <p:cNvSpPr>
            <a:spLocks noChangeArrowheads="1"/>
          </p:cNvSpPr>
          <p:nvPr/>
        </p:nvSpPr>
        <p:spPr bwMode="auto">
          <a:xfrm>
            <a:off x="7010400" y="4495800"/>
            <a:ext cx="76200" cy="12954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50" name="Rectangle 30"/>
          <p:cNvSpPr>
            <a:spLocks noChangeArrowheads="1"/>
          </p:cNvSpPr>
          <p:nvPr/>
        </p:nvSpPr>
        <p:spPr bwMode="auto">
          <a:xfrm>
            <a:off x="6781800" y="1600200"/>
            <a:ext cx="152400" cy="28956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51" name="AutoShape 31"/>
          <p:cNvSpPr>
            <a:spLocks noChangeArrowheads="1"/>
          </p:cNvSpPr>
          <p:nvPr/>
        </p:nvSpPr>
        <p:spPr bwMode="auto">
          <a:xfrm>
            <a:off x="990600" y="1905000"/>
            <a:ext cx="3124200" cy="609600"/>
          </a:xfrm>
          <a:prstGeom prst="wedgeRoundRectCallout">
            <a:avLst>
              <a:gd name="adj1" fmla="val 1880"/>
              <a:gd name="adj2" fmla="val 92968"/>
              <a:gd name="adj3" fmla="val 16667"/>
            </a:avLst>
          </a:prstGeom>
          <a:solidFill>
            <a:srgbClr val="FFFFCC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Pendiente lineal, 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p.ej. </a:t>
            </a:r>
            <a:r>
              <a:rPr lang="es-AR" sz="1800" b="1">
                <a:solidFill>
                  <a:srgbClr val="FF0000"/>
                </a:solidFill>
                <a:latin typeface="Arial" pitchFamily="34" charset="0"/>
                <a:sym typeface="Symbol" pitchFamily="18" charset="2"/>
              </a:rPr>
              <a:t> </a:t>
            </a:r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= 5 cm/(m</a:t>
            </a:r>
            <a:r>
              <a:rPr lang="es-AR" sz="1800" b="1" baseline="30000">
                <a:solidFill>
                  <a:srgbClr val="FF0000"/>
                </a:solidFill>
                <a:latin typeface="Arial" pitchFamily="34" charset="0"/>
              </a:rPr>
              <a:t>3</a:t>
            </a:r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/h)</a:t>
            </a:r>
          </a:p>
        </p:txBody>
      </p:sp>
      <p:sp>
        <p:nvSpPr>
          <p:cNvPr id="1054752" name="AutoShape 32"/>
          <p:cNvSpPr>
            <a:spLocks noChangeArrowheads="1"/>
          </p:cNvSpPr>
          <p:nvPr/>
        </p:nvSpPr>
        <p:spPr bwMode="auto">
          <a:xfrm>
            <a:off x="7315200" y="1981200"/>
            <a:ext cx="1600200" cy="1905000"/>
          </a:xfrm>
          <a:prstGeom prst="wedgeRoundRectCallout">
            <a:avLst>
              <a:gd name="adj1" fmla="val -141764"/>
              <a:gd name="adj2" fmla="val 35750"/>
              <a:gd name="adj3" fmla="val 16667"/>
            </a:avLst>
          </a:prstGeom>
          <a:solidFill>
            <a:srgbClr val="FFFFCC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Pendiente 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no-lineal,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curva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“parabólica”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o </a:t>
            </a:r>
          </a:p>
          <a:p>
            <a:pPr algn="ctr" eaLnBrk="0" hangingPunct="0"/>
            <a:r>
              <a:rPr lang="es-AR" sz="1800" b="1">
                <a:solidFill>
                  <a:srgbClr val="FF0000"/>
                </a:solidFill>
                <a:latin typeface="Arial" pitchFamily="34" charset="0"/>
              </a:rPr>
              <a:t>“progesiva”</a:t>
            </a:r>
          </a:p>
        </p:txBody>
      </p:sp>
      <p:sp>
        <p:nvSpPr>
          <p:cNvPr id="1054753" name="Oval 33"/>
          <p:cNvSpPr>
            <a:spLocks noChangeArrowheads="1"/>
          </p:cNvSpPr>
          <p:nvPr/>
        </p:nvSpPr>
        <p:spPr bwMode="auto">
          <a:xfrm>
            <a:off x="4495800" y="3048000"/>
            <a:ext cx="228600" cy="2286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54" name="AutoShape 34"/>
          <p:cNvSpPr>
            <a:spLocks noChangeArrowheads="1"/>
          </p:cNvSpPr>
          <p:nvPr/>
        </p:nvSpPr>
        <p:spPr bwMode="auto">
          <a:xfrm>
            <a:off x="4572000" y="1981200"/>
            <a:ext cx="1905000" cy="990600"/>
          </a:xfrm>
          <a:prstGeom prst="wedgeRoundRectCallout">
            <a:avLst>
              <a:gd name="adj1" fmla="val -47917"/>
              <a:gd name="adj2" fmla="val 64903"/>
              <a:gd name="adj3" fmla="val 16667"/>
            </a:avLst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1800" b="1">
                <a:solidFill>
                  <a:schemeClr val="accent2"/>
                </a:solidFill>
                <a:latin typeface="Arial" pitchFamily="34" charset="0"/>
              </a:rPr>
              <a:t>Cambio de</a:t>
            </a:r>
          </a:p>
          <a:p>
            <a:pPr algn="ctr" eaLnBrk="0" hangingPunct="0"/>
            <a:r>
              <a:rPr lang="es-AR" sz="1800" b="1">
                <a:solidFill>
                  <a:schemeClr val="accent2"/>
                </a:solidFill>
                <a:latin typeface="Arial" pitchFamily="34" charset="0"/>
              </a:rPr>
              <a:t>pendiente !, p.ej.</a:t>
            </a:r>
          </a:p>
          <a:p>
            <a:pPr algn="ctr" eaLnBrk="0" hangingPunct="0"/>
            <a:r>
              <a:rPr lang="es-AR" sz="1800" b="1">
                <a:solidFill>
                  <a:schemeClr val="accent2"/>
                </a:solidFill>
                <a:latin typeface="Arial" pitchFamily="34" charset="0"/>
                <a:sym typeface="Symbol" pitchFamily="18" charset="2"/>
              </a:rPr>
              <a:t></a:t>
            </a:r>
            <a:r>
              <a:rPr lang="es-AR" sz="1800" b="1">
                <a:solidFill>
                  <a:schemeClr val="accent2"/>
                </a:solidFill>
                <a:latin typeface="Arial" pitchFamily="34" charset="0"/>
              </a:rPr>
              <a:t> = 8 cm/(m</a:t>
            </a:r>
            <a:r>
              <a:rPr lang="es-AR" sz="1800" b="1" baseline="30000">
                <a:solidFill>
                  <a:schemeClr val="accent2"/>
                </a:solidFill>
                <a:latin typeface="Arial" pitchFamily="34" charset="0"/>
              </a:rPr>
              <a:t>3</a:t>
            </a:r>
            <a:r>
              <a:rPr lang="es-AR" sz="1800" b="1">
                <a:solidFill>
                  <a:schemeClr val="accent2"/>
                </a:solidFill>
                <a:latin typeface="Arial" pitchFamily="34" charset="0"/>
              </a:rPr>
              <a:t>/h)</a:t>
            </a:r>
            <a:endParaRPr lang="es-AR" sz="1800" b="1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054755" name="Rectangle 35"/>
          <p:cNvSpPr>
            <a:spLocks noChangeArrowheads="1"/>
          </p:cNvSpPr>
          <p:nvPr/>
        </p:nvSpPr>
        <p:spPr bwMode="auto">
          <a:xfrm>
            <a:off x="838200" y="4267200"/>
            <a:ext cx="5715000" cy="19812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56" name="Rectangle 36"/>
          <p:cNvSpPr>
            <a:spLocks noChangeArrowheads="1"/>
          </p:cNvSpPr>
          <p:nvPr/>
        </p:nvSpPr>
        <p:spPr bwMode="auto">
          <a:xfrm>
            <a:off x="6553200" y="5943600"/>
            <a:ext cx="533400" cy="304800"/>
          </a:xfrm>
          <a:prstGeom prst="rect">
            <a:avLst/>
          </a:prstGeom>
          <a:solidFill>
            <a:srgbClr val="66CCFF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57" name="Rectangle 37"/>
          <p:cNvSpPr>
            <a:spLocks noChangeArrowheads="1"/>
          </p:cNvSpPr>
          <p:nvPr/>
        </p:nvSpPr>
        <p:spPr bwMode="auto">
          <a:xfrm>
            <a:off x="6553200" y="1752600"/>
            <a:ext cx="76200" cy="4191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58" name="Rectangle 38"/>
          <p:cNvSpPr>
            <a:spLocks noChangeArrowheads="1"/>
          </p:cNvSpPr>
          <p:nvPr/>
        </p:nvSpPr>
        <p:spPr bwMode="auto">
          <a:xfrm>
            <a:off x="7086600" y="1752600"/>
            <a:ext cx="76200" cy="419100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59" name="Rectangle 39"/>
          <p:cNvSpPr>
            <a:spLocks noChangeArrowheads="1"/>
          </p:cNvSpPr>
          <p:nvPr/>
        </p:nvSpPr>
        <p:spPr bwMode="auto">
          <a:xfrm>
            <a:off x="6705600" y="5257800"/>
            <a:ext cx="3048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60" name="Rectangle 40"/>
          <p:cNvSpPr>
            <a:spLocks noChangeArrowheads="1"/>
          </p:cNvSpPr>
          <p:nvPr/>
        </p:nvSpPr>
        <p:spPr bwMode="auto">
          <a:xfrm>
            <a:off x="6705600" y="4495800"/>
            <a:ext cx="3048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61" name="AutoShape 41"/>
          <p:cNvSpPr>
            <a:spLocks noChangeArrowheads="1"/>
          </p:cNvSpPr>
          <p:nvPr/>
        </p:nvSpPr>
        <p:spPr bwMode="auto">
          <a:xfrm>
            <a:off x="1600200" y="3733800"/>
            <a:ext cx="3505200" cy="2057400"/>
          </a:xfrm>
          <a:prstGeom prst="cloudCallout">
            <a:avLst>
              <a:gd name="adj1" fmla="val 36051"/>
              <a:gd name="adj2" fmla="val -76773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b="1">
                <a:solidFill>
                  <a:srgbClr val="FF0000"/>
                </a:solidFill>
                <a:latin typeface="Arial" pitchFamily="34" charset="0"/>
              </a:rPr>
              <a:t>La carga más</a:t>
            </a:r>
          </a:p>
          <a:p>
            <a:pPr algn="ctr" eaLnBrk="0" hangingPunct="0"/>
            <a:r>
              <a:rPr lang="es-AR" b="1">
                <a:solidFill>
                  <a:srgbClr val="FF0000"/>
                </a:solidFill>
                <a:latin typeface="Arial" pitchFamily="34" charset="0"/>
              </a:rPr>
              <a:t>económica es</a:t>
            </a:r>
          </a:p>
          <a:p>
            <a:pPr algn="ctr" eaLnBrk="0" hangingPunct="0"/>
            <a:r>
              <a:rPr lang="es-AR" b="1">
                <a:solidFill>
                  <a:srgbClr val="FF0000"/>
                </a:solidFill>
                <a:latin typeface="Arial" pitchFamily="34" charset="0"/>
              </a:rPr>
              <a:t>donde cambia</a:t>
            </a:r>
          </a:p>
          <a:p>
            <a:pPr algn="ctr" eaLnBrk="0" hangingPunct="0"/>
            <a:r>
              <a:rPr lang="es-AR" b="1">
                <a:solidFill>
                  <a:srgbClr val="FF0000"/>
                </a:solidFill>
                <a:latin typeface="Arial" pitchFamily="34" charset="0"/>
              </a:rPr>
              <a:t>la curva !!!</a:t>
            </a:r>
          </a:p>
        </p:txBody>
      </p:sp>
      <p:sp>
        <p:nvSpPr>
          <p:cNvPr id="1054762" name="AutoShape 42"/>
          <p:cNvSpPr>
            <a:spLocks noChangeArrowheads="1"/>
          </p:cNvSpPr>
          <p:nvPr/>
        </p:nvSpPr>
        <p:spPr bwMode="auto">
          <a:xfrm>
            <a:off x="6781800" y="1219200"/>
            <a:ext cx="533400" cy="3810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_tradnl"/>
          </a:p>
        </p:txBody>
      </p:sp>
      <p:sp>
        <p:nvSpPr>
          <p:cNvPr id="1054763" name="AutoShape 43"/>
          <p:cNvSpPr>
            <a:spLocks noChangeArrowheads="1"/>
          </p:cNvSpPr>
          <p:nvPr/>
        </p:nvSpPr>
        <p:spPr bwMode="auto">
          <a:xfrm>
            <a:off x="7543800" y="4114800"/>
            <a:ext cx="1295400" cy="1219200"/>
          </a:xfrm>
          <a:prstGeom prst="wedgeEllipseCallout">
            <a:avLst>
              <a:gd name="adj1" fmla="val -104532"/>
              <a:gd name="adj2" fmla="val 7032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r>
              <a:rPr lang="es-AR" sz="3600" b="1">
                <a:solidFill>
                  <a:srgbClr val="FF3300"/>
                </a:solidFill>
                <a:latin typeface="Arial" pitchFamily="34" charset="0"/>
              </a:rPr>
              <a:t>“SP”</a:t>
            </a:r>
          </a:p>
        </p:txBody>
      </p:sp>
      <p:sp>
        <p:nvSpPr>
          <p:cNvPr id="1054764" name="Text Box 44"/>
          <p:cNvSpPr txBox="1">
            <a:spLocks noChangeArrowheads="1"/>
          </p:cNvSpPr>
          <p:nvPr/>
        </p:nvSpPr>
        <p:spPr bwMode="auto">
          <a:xfrm>
            <a:off x="8483600" y="6032500"/>
            <a:ext cx="660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en-US" sz="800" b="1"/>
              <a:t>BGA-RB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n">
  <a:themeElements>
    <a:clrScheme name="Orige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e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3718</TotalTime>
  <Words>5835</Words>
  <Application>Microsoft Office PowerPoint</Application>
  <PresentationFormat>Presentación en pantalla (4:3)</PresentationFormat>
  <Paragraphs>1183</Paragraphs>
  <Slides>78</Slides>
  <Notes>15</Notes>
  <HiddenSlides>0</HiddenSlides>
  <MMClips>0</MMClips>
  <ScaleCrop>false</ScaleCrop>
  <HeadingPairs>
    <vt:vector size="8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78</vt:i4>
      </vt:variant>
      <vt:variant>
        <vt:lpstr>Presentaciones personalizadas</vt:lpstr>
      </vt:variant>
      <vt:variant>
        <vt:i4>23</vt:i4>
      </vt:variant>
    </vt:vector>
  </HeadingPairs>
  <TitlesOfParts>
    <vt:vector size="110" baseType="lpstr">
      <vt:lpstr>Grundfos TheSans</vt:lpstr>
      <vt:lpstr>Arial</vt:lpstr>
      <vt:lpstr>Times New Roman</vt:lpstr>
      <vt:lpstr>Symbol</vt:lpstr>
      <vt:lpstr>Wingdings</vt:lpstr>
      <vt:lpstr>Times</vt:lpstr>
      <vt:lpstr>Grundfos TheSans 5R</vt:lpstr>
      <vt:lpstr>MetaPlusNormal</vt:lpstr>
      <vt:lpstr>Origen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Diapositiva 55</vt:lpstr>
      <vt:lpstr>Diapositiva 56</vt:lpstr>
      <vt:lpstr>Diapositiva 57</vt:lpstr>
      <vt:lpstr>Diapositiva 58</vt:lpstr>
      <vt:lpstr>Diapositiva 59</vt:lpstr>
      <vt:lpstr>Diapositiva 60</vt:lpstr>
      <vt:lpstr>Diapositiva 61</vt:lpstr>
      <vt:lpstr>Diapositiva 62</vt:lpstr>
      <vt:lpstr>Diapositiva 63</vt:lpstr>
      <vt:lpstr>¿Qué información debemos recabar del cliente-usuario a fin de poder seleccionar una electrobomba sumergible para “agua limpia”?.</vt:lpstr>
      <vt:lpstr>¿Cuáles datos del Pozo son útiles?</vt:lpstr>
      <vt:lpstr>Diapositiva 66</vt:lpstr>
      <vt:lpstr>¿Cómo calculamos la presión “Hf”, que se “pierde” en la cañería por donde se transporta el agua?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¿Cómo seleccionamos el cable de alimentación eléctrica?</vt:lpstr>
      <vt:lpstr>¿Qué factores pueden dañar a las electrobombas sumergibles, sin las protecciones adecuadas?</vt:lpstr>
      <vt:lpstr>Diapositiva 78</vt:lpstr>
      <vt:lpstr>Electricidad</vt:lpstr>
      <vt:lpstr>Energía y Potencias</vt:lpstr>
      <vt:lpstr>Líquidos</vt:lpstr>
      <vt:lpstr>Bombas</vt:lpstr>
      <vt:lpstr>Perdidas de Carga</vt:lpstr>
      <vt:lpstr>Costo de Propiedad</vt:lpstr>
      <vt:lpstr>ANPA = NPSH</vt:lpstr>
      <vt:lpstr>Sumergibles - Parte I</vt:lpstr>
      <vt:lpstr>Crónica</vt:lpstr>
      <vt:lpstr>Calefacción</vt:lpstr>
      <vt:lpstr>Ingenio</vt:lpstr>
      <vt:lpstr>Sumergibles - Parte II</vt:lpstr>
      <vt:lpstr>Ejercicios y Ejemplos</vt:lpstr>
      <vt:lpstr>Altura Manometrica Total</vt:lpstr>
      <vt:lpstr>Determinacion de Caudal</vt:lpstr>
      <vt:lpstr>Ejemplo SP y cañeria</vt:lpstr>
      <vt:lpstr>Bomba de 10 HP</vt:lpstr>
      <vt:lpstr>Seleccion DN-NK</vt:lpstr>
      <vt:lpstr>Bomba de Calefacción</vt:lpstr>
      <vt:lpstr>Ejercicio sobre Potencia</vt:lpstr>
      <vt:lpstr>Ejercicio sobre Sumergibles</vt:lpstr>
      <vt:lpstr>Una Historia Posible</vt:lpstr>
      <vt:lpstr>Debate</vt:lpstr>
    </vt:vector>
  </TitlesOfParts>
  <Company>Grundfos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Assignment for Day Two</dc:title>
  <dc:creator>Kim Klastrup</dc:creator>
  <cp:lastModifiedBy>Edson Cossio</cp:lastModifiedBy>
  <cp:revision>276</cp:revision>
  <dcterms:created xsi:type="dcterms:W3CDTF">2003-02-23T16:44:37Z</dcterms:created>
  <dcterms:modified xsi:type="dcterms:W3CDTF">2017-06-27T18:26:01Z</dcterms:modified>
</cp:coreProperties>
</file>